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9"/>
  </p:normalViewPr>
  <p:slideViewPr>
    <p:cSldViewPr snapToGrid="0">
      <p:cViewPr varScale="1">
        <p:scale>
          <a:sx n="115" d="100"/>
          <a:sy n="115" d="100"/>
        </p:scale>
        <p:origin x="4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A3C1D1-C9D5-B6AA-D1ED-D946BF3FB48D}"/>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ES_tradnl"/>
          </a:p>
        </p:txBody>
      </p:sp>
      <p:sp>
        <p:nvSpPr>
          <p:cNvPr id="3" name="Subtítulo 2">
            <a:extLst>
              <a:ext uri="{FF2B5EF4-FFF2-40B4-BE49-F238E27FC236}">
                <a16:creationId xmlns:a16="http://schemas.microsoft.com/office/drawing/2014/main" id="{D2088E58-D11E-5D7A-9A9B-7B2A616C9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ES_tradnl"/>
          </a:p>
        </p:txBody>
      </p:sp>
      <p:sp>
        <p:nvSpPr>
          <p:cNvPr id="4" name="Marcador de fecha 3">
            <a:extLst>
              <a:ext uri="{FF2B5EF4-FFF2-40B4-BE49-F238E27FC236}">
                <a16:creationId xmlns:a16="http://schemas.microsoft.com/office/drawing/2014/main" id="{F43D89B2-35A8-CA1F-3704-A7CC4469CACB}"/>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5" name="Marcador de pie de página 4">
            <a:extLst>
              <a:ext uri="{FF2B5EF4-FFF2-40B4-BE49-F238E27FC236}">
                <a16:creationId xmlns:a16="http://schemas.microsoft.com/office/drawing/2014/main" id="{0CDBF6F6-D2A6-6D55-48CA-F100FF8E0F3F}"/>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596AAE0F-3B52-58D0-3D66-A71BC05DE2A7}"/>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126968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BB40AA-2AE8-204E-3C78-F59246431077}"/>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texto vertical 2">
            <a:extLst>
              <a:ext uri="{FF2B5EF4-FFF2-40B4-BE49-F238E27FC236}">
                <a16:creationId xmlns:a16="http://schemas.microsoft.com/office/drawing/2014/main" id="{4FF3E75E-5529-ED2E-FB4C-24F27E088DE9}"/>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E6EF2DE4-C4B5-4475-F59E-0BEFC9BCF9F5}"/>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5" name="Marcador de pie de página 4">
            <a:extLst>
              <a:ext uri="{FF2B5EF4-FFF2-40B4-BE49-F238E27FC236}">
                <a16:creationId xmlns:a16="http://schemas.microsoft.com/office/drawing/2014/main" id="{3EA7761E-6B76-C5FC-C3F0-2C25610ADDE1}"/>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80DD1BDD-B5F4-C187-DD97-F868D20547DC}"/>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192851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DC4AF00-B57D-C265-AEE4-C303B02C42B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ES_tradnl"/>
          </a:p>
        </p:txBody>
      </p:sp>
      <p:sp>
        <p:nvSpPr>
          <p:cNvPr id="3" name="Marcador de texto vertical 2">
            <a:extLst>
              <a:ext uri="{FF2B5EF4-FFF2-40B4-BE49-F238E27FC236}">
                <a16:creationId xmlns:a16="http://schemas.microsoft.com/office/drawing/2014/main" id="{5E27C329-3169-7670-9863-2C6064A72E36}"/>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392D84A6-7AB6-9FE9-3FC0-3C4120E81068}"/>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5" name="Marcador de pie de página 4">
            <a:extLst>
              <a:ext uri="{FF2B5EF4-FFF2-40B4-BE49-F238E27FC236}">
                <a16:creationId xmlns:a16="http://schemas.microsoft.com/office/drawing/2014/main" id="{1827E0D0-C3B7-004E-EA9B-1358B304E00F}"/>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48EDB193-DAE0-88D8-BD9B-45D482B03FB4}"/>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504609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EA832B-2150-AE59-652D-C8612BAE44C4}"/>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contenido 2">
            <a:extLst>
              <a:ext uri="{FF2B5EF4-FFF2-40B4-BE49-F238E27FC236}">
                <a16:creationId xmlns:a16="http://schemas.microsoft.com/office/drawing/2014/main" id="{86FBD9A0-4B82-96F2-D1A6-1EF52AEBCFCB}"/>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2720800B-A212-1611-635D-971B0E0C74A2}"/>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5" name="Marcador de pie de página 4">
            <a:extLst>
              <a:ext uri="{FF2B5EF4-FFF2-40B4-BE49-F238E27FC236}">
                <a16:creationId xmlns:a16="http://schemas.microsoft.com/office/drawing/2014/main" id="{0A690951-BE85-4227-95E0-CE477F8B7EAD}"/>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12890A29-8C23-7463-6FCA-2AD2D96C6636}"/>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387921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201834-B26B-3DF8-B8CE-3980288BA649}"/>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ES_tradnl"/>
          </a:p>
        </p:txBody>
      </p:sp>
      <p:sp>
        <p:nvSpPr>
          <p:cNvPr id="3" name="Marcador de texto 2">
            <a:extLst>
              <a:ext uri="{FF2B5EF4-FFF2-40B4-BE49-F238E27FC236}">
                <a16:creationId xmlns:a16="http://schemas.microsoft.com/office/drawing/2014/main" id="{EA2136E8-1FCB-7184-C075-AB32F50700C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EF26E5EB-E368-E5ED-ACD3-1D5719FC47B9}"/>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5" name="Marcador de pie de página 4">
            <a:extLst>
              <a:ext uri="{FF2B5EF4-FFF2-40B4-BE49-F238E27FC236}">
                <a16:creationId xmlns:a16="http://schemas.microsoft.com/office/drawing/2014/main" id="{FEE9113F-1CE4-B88A-B772-92F6CE9CC30A}"/>
              </a:ext>
            </a:extLst>
          </p:cNvPr>
          <p:cNvSpPr>
            <a:spLocks noGrp="1"/>
          </p:cNvSpPr>
          <p:nvPr>
            <p:ph type="ftr" sz="quarter" idx="11"/>
          </p:nvPr>
        </p:nvSpPr>
        <p:spPr/>
        <p:txBody>
          <a:bodyPr/>
          <a:lstStyle/>
          <a:p>
            <a:endParaRPr lang="es-ES_tradnl"/>
          </a:p>
        </p:txBody>
      </p:sp>
      <p:sp>
        <p:nvSpPr>
          <p:cNvPr id="6" name="Marcador de número de diapositiva 5">
            <a:extLst>
              <a:ext uri="{FF2B5EF4-FFF2-40B4-BE49-F238E27FC236}">
                <a16:creationId xmlns:a16="http://schemas.microsoft.com/office/drawing/2014/main" id="{27332AE7-73EA-4539-DA60-316129A3733F}"/>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393996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7866BA-C93A-B5FF-87A6-09E4924FDB53}"/>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contenido 2">
            <a:extLst>
              <a:ext uri="{FF2B5EF4-FFF2-40B4-BE49-F238E27FC236}">
                <a16:creationId xmlns:a16="http://schemas.microsoft.com/office/drawing/2014/main" id="{1B75F8A2-B8D3-4461-3140-03FDEFC32AF6}"/>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contenido 3">
            <a:extLst>
              <a:ext uri="{FF2B5EF4-FFF2-40B4-BE49-F238E27FC236}">
                <a16:creationId xmlns:a16="http://schemas.microsoft.com/office/drawing/2014/main" id="{49C90EA3-DB26-DD4E-D91D-EAE191AF48DC}"/>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5" name="Marcador de fecha 4">
            <a:extLst>
              <a:ext uri="{FF2B5EF4-FFF2-40B4-BE49-F238E27FC236}">
                <a16:creationId xmlns:a16="http://schemas.microsoft.com/office/drawing/2014/main" id="{09E23A1B-0B37-8B5B-F521-549BDEA4A2D7}"/>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6" name="Marcador de pie de página 5">
            <a:extLst>
              <a:ext uri="{FF2B5EF4-FFF2-40B4-BE49-F238E27FC236}">
                <a16:creationId xmlns:a16="http://schemas.microsoft.com/office/drawing/2014/main" id="{D582246A-38AF-0013-381B-221F819FA2CD}"/>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AEB0BD04-4282-22A1-01BE-15893F1058AA}"/>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3465740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FEA5AE-F63F-C9DC-8B77-9260690ABEC9}"/>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ES_tradnl"/>
          </a:p>
        </p:txBody>
      </p:sp>
      <p:sp>
        <p:nvSpPr>
          <p:cNvPr id="3" name="Marcador de texto 2">
            <a:extLst>
              <a:ext uri="{FF2B5EF4-FFF2-40B4-BE49-F238E27FC236}">
                <a16:creationId xmlns:a16="http://schemas.microsoft.com/office/drawing/2014/main" id="{35FD2FA0-66BD-E67D-FABE-52052A7936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DFFA9A70-A8F6-411B-67D3-F8923134F30E}"/>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5" name="Marcador de texto 4">
            <a:extLst>
              <a:ext uri="{FF2B5EF4-FFF2-40B4-BE49-F238E27FC236}">
                <a16:creationId xmlns:a16="http://schemas.microsoft.com/office/drawing/2014/main" id="{15D9980D-3A79-56EE-95D7-3A2E9E3BD4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72FA1ED7-DF3B-30E4-15C5-863BCB5B916D}"/>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7" name="Marcador de fecha 6">
            <a:extLst>
              <a:ext uri="{FF2B5EF4-FFF2-40B4-BE49-F238E27FC236}">
                <a16:creationId xmlns:a16="http://schemas.microsoft.com/office/drawing/2014/main" id="{CB36234B-1BDE-8CE0-BAB5-AE1D74155F73}"/>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8" name="Marcador de pie de página 7">
            <a:extLst>
              <a:ext uri="{FF2B5EF4-FFF2-40B4-BE49-F238E27FC236}">
                <a16:creationId xmlns:a16="http://schemas.microsoft.com/office/drawing/2014/main" id="{1B453F5E-7A3B-0DC1-3600-B76DB4F66998}"/>
              </a:ext>
            </a:extLst>
          </p:cNvPr>
          <p:cNvSpPr>
            <a:spLocks noGrp="1"/>
          </p:cNvSpPr>
          <p:nvPr>
            <p:ph type="ftr" sz="quarter" idx="11"/>
          </p:nvPr>
        </p:nvSpPr>
        <p:spPr/>
        <p:txBody>
          <a:bodyPr/>
          <a:lstStyle/>
          <a:p>
            <a:endParaRPr lang="es-ES_tradnl"/>
          </a:p>
        </p:txBody>
      </p:sp>
      <p:sp>
        <p:nvSpPr>
          <p:cNvPr id="9" name="Marcador de número de diapositiva 8">
            <a:extLst>
              <a:ext uri="{FF2B5EF4-FFF2-40B4-BE49-F238E27FC236}">
                <a16:creationId xmlns:a16="http://schemas.microsoft.com/office/drawing/2014/main" id="{4B6ED9C5-317C-D7D3-E1AA-750205C294BE}"/>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404783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801D6A-A6D0-F1CF-78BC-A479CAC6B673}"/>
              </a:ext>
            </a:extLst>
          </p:cNvPr>
          <p:cNvSpPr>
            <a:spLocks noGrp="1"/>
          </p:cNvSpPr>
          <p:nvPr>
            <p:ph type="title"/>
          </p:nvPr>
        </p:nvSpPr>
        <p:spPr/>
        <p:txBody>
          <a:bodyPr/>
          <a:lstStyle/>
          <a:p>
            <a:r>
              <a:rPr lang="es-MX"/>
              <a:t>Haz clic para modificar el estilo de título del patrón</a:t>
            </a:r>
            <a:endParaRPr lang="es-ES_tradnl"/>
          </a:p>
        </p:txBody>
      </p:sp>
      <p:sp>
        <p:nvSpPr>
          <p:cNvPr id="3" name="Marcador de fecha 2">
            <a:extLst>
              <a:ext uri="{FF2B5EF4-FFF2-40B4-BE49-F238E27FC236}">
                <a16:creationId xmlns:a16="http://schemas.microsoft.com/office/drawing/2014/main" id="{F262A60E-DDA4-20C6-75C2-608A8117BE70}"/>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4" name="Marcador de pie de página 3">
            <a:extLst>
              <a:ext uri="{FF2B5EF4-FFF2-40B4-BE49-F238E27FC236}">
                <a16:creationId xmlns:a16="http://schemas.microsoft.com/office/drawing/2014/main" id="{C33E642B-6299-E4C6-7406-A86C01D98458}"/>
              </a:ext>
            </a:extLst>
          </p:cNvPr>
          <p:cNvSpPr>
            <a:spLocks noGrp="1"/>
          </p:cNvSpPr>
          <p:nvPr>
            <p:ph type="ftr" sz="quarter" idx="11"/>
          </p:nvPr>
        </p:nvSpPr>
        <p:spPr/>
        <p:txBody>
          <a:bodyPr/>
          <a:lstStyle/>
          <a:p>
            <a:endParaRPr lang="es-ES_tradnl"/>
          </a:p>
        </p:txBody>
      </p:sp>
      <p:sp>
        <p:nvSpPr>
          <p:cNvPr id="5" name="Marcador de número de diapositiva 4">
            <a:extLst>
              <a:ext uri="{FF2B5EF4-FFF2-40B4-BE49-F238E27FC236}">
                <a16:creationId xmlns:a16="http://schemas.microsoft.com/office/drawing/2014/main" id="{AE24E322-05EF-7CFB-401D-9CDECAAE1AC5}"/>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4055692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E64A2A2-1618-584C-A925-9316E70DEA5F}"/>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3" name="Marcador de pie de página 2">
            <a:extLst>
              <a:ext uri="{FF2B5EF4-FFF2-40B4-BE49-F238E27FC236}">
                <a16:creationId xmlns:a16="http://schemas.microsoft.com/office/drawing/2014/main" id="{5FCB32B6-A9D2-A545-03C9-748726461836}"/>
              </a:ext>
            </a:extLst>
          </p:cNvPr>
          <p:cNvSpPr>
            <a:spLocks noGrp="1"/>
          </p:cNvSpPr>
          <p:nvPr>
            <p:ph type="ftr" sz="quarter" idx="11"/>
          </p:nvPr>
        </p:nvSpPr>
        <p:spPr/>
        <p:txBody>
          <a:bodyPr/>
          <a:lstStyle/>
          <a:p>
            <a:endParaRPr lang="es-ES_tradnl"/>
          </a:p>
        </p:txBody>
      </p:sp>
      <p:sp>
        <p:nvSpPr>
          <p:cNvPr id="4" name="Marcador de número de diapositiva 3">
            <a:extLst>
              <a:ext uri="{FF2B5EF4-FFF2-40B4-BE49-F238E27FC236}">
                <a16:creationId xmlns:a16="http://schemas.microsoft.com/office/drawing/2014/main" id="{7F15AB13-ADB9-63CD-DC82-8B7FFA5DAB3F}"/>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345027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BAF042-BC2C-87BC-D108-B9B6303EAE04}"/>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S_tradnl"/>
          </a:p>
        </p:txBody>
      </p:sp>
      <p:sp>
        <p:nvSpPr>
          <p:cNvPr id="3" name="Marcador de contenido 2">
            <a:extLst>
              <a:ext uri="{FF2B5EF4-FFF2-40B4-BE49-F238E27FC236}">
                <a16:creationId xmlns:a16="http://schemas.microsoft.com/office/drawing/2014/main" id="{F2C74198-C381-7594-D30B-2F7F0348BB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texto 3">
            <a:extLst>
              <a:ext uri="{FF2B5EF4-FFF2-40B4-BE49-F238E27FC236}">
                <a16:creationId xmlns:a16="http://schemas.microsoft.com/office/drawing/2014/main" id="{AAA63B68-8D6A-87B0-FC8F-335D074A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6B3AD71C-60B1-01ED-1DE4-270F2B7B8452}"/>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6" name="Marcador de pie de página 5">
            <a:extLst>
              <a:ext uri="{FF2B5EF4-FFF2-40B4-BE49-F238E27FC236}">
                <a16:creationId xmlns:a16="http://schemas.microsoft.com/office/drawing/2014/main" id="{940091E8-5415-A0AF-F92E-76D1C4F70F06}"/>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EE951FAF-C455-2307-1434-2D2ACA13A629}"/>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299124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382543-F476-1473-2B19-08FFE04A9BA7}"/>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9DDC7C4D-F97F-BBB6-0A8C-026EB2E780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a:extLst>
              <a:ext uri="{FF2B5EF4-FFF2-40B4-BE49-F238E27FC236}">
                <a16:creationId xmlns:a16="http://schemas.microsoft.com/office/drawing/2014/main" id="{997BE3E2-8819-2FB3-AA3C-F66EDAC50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DFC8216B-880B-1C89-1DEC-28E6A1CC3BC3}"/>
              </a:ext>
            </a:extLst>
          </p:cNvPr>
          <p:cNvSpPr>
            <a:spLocks noGrp="1"/>
          </p:cNvSpPr>
          <p:nvPr>
            <p:ph type="dt" sz="half" idx="10"/>
          </p:nvPr>
        </p:nvSpPr>
        <p:spPr/>
        <p:txBody>
          <a:bodyPr/>
          <a:lstStyle/>
          <a:p>
            <a:fld id="{D3CBD860-6E94-1045-9628-5C477293E5AC}" type="datetimeFigureOut">
              <a:rPr lang="es-ES_tradnl" smtClean="0"/>
              <a:t>11/1/24</a:t>
            </a:fld>
            <a:endParaRPr lang="es-ES_tradnl"/>
          </a:p>
        </p:txBody>
      </p:sp>
      <p:sp>
        <p:nvSpPr>
          <p:cNvPr id="6" name="Marcador de pie de página 5">
            <a:extLst>
              <a:ext uri="{FF2B5EF4-FFF2-40B4-BE49-F238E27FC236}">
                <a16:creationId xmlns:a16="http://schemas.microsoft.com/office/drawing/2014/main" id="{4A947262-390C-E6EB-097B-4CF30AB82EDA}"/>
              </a:ext>
            </a:extLst>
          </p:cNvPr>
          <p:cNvSpPr>
            <a:spLocks noGrp="1"/>
          </p:cNvSpPr>
          <p:nvPr>
            <p:ph type="ftr" sz="quarter" idx="11"/>
          </p:nvPr>
        </p:nvSpPr>
        <p:spPr/>
        <p:txBody>
          <a:bodyPr/>
          <a:lstStyle/>
          <a:p>
            <a:endParaRPr lang="es-ES_tradnl"/>
          </a:p>
        </p:txBody>
      </p:sp>
      <p:sp>
        <p:nvSpPr>
          <p:cNvPr id="7" name="Marcador de número de diapositiva 6">
            <a:extLst>
              <a:ext uri="{FF2B5EF4-FFF2-40B4-BE49-F238E27FC236}">
                <a16:creationId xmlns:a16="http://schemas.microsoft.com/office/drawing/2014/main" id="{7D4ED07A-2A0A-3E0E-EC12-BC71137291AC}"/>
              </a:ext>
            </a:extLst>
          </p:cNvPr>
          <p:cNvSpPr>
            <a:spLocks noGrp="1"/>
          </p:cNvSpPr>
          <p:nvPr>
            <p:ph type="sldNum" sz="quarter" idx="12"/>
          </p:nvPr>
        </p:nvSpPr>
        <p:spPr/>
        <p:txBody>
          <a:body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28128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7970EA0-31B8-ABDD-525A-74D5B4838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ES_tradnl"/>
          </a:p>
        </p:txBody>
      </p:sp>
      <p:sp>
        <p:nvSpPr>
          <p:cNvPr id="3" name="Marcador de texto 2">
            <a:extLst>
              <a:ext uri="{FF2B5EF4-FFF2-40B4-BE49-F238E27FC236}">
                <a16:creationId xmlns:a16="http://schemas.microsoft.com/office/drawing/2014/main" id="{C687BC09-5524-358F-80CD-9F5E890938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4" name="Marcador de fecha 3">
            <a:extLst>
              <a:ext uri="{FF2B5EF4-FFF2-40B4-BE49-F238E27FC236}">
                <a16:creationId xmlns:a16="http://schemas.microsoft.com/office/drawing/2014/main" id="{774D52C4-4403-E0FD-2114-508EBAAEA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3CBD860-6E94-1045-9628-5C477293E5AC}" type="datetimeFigureOut">
              <a:rPr lang="es-ES_tradnl" smtClean="0"/>
              <a:t>11/1/24</a:t>
            </a:fld>
            <a:endParaRPr lang="es-ES_tradnl"/>
          </a:p>
        </p:txBody>
      </p:sp>
      <p:sp>
        <p:nvSpPr>
          <p:cNvPr id="5" name="Marcador de pie de página 4">
            <a:extLst>
              <a:ext uri="{FF2B5EF4-FFF2-40B4-BE49-F238E27FC236}">
                <a16:creationId xmlns:a16="http://schemas.microsoft.com/office/drawing/2014/main" id="{4AFCCA1B-FD02-C501-2ED3-F220F476FC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Marcador de número de diapositiva 5">
            <a:extLst>
              <a:ext uri="{FF2B5EF4-FFF2-40B4-BE49-F238E27FC236}">
                <a16:creationId xmlns:a16="http://schemas.microsoft.com/office/drawing/2014/main" id="{CE665AC1-9A1B-207C-5681-1EB79D60B6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9FFC2C-A755-664E-AFDD-090024321353}" type="slidenum">
              <a:rPr lang="es-ES_tradnl" smtClean="0"/>
              <a:t>‹Nº›</a:t>
            </a:fld>
            <a:endParaRPr lang="es-ES_tradnl"/>
          </a:p>
        </p:txBody>
      </p:sp>
    </p:spTree>
    <p:extLst>
      <p:ext uri="{BB962C8B-B14F-4D97-AF65-F5344CB8AC3E}">
        <p14:creationId xmlns:p14="http://schemas.microsoft.com/office/powerpoint/2010/main" val="2044775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help.xlstat.com/es/6739-what-difference-between-parametric-and-nonparametri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CEA97F-DA90-3FFA-9D32-C365BEF2159D}"/>
              </a:ext>
            </a:extLst>
          </p:cNvPr>
          <p:cNvSpPr>
            <a:spLocks noGrp="1"/>
          </p:cNvSpPr>
          <p:nvPr>
            <p:ph type="ctrTitle"/>
          </p:nvPr>
        </p:nvSpPr>
        <p:spPr/>
        <p:txBody>
          <a:bodyPr/>
          <a:lstStyle/>
          <a:p>
            <a:r>
              <a:rPr lang="es-ES_tradnl" dirty="0"/>
              <a:t>PRUEBAS PARAMETRICAS</a:t>
            </a:r>
          </a:p>
        </p:txBody>
      </p:sp>
      <p:sp>
        <p:nvSpPr>
          <p:cNvPr id="3" name="Subtítulo 2">
            <a:extLst>
              <a:ext uri="{FF2B5EF4-FFF2-40B4-BE49-F238E27FC236}">
                <a16:creationId xmlns:a16="http://schemas.microsoft.com/office/drawing/2014/main" id="{6EB8C2B3-0625-BF6C-D93F-33C590DEF207}"/>
              </a:ext>
            </a:extLst>
          </p:cNvPr>
          <p:cNvSpPr>
            <a:spLocks noGrp="1"/>
          </p:cNvSpPr>
          <p:nvPr>
            <p:ph type="subTitle" idx="1"/>
          </p:nvPr>
        </p:nvSpPr>
        <p:spPr/>
        <p:txBody>
          <a:bodyPr/>
          <a:lstStyle/>
          <a:p>
            <a:endParaRPr lang="es-ES_tradnl"/>
          </a:p>
        </p:txBody>
      </p:sp>
    </p:spTree>
    <p:extLst>
      <p:ext uri="{BB962C8B-B14F-4D97-AF65-F5344CB8AC3E}">
        <p14:creationId xmlns:p14="http://schemas.microsoft.com/office/powerpoint/2010/main" val="77201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5275F6-2383-1107-FA9D-C382D59B666B}"/>
              </a:ext>
            </a:extLst>
          </p:cNvPr>
          <p:cNvSpPr>
            <a:spLocks noGrp="1"/>
          </p:cNvSpPr>
          <p:nvPr>
            <p:ph type="title"/>
          </p:nvPr>
        </p:nvSpPr>
        <p:spPr>
          <a:xfrm>
            <a:off x="714632" y="545820"/>
            <a:ext cx="10515600" cy="270433"/>
          </a:xfrm>
        </p:spPr>
        <p:txBody>
          <a:bodyPr>
            <a:noAutofit/>
          </a:bodyPr>
          <a:lstStyle/>
          <a:p>
            <a:pPr algn="ctr"/>
            <a:r>
              <a:rPr lang="es-EC" sz="2400" b="0" i="0" u="none" strike="noStrike" cap="all" dirty="0">
                <a:solidFill>
                  <a:srgbClr val="002C46"/>
                </a:solidFill>
                <a:effectLst/>
                <a:latin typeface="Roboto" panose="02000000000000000000" pitchFamily="2" charset="0"/>
              </a:rPr>
              <a:t>¿QUÉ SON LAS PRUEBAS T Y Z DE DOS MUESTRAS?</a:t>
            </a:r>
            <a:br>
              <a:rPr lang="es-EC" sz="2400" b="0" i="0" u="none" strike="noStrike" cap="all" dirty="0">
                <a:solidFill>
                  <a:srgbClr val="002C46"/>
                </a:solidFill>
                <a:effectLst/>
                <a:latin typeface="Roboto" panose="02000000000000000000" pitchFamily="2" charset="0"/>
              </a:rPr>
            </a:br>
            <a:endParaRPr lang="es-ES_tradnl" sz="2400" dirty="0"/>
          </a:p>
        </p:txBody>
      </p:sp>
      <p:sp>
        <p:nvSpPr>
          <p:cNvPr id="3" name="Marcador de contenido 2">
            <a:extLst>
              <a:ext uri="{FF2B5EF4-FFF2-40B4-BE49-F238E27FC236}">
                <a16:creationId xmlns:a16="http://schemas.microsoft.com/office/drawing/2014/main" id="{F94ACA21-FE5F-0A85-5A54-0951F39A850D}"/>
              </a:ext>
            </a:extLst>
          </p:cNvPr>
          <p:cNvSpPr>
            <a:spLocks noGrp="1"/>
          </p:cNvSpPr>
          <p:nvPr>
            <p:ph idx="1"/>
          </p:nvPr>
        </p:nvSpPr>
        <p:spPr>
          <a:xfrm>
            <a:off x="838200" y="1359243"/>
            <a:ext cx="10515600" cy="4817720"/>
          </a:xfrm>
        </p:spPr>
        <p:txBody>
          <a:bodyPr>
            <a:normAutofit/>
          </a:bodyPr>
          <a:lstStyle/>
          <a:p>
            <a:pPr algn="just"/>
            <a:r>
              <a:rPr lang="es-EC" b="1" i="0" u="none" strike="noStrike" dirty="0">
                <a:solidFill>
                  <a:srgbClr val="002C46"/>
                </a:solidFill>
                <a:effectLst/>
                <a:latin typeface="Roboto" panose="02000000000000000000" pitchFamily="2" charset="0"/>
              </a:rPr>
              <a:t>Las pruebas t y z de dos muestras</a:t>
            </a:r>
            <a:r>
              <a:rPr lang="es-EC" b="0" i="0" u="none" strike="noStrike" dirty="0">
                <a:solidFill>
                  <a:srgbClr val="002C46"/>
                </a:solidFill>
                <a:effectLst/>
                <a:latin typeface="Roboto" panose="02000000000000000000" pitchFamily="2" charset="0"/>
              </a:rPr>
              <a:t> son </a:t>
            </a:r>
            <a:r>
              <a:rPr lang="es-EC" b="1" i="0" u="none" strike="noStrike" dirty="0">
                <a:solidFill>
                  <a:srgbClr val="C9510D"/>
                </a:solidFill>
                <a:effectLst/>
                <a:latin typeface="Roboto" panose="02000000000000000000" pitchFamily="2" charset="0"/>
                <a:hlinkClick r:id="rId2"/>
              </a:rPr>
              <a:t>pruebas paramétricas</a:t>
            </a:r>
            <a:r>
              <a:rPr lang="es-EC" b="0" i="0" u="none" strike="noStrike" dirty="0">
                <a:solidFill>
                  <a:srgbClr val="002C46"/>
                </a:solidFill>
                <a:effectLst/>
                <a:latin typeface="Roboto" panose="02000000000000000000" pitchFamily="2" charset="0"/>
              </a:rPr>
              <a:t> </a:t>
            </a:r>
          </a:p>
          <a:p>
            <a:pPr algn="just"/>
            <a:r>
              <a:rPr lang="es-EC" b="0" i="0" u="none" strike="noStrike" dirty="0">
                <a:solidFill>
                  <a:srgbClr val="002C46"/>
                </a:solidFill>
                <a:effectLst/>
                <a:latin typeface="Roboto" panose="02000000000000000000" pitchFamily="2" charset="0"/>
              </a:rPr>
              <a:t>Estos métodos se utilizan ampliamente en la</a:t>
            </a:r>
            <a:r>
              <a:rPr lang="es-EC" b="1" i="0" u="none" strike="noStrike" dirty="0">
                <a:solidFill>
                  <a:srgbClr val="002C46"/>
                </a:solidFill>
                <a:effectLst/>
                <a:latin typeface="Roboto" panose="02000000000000000000" pitchFamily="2" charset="0"/>
              </a:rPr>
              <a:t> estadística inferencial </a:t>
            </a:r>
            <a:r>
              <a:rPr lang="es-EC" b="0" i="0" u="none" strike="noStrike" dirty="0">
                <a:solidFill>
                  <a:srgbClr val="002C46"/>
                </a:solidFill>
                <a:effectLst/>
                <a:latin typeface="Roboto" panose="02000000000000000000" pitchFamily="2" charset="0"/>
              </a:rPr>
              <a:t>y permiten comprobar una hipótesis nula.</a:t>
            </a:r>
          </a:p>
          <a:p>
            <a:pPr algn="just"/>
            <a:r>
              <a:rPr lang="es-EC" b="0" i="0" u="none" strike="noStrike" dirty="0">
                <a:solidFill>
                  <a:srgbClr val="002C46"/>
                </a:solidFill>
                <a:effectLst/>
                <a:latin typeface="Roboto" panose="02000000000000000000" pitchFamily="2" charset="0"/>
              </a:rPr>
              <a:t>Estas dos pruebas se utilizan para comparar las medias de dos muestras, es decir, permiten comprobar la hipótesis nula de igualdad de las medias de dos grupos (muestras).</a:t>
            </a:r>
          </a:p>
          <a:p>
            <a:pPr algn="just"/>
            <a:r>
              <a:rPr lang="es-EC" b="0" i="0" u="none" strike="noStrike" dirty="0">
                <a:solidFill>
                  <a:srgbClr val="002C46"/>
                </a:solidFill>
                <a:effectLst/>
                <a:latin typeface="Roboto" panose="02000000000000000000" pitchFamily="2" charset="0"/>
              </a:rPr>
              <a:t>Las pruebas t y z se conocen como paramétricas porque se asume que las muestras se distribuyen normalmente.</a:t>
            </a:r>
          </a:p>
          <a:p>
            <a:endParaRPr lang="es-ES_tradnl" dirty="0"/>
          </a:p>
        </p:txBody>
      </p:sp>
    </p:spTree>
    <p:extLst>
      <p:ext uri="{BB962C8B-B14F-4D97-AF65-F5344CB8AC3E}">
        <p14:creationId xmlns:p14="http://schemas.microsoft.com/office/powerpoint/2010/main" val="1108011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500C41-B68D-7AD2-576A-2624A0FE344B}"/>
              </a:ext>
            </a:extLst>
          </p:cNvPr>
          <p:cNvSpPr>
            <a:spLocks noGrp="1"/>
          </p:cNvSpPr>
          <p:nvPr>
            <p:ph type="title"/>
          </p:nvPr>
        </p:nvSpPr>
        <p:spPr>
          <a:xfrm>
            <a:off x="838200" y="365125"/>
            <a:ext cx="10515600" cy="536023"/>
          </a:xfrm>
        </p:spPr>
        <p:txBody>
          <a:bodyPr/>
          <a:lstStyle/>
          <a:p>
            <a:r>
              <a:rPr lang="es-ES_tradnl" sz="2400" cap="all" dirty="0">
                <a:solidFill>
                  <a:srgbClr val="002C46"/>
                </a:solidFill>
                <a:latin typeface="Roboto" panose="02000000000000000000" pitchFamily="2" charset="0"/>
              </a:rPr>
              <a:t>CUÁLES SON LAS DIFERENCIAS </a:t>
            </a:r>
          </a:p>
        </p:txBody>
      </p:sp>
      <p:sp>
        <p:nvSpPr>
          <p:cNvPr id="3" name="Marcador de contenido 2">
            <a:extLst>
              <a:ext uri="{FF2B5EF4-FFF2-40B4-BE49-F238E27FC236}">
                <a16:creationId xmlns:a16="http://schemas.microsoft.com/office/drawing/2014/main" id="{996031BF-D36F-EA20-D5B4-8469467D9CA7}"/>
              </a:ext>
            </a:extLst>
          </p:cNvPr>
          <p:cNvSpPr>
            <a:spLocks noGrp="1"/>
          </p:cNvSpPr>
          <p:nvPr>
            <p:ph idx="1"/>
          </p:nvPr>
        </p:nvSpPr>
        <p:spPr>
          <a:xfrm>
            <a:off x="838200" y="1444487"/>
            <a:ext cx="10515600" cy="4732476"/>
          </a:xfrm>
        </p:spPr>
        <p:txBody>
          <a:bodyPr>
            <a:normAutofit fontScale="92500"/>
          </a:bodyPr>
          <a:lstStyle/>
          <a:p>
            <a:pPr algn="just">
              <a:buFont typeface="Arial" panose="020B0604020202020204" pitchFamily="34" charset="0"/>
              <a:buChar char="•"/>
            </a:pPr>
            <a:r>
              <a:rPr lang="es-EC" b="0" i="0" u="none" strike="noStrike" dirty="0">
                <a:solidFill>
                  <a:srgbClr val="002C46"/>
                </a:solidFill>
                <a:effectLst/>
                <a:latin typeface="Roboto" panose="02000000000000000000" pitchFamily="2" charset="0"/>
              </a:rPr>
              <a:t>La prueba t se utiliza para comparar y analizar si las medias de dos poblaciones son diferentes entre sí cuando no se conoce la desviación estándar. La prueba Z, es una prueba paramétrica para determinar si las medias de dos conjuntos de datos difieren entre sí y se aplica cuando se conoce la desviación estándar.</a:t>
            </a:r>
          </a:p>
          <a:p>
            <a:pPr algn="just">
              <a:buFont typeface="Arial" panose="020B0604020202020204" pitchFamily="34" charset="0"/>
              <a:buChar char="•"/>
            </a:pPr>
            <a:r>
              <a:rPr lang="es-EC" b="0" i="0" u="none" strike="noStrike" dirty="0">
                <a:solidFill>
                  <a:srgbClr val="002C46"/>
                </a:solidFill>
                <a:effectLst/>
                <a:latin typeface="Roboto" panose="02000000000000000000" pitchFamily="2" charset="0"/>
              </a:rPr>
              <a:t>La prueba t, la varianza de la población debe ser desconocida. Sin embargo, la varianza de la población debe conocerse o suponerse conocida en el caso de una prueba z. </a:t>
            </a:r>
          </a:p>
          <a:p>
            <a:pPr algn="just">
              <a:buFont typeface="Arial" panose="020B0604020202020204" pitchFamily="34" charset="0"/>
              <a:buChar char="•"/>
            </a:pPr>
            <a:r>
              <a:rPr lang="es-EC" b="0" i="0" u="none" strike="noStrike" dirty="0">
                <a:solidFill>
                  <a:srgbClr val="002C46"/>
                </a:solidFill>
                <a:effectLst/>
                <a:latin typeface="Roboto" panose="02000000000000000000" pitchFamily="2" charset="0"/>
              </a:rPr>
              <a:t>La prueba z se utiliza cuando el tamaño de la muestra es grande (n &gt; 30), mientras que la prueba t es apropiada cuando el tamaño de la muestra es pequeño (n &lt; 30).</a:t>
            </a:r>
            <a:br>
              <a:rPr lang="es-EC" dirty="0"/>
            </a:br>
            <a:endParaRPr lang="es-ES_tradnl" dirty="0"/>
          </a:p>
        </p:txBody>
      </p:sp>
    </p:spTree>
    <p:extLst>
      <p:ext uri="{BB962C8B-B14F-4D97-AF65-F5344CB8AC3E}">
        <p14:creationId xmlns:p14="http://schemas.microsoft.com/office/powerpoint/2010/main" val="31549301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TotalTime>
  <Words>228</Words>
  <Application>Microsoft Macintosh PowerPoint</Application>
  <PresentationFormat>Panorámica</PresentationFormat>
  <Paragraphs>10</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Aptos</vt:lpstr>
      <vt:lpstr>Aptos Display</vt:lpstr>
      <vt:lpstr>Arial</vt:lpstr>
      <vt:lpstr>Roboto</vt:lpstr>
      <vt:lpstr>Tema de Office</vt:lpstr>
      <vt:lpstr>PRUEBAS PARAMETRICAS</vt:lpstr>
      <vt:lpstr>¿QUÉ SON LAS PRUEBAS T Y Z DE DOS MUESTRAS? </vt:lpstr>
      <vt:lpstr>CUÁLES SON LAS DIFERENCIAS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PRUEBAS PARAMETRICAS</dc:title>
  <dc:creator>Fabiana Maria De Leon Nicaretta</dc:creator>
  <cp:lastModifiedBy>Fabiana Maria De Leon Nicaretta</cp:lastModifiedBy>
  <cp:revision>1</cp:revision>
  <dcterms:created xsi:type="dcterms:W3CDTF">2024-01-11T19:03:57Z</dcterms:created>
  <dcterms:modified xsi:type="dcterms:W3CDTF">2024-01-11T19:28:50Z</dcterms:modified>
</cp:coreProperties>
</file>