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77" r:id="rId6"/>
    <p:sldId id="260" r:id="rId7"/>
    <p:sldId id="261" r:id="rId8"/>
    <p:sldId id="263" r:id="rId9"/>
    <p:sldId id="262" r:id="rId10"/>
    <p:sldId id="264" r:id="rId11"/>
    <p:sldId id="265" r:id="rId12"/>
    <p:sldId id="266" r:id="rId13"/>
    <p:sldId id="267" r:id="rId14"/>
    <p:sldId id="268" r:id="rId15"/>
    <p:sldId id="276" r:id="rId16"/>
    <p:sldId id="269" r:id="rId17"/>
    <p:sldId id="270" r:id="rId18"/>
    <p:sldId id="271" r:id="rId19"/>
    <p:sldId id="272" r:id="rId20"/>
    <p:sldId id="273" r:id="rId21"/>
    <p:sldId id="274" r:id="rId22"/>
    <p:sldId id="275" r:id="rId2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1" d="100"/>
          <a:sy n="81" d="100"/>
        </p:scale>
        <p:origin x="8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65B910DF-B555-4D30-B35E-2297D59E32D0}" type="datetime1">
              <a:rPr lang="en-US" smtClean="0"/>
              <a:t>8/6/2021</a:t>
            </a:fld>
            <a:endParaRPr lang="en-US" dirty="0"/>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DFA5D71E-5CDF-4C93-8A75-5B916FDC5BEA}" type="slidenum">
              <a:rPr lang="en-US" smtClean="0"/>
              <a:pPr/>
              <a:t>‹Nº›</a:t>
            </a:fld>
            <a:endParaRPr lang="en-US" dirty="0"/>
          </a:p>
        </p:txBody>
      </p:sp>
    </p:spTree>
    <p:extLst>
      <p:ext uri="{BB962C8B-B14F-4D97-AF65-F5344CB8AC3E}">
        <p14:creationId xmlns:p14="http://schemas.microsoft.com/office/powerpoint/2010/main" val="132650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29D1D79F-E600-4AC1-A639-0B9FB8286C38}" type="datetime1">
              <a:rPr lang="en-US" smtClean="0"/>
              <a:t>8/6/2021</a:t>
            </a:fld>
            <a:endParaRPr lang="en-US" dirty="0"/>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DFA5D71E-5CDF-4C93-8A75-5B916FDC5BEA}" type="slidenum">
              <a:rPr lang="en-US" smtClean="0"/>
              <a:pPr/>
              <a:t>‹Nº›</a:t>
            </a:fld>
            <a:endParaRPr lang="en-US" dirty="0"/>
          </a:p>
        </p:txBody>
      </p:sp>
    </p:spTree>
    <p:extLst>
      <p:ext uri="{BB962C8B-B14F-4D97-AF65-F5344CB8AC3E}">
        <p14:creationId xmlns:p14="http://schemas.microsoft.com/office/powerpoint/2010/main" val="323881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390F5D60-A842-4D08-9D7D-A7A57AB501A2}" type="datetime1">
              <a:rPr lang="en-US" smtClean="0"/>
              <a:t>8/6/2021</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DFA5D71E-5CDF-4C93-8A75-5B916FDC5BEA}" type="slidenum">
              <a:rPr lang="en-US" smtClean="0"/>
              <a:pPr/>
              <a:t>‹Nº›</a:t>
            </a:fld>
            <a:endParaRPr lang="en-US" dirty="0"/>
          </a:p>
        </p:txBody>
      </p:sp>
    </p:spTree>
    <p:extLst>
      <p:ext uri="{BB962C8B-B14F-4D97-AF65-F5344CB8AC3E}">
        <p14:creationId xmlns:p14="http://schemas.microsoft.com/office/powerpoint/2010/main" val="146136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2pPr marL="685800" indent="-228600">
              <a:buFont typeface="Courier New" panose="02070309020205020404" pitchFamily="49" charset="0"/>
              <a:buChar char="o"/>
              <a:defRPr/>
            </a:lvl2pPr>
            <a:lvl4pPr marL="1600200" indent="-228600">
              <a:buFont typeface="Courier New" panose="02070309020205020404" pitchFamily="49" charset="0"/>
              <a:buChar char="o"/>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0DF2F1F9-9322-493A-A9EE-BB75692CE5F5}" type="datetime1">
              <a:rPr lang="en-US" smtClean="0"/>
              <a:t>8/6/2021</a:t>
            </a:fld>
            <a:endParaRPr lang="en-US" dirty="0"/>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DFA5D71E-5CDF-4C93-8A75-5B916FDC5BEA}" type="slidenum">
              <a:rPr lang="en-US" smtClean="0"/>
              <a:pPr/>
              <a:t>‹Nº›</a:t>
            </a:fld>
            <a:endParaRPr lang="en-US" dirty="0"/>
          </a:p>
        </p:txBody>
      </p:sp>
    </p:spTree>
    <p:extLst>
      <p:ext uri="{BB962C8B-B14F-4D97-AF65-F5344CB8AC3E}">
        <p14:creationId xmlns:p14="http://schemas.microsoft.com/office/powerpoint/2010/main" val="220238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7858DE51-4D5E-4D23-8181-86A5B05D5351}" type="datetime1">
              <a:rPr lang="en-US" smtClean="0"/>
              <a:t>8/6/2021</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DFA5D71E-5CDF-4C93-8A75-5B916FDC5BEA}" type="slidenum">
              <a:rPr lang="en-US" smtClean="0"/>
              <a:pPr/>
              <a:t>‹Nº›</a:t>
            </a:fld>
            <a:endParaRPr lang="en-US" dirty="0"/>
          </a:p>
        </p:txBody>
      </p:sp>
    </p:spTree>
    <p:extLst>
      <p:ext uri="{BB962C8B-B14F-4D97-AF65-F5344CB8AC3E}">
        <p14:creationId xmlns:p14="http://schemas.microsoft.com/office/powerpoint/2010/main" val="90077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9C399FCA-87F3-427A-B1A2-15346103C68A}" type="datetime1">
              <a:rPr lang="en-US" smtClean="0"/>
              <a:t>8/6/2021</a:t>
            </a:fld>
            <a:endParaRPr lang="en-US" dirty="0"/>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DFA5D71E-5CDF-4C93-8A75-5B916FDC5BEA}" type="slidenum">
              <a:rPr lang="en-US" smtClean="0"/>
              <a:pPr/>
              <a:t>‹Nº›</a:t>
            </a:fld>
            <a:endParaRPr lang="en-US" dirty="0"/>
          </a:p>
        </p:txBody>
      </p:sp>
    </p:spTree>
    <p:extLst>
      <p:ext uri="{BB962C8B-B14F-4D97-AF65-F5344CB8AC3E}">
        <p14:creationId xmlns:p14="http://schemas.microsoft.com/office/powerpoint/2010/main" val="122765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693DF709-7E2D-49E6-A629-D8E3363D194F}" type="datetime1">
              <a:rPr lang="en-US" smtClean="0"/>
              <a:t>8/6/2021</a:t>
            </a:fld>
            <a:endParaRPr lang="en-US" dirty="0"/>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DFA5D71E-5CDF-4C93-8A75-5B916FDC5BEA}" type="slidenum">
              <a:rPr lang="en-US" smtClean="0"/>
              <a:pPr/>
              <a:t>‹Nº›</a:t>
            </a:fld>
            <a:endParaRPr lang="en-US" dirty="0"/>
          </a:p>
        </p:txBody>
      </p:sp>
    </p:spTree>
    <p:extLst>
      <p:ext uri="{BB962C8B-B14F-4D97-AF65-F5344CB8AC3E}">
        <p14:creationId xmlns:p14="http://schemas.microsoft.com/office/powerpoint/2010/main" val="375601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85D0A921-9375-4BAA-A7C2-7975528669FA}" type="datetime1">
              <a:rPr lang="en-US" smtClean="0"/>
              <a:t>8/6/2021</a:t>
            </a:fld>
            <a:endParaRPr lang="en-US" dirty="0"/>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DFA5D71E-5CDF-4C93-8A75-5B916FDC5BEA}" type="slidenum">
              <a:rPr lang="en-US" smtClean="0"/>
              <a:pPr/>
              <a:t>‹Nº›</a:t>
            </a:fld>
            <a:endParaRPr lang="en-US" dirty="0"/>
          </a:p>
        </p:txBody>
      </p:sp>
    </p:spTree>
    <p:extLst>
      <p:ext uri="{BB962C8B-B14F-4D97-AF65-F5344CB8AC3E}">
        <p14:creationId xmlns:p14="http://schemas.microsoft.com/office/powerpoint/2010/main" val="4064546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5D25425-F285-48AE-A409-A618E3EEA628}" type="datetime1">
              <a:rPr lang="en-US" smtClean="0"/>
              <a:t>8/6/2021</a:t>
            </a:fld>
            <a:endParaRPr lang="en-US" dirty="0"/>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endParaRPr lang="en-US" dirty="0"/>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DFA5D71E-5CDF-4C93-8A75-5B916FDC5BEA}" type="slidenum">
              <a:rPr lang="en-US" smtClean="0"/>
              <a:pPr/>
              <a:t>‹Nº›</a:t>
            </a:fld>
            <a:endParaRPr lang="en-US" dirty="0"/>
          </a:p>
        </p:txBody>
      </p:sp>
    </p:spTree>
    <p:extLst>
      <p:ext uri="{BB962C8B-B14F-4D97-AF65-F5344CB8AC3E}">
        <p14:creationId xmlns:p14="http://schemas.microsoft.com/office/powerpoint/2010/main" val="420489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EB56A94D-7D6A-4378-93F6-A3A33186E34B}" type="datetime1">
              <a:rPr lang="en-US" smtClean="0"/>
              <a:t>8/6/2021</a:t>
            </a:fld>
            <a:endParaRPr lang="en-US" dirty="0"/>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DFA5D71E-5CDF-4C93-8A75-5B916FDC5BEA}" type="slidenum">
              <a:rPr lang="en-US" smtClean="0"/>
              <a:pPr/>
              <a:t>‹Nº›</a:t>
            </a:fld>
            <a:endParaRPr lang="en-US" dirty="0"/>
          </a:p>
        </p:txBody>
      </p:sp>
    </p:spTree>
    <p:extLst>
      <p:ext uri="{BB962C8B-B14F-4D97-AF65-F5344CB8AC3E}">
        <p14:creationId xmlns:p14="http://schemas.microsoft.com/office/powerpoint/2010/main" val="72727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285FC0F9-687B-4417-9D77-CE2D7AD8C321}" type="datetime1">
              <a:rPr lang="en-US" smtClean="0"/>
              <a:t>8/6/2021</a:t>
            </a:fld>
            <a:endParaRPr lang="en-US" dirty="0"/>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DFA5D71E-5CDF-4C93-8A75-5B916FDC5BEA}" type="slidenum">
              <a:rPr lang="en-US" smtClean="0"/>
              <a:pPr/>
              <a:t>‹Nº›</a:t>
            </a:fld>
            <a:endParaRPr lang="en-US" dirty="0"/>
          </a:p>
        </p:txBody>
      </p:sp>
    </p:spTree>
    <p:extLst>
      <p:ext uri="{BB962C8B-B14F-4D97-AF65-F5344CB8AC3E}">
        <p14:creationId xmlns:p14="http://schemas.microsoft.com/office/powerpoint/2010/main" val="3472858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91916A1-FEE7-41E7-BEE3-2B4941A6F305}"/>
              </a:ext>
              <a:ext uri="{C183D7F6-B498-43B3-948B-1728B52AA6E4}">
                <adec:decorative xmlns:adec="http://schemas.microsoft.com/office/drawing/2017/decorative" val="1"/>
              </a:ext>
            </a:extLst>
          </p:cNvPr>
          <p:cNvGrpSpPr/>
          <p:nvPr/>
        </p:nvGrpSpPr>
        <p:grpSpPr>
          <a:xfrm>
            <a:off x="175990" y="62886"/>
            <a:ext cx="11708355" cy="6301715"/>
            <a:chOff x="175990" y="62886"/>
            <a:chExt cx="11708355" cy="6301715"/>
          </a:xfrm>
        </p:grpSpPr>
        <p:sp useBgFill="1">
          <p:nvSpPr>
            <p:cNvPr id="18" name="Graphic 10">
              <a:extLst>
                <a:ext uri="{FF2B5EF4-FFF2-40B4-BE49-F238E27FC236}">
                  <a16:creationId xmlns:a16="http://schemas.microsoft.com/office/drawing/2014/main" id="{EAFF5F08-677C-4873-9274-02B6FE751044}"/>
                </a:ext>
              </a:extLst>
            </p:cNvPr>
            <p:cNvSpPr/>
            <p:nvPr/>
          </p:nvSpPr>
          <p:spPr>
            <a:xfrm rot="2700000">
              <a:off x="175990" y="525742"/>
              <a:ext cx="1066799" cy="106679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9" name="Graphic 10">
              <a:extLst>
                <a:ext uri="{FF2B5EF4-FFF2-40B4-BE49-F238E27FC236}">
                  <a16:creationId xmlns:a16="http://schemas.microsoft.com/office/drawing/2014/main" id="{16514C65-F179-4953-B660-5FC657697957}"/>
                </a:ext>
              </a:extLst>
            </p:cNvPr>
            <p:cNvSpPr/>
            <p:nvPr/>
          </p:nvSpPr>
          <p:spPr>
            <a:xfrm rot="2700000">
              <a:off x="8482021" y="62886"/>
              <a:ext cx="2322574" cy="2322574"/>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20" name="Graphic 10">
              <a:extLst>
                <a:ext uri="{FF2B5EF4-FFF2-40B4-BE49-F238E27FC236}">
                  <a16:creationId xmlns:a16="http://schemas.microsoft.com/office/drawing/2014/main" id="{DF5DA89C-9FED-4AE0-8C36-20612E77FAC0}"/>
                </a:ext>
              </a:extLst>
            </p:cNvPr>
            <p:cNvSpPr/>
            <p:nvPr/>
          </p:nvSpPr>
          <p:spPr>
            <a:xfrm rot="2700000">
              <a:off x="10578627" y="5015941"/>
              <a:ext cx="925287" cy="9252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21" name="Oval 20">
              <a:extLst>
                <a:ext uri="{FF2B5EF4-FFF2-40B4-BE49-F238E27FC236}">
                  <a16:creationId xmlns:a16="http://schemas.microsoft.com/office/drawing/2014/main" id="{FB98224C-F1DB-4F10-9B7F-93B86BA13F40}"/>
                </a:ext>
              </a:extLst>
            </p:cNvPr>
            <p:cNvSpPr/>
            <p:nvPr/>
          </p:nvSpPr>
          <p:spPr>
            <a:xfrm rot="10800000">
              <a:off x="11622685" y="6102941"/>
              <a:ext cx="261660" cy="26166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sp useBgFill="1">
          <p:nvSpPr>
            <p:cNvPr id="22" name="Oval 21">
              <a:extLst>
                <a:ext uri="{FF2B5EF4-FFF2-40B4-BE49-F238E27FC236}">
                  <a16:creationId xmlns:a16="http://schemas.microsoft.com/office/drawing/2014/main" id="{9AE1FC9E-06C9-4A12-8BE7-766C3DA8B9AC}"/>
                </a:ext>
              </a:extLst>
            </p:cNvPr>
            <p:cNvSpPr/>
            <p:nvPr/>
          </p:nvSpPr>
          <p:spPr>
            <a:xfrm rot="10800000">
              <a:off x="11352354" y="406586"/>
              <a:ext cx="474023" cy="4740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sp useBgFill="1">
          <p:nvSpPr>
            <p:cNvPr id="23" name="Oval 22">
              <a:extLst>
                <a:ext uri="{FF2B5EF4-FFF2-40B4-BE49-F238E27FC236}">
                  <a16:creationId xmlns:a16="http://schemas.microsoft.com/office/drawing/2014/main" id="{29954B75-D8C7-439C-A014-E644E3E2C0A5}"/>
                </a:ext>
              </a:extLst>
            </p:cNvPr>
            <p:cNvSpPr/>
            <p:nvPr/>
          </p:nvSpPr>
          <p:spPr>
            <a:xfrm rot="10800000">
              <a:off x="1678231" y="427615"/>
              <a:ext cx="334385" cy="334385"/>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00800"/>
            <a:ext cx="2743200" cy="365125"/>
          </a:xfrm>
          <a:prstGeom prst="rect">
            <a:avLst/>
          </a:prstGeom>
        </p:spPr>
        <p:txBody>
          <a:bodyPr vert="horz" lIns="91440" tIns="45720" rIns="91440" bIns="45720" rtlCol="0" anchor="ctr"/>
          <a:lstStyle>
            <a:lvl1pPr algn="l">
              <a:defRPr sz="900" cap="all" spc="150" baseline="0">
                <a:solidFill>
                  <a:schemeClr val="tx1">
                    <a:tint val="75000"/>
                  </a:schemeClr>
                </a:solidFill>
              </a:defRPr>
            </a:lvl1pPr>
          </a:lstStyle>
          <a:p>
            <a:fld id="{B32DFD30-2122-4F4A-97B4-D0A849E36C5F}" type="datetime1">
              <a:rPr lang="en-US" smtClean="0"/>
              <a:t>8/6/2021</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00800"/>
            <a:ext cx="4114800" cy="365125"/>
          </a:xfrm>
          <a:prstGeom prst="rect">
            <a:avLst/>
          </a:prstGeom>
        </p:spPr>
        <p:txBody>
          <a:bodyPr vert="horz" lIns="91440" tIns="45720" rIns="91440" bIns="45720" rtlCol="0" anchor="ctr"/>
          <a:lstStyle>
            <a:lvl1pPr algn="ctr">
              <a:defRPr sz="900" cap="all" spc="150" baseline="0">
                <a:solidFill>
                  <a:schemeClr val="tx1">
                    <a:tint val="75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00800"/>
            <a:ext cx="2743200" cy="365125"/>
          </a:xfrm>
          <a:prstGeom prst="rect">
            <a:avLst/>
          </a:prstGeom>
        </p:spPr>
        <p:txBody>
          <a:bodyPr vert="horz" lIns="91440" tIns="45720" rIns="91440" bIns="45720" rtlCol="0" anchor="ctr"/>
          <a:lstStyle>
            <a:lvl1pPr algn="r">
              <a:defRPr sz="900" cap="all" spc="150" baseline="0">
                <a:solidFill>
                  <a:schemeClr val="tx1">
                    <a:tint val="75000"/>
                  </a:schemeClr>
                </a:solidFill>
              </a:defRPr>
            </a:lvl1pPr>
          </a:lstStyle>
          <a:p>
            <a:fld id="{DFA5D71E-5CDF-4C93-8A75-5B916FDC5BEA}" type="slidenum">
              <a:rPr lang="en-US" smtClean="0"/>
              <a:pPr/>
              <a:t>‹Nº›</a:t>
            </a:fld>
            <a:endParaRPr lang="en-US" dirty="0"/>
          </a:p>
        </p:txBody>
      </p:sp>
    </p:spTree>
    <p:extLst>
      <p:ext uri="{BB962C8B-B14F-4D97-AF65-F5344CB8AC3E}">
        <p14:creationId xmlns:p14="http://schemas.microsoft.com/office/powerpoint/2010/main" val="165641747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Segoe UI" panose="020B0502040204020203"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Segoe UI" panose="020B050204020402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Segoe UI" panose="020B0502040204020203"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sp>
        <p:nvSpPr>
          <p:cNvPr id="11" name="Rectangle 10">
            <a:extLst>
              <a:ext uri="{FF2B5EF4-FFF2-40B4-BE49-F238E27FC236}">
                <a16:creationId xmlns:a16="http://schemas.microsoft.com/office/drawing/2014/main" id="{361EA5BB-A258-4E22-94F4-C79A44136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alpha val="10000"/>
            </a:srgbClr>
          </a:solidFill>
          <a:ln w="3848" cap="flat">
            <a:noFill/>
            <a:prstDash val="solid"/>
            <a:miter/>
          </a:ln>
          <a:effectLst/>
        </p:spPr>
        <p:txBody>
          <a:bodyPr rtlCol="0" anchor="ctr"/>
          <a:lstStyle/>
          <a:p>
            <a:endParaRPr lang="en-US" dirty="0">
              <a:solidFill>
                <a:schemeClr val="tx1"/>
              </a:solidFill>
            </a:endParaRPr>
          </a:p>
        </p:txBody>
      </p:sp>
      <p:sp useBgFill="1">
        <p:nvSpPr>
          <p:cNvPr id="13" name="Oval 12">
            <a:extLst>
              <a:ext uri="{FF2B5EF4-FFF2-40B4-BE49-F238E27FC236}">
                <a16:creationId xmlns:a16="http://schemas.microsoft.com/office/drawing/2014/main" id="{D4ABA013-0939-4293-B39F-3B85576FB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22250" y="1219200"/>
            <a:ext cx="373689" cy="373689"/>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5" name="Graphic 10">
            <a:extLst>
              <a:ext uri="{FF2B5EF4-FFF2-40B4-BE49-F238E27FC236}">
                <a16:creationId xmlns:a16="http://schemas.microsoft.com/office/drawing/2014/main" id="{51E206C0-387B-4108-8BD3-D98A4DA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5890" y="28456"/>
            <a:ext cx="1977027" cy="197702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p:nvSpPr>
          <p:cNvPr id="2" name="Título 1">
            <a:extLst>
              <a:ext uri="{FF2B5EF4-FFF2-40B4-BE49-F238E27FC236}">
                <a16:creationId xmlns:a16="http://schemas.microsoft.com/office/drawing/2014/main" id="{9DC2D181-5234-4650-ABAA-E7A61EF68316}"/>
              </a:ext>
            </a:extLst>
          </p:cNvPr>
          <p:cNvSpPr>
            <a:spLocks noGrp="1"/>
          </p:cNvSpPr>
          <p:nvPr>
            <p:ph type="ctrTitle"/>
          </p:nvPr>
        </p:nvSpPr>
        <p:spPr>
          <a:xfrm>
            <a:off x="485634" y="728905"/>
            <a:ext cx="5893683" cy="3184274"/>
          </a:xfrm>
        </p:spPr>
        <p:txBody>
          <a:bodyPr anchor="b">
            <a:normAutofit/>
          </a:bodyPr>
          <a:lstStyle/>
          <a:p>
            <a:r>
              <a:rPr lang="es-EC" sz="5400" b="1" dirty="0"/>
              <a:t>CULTIVO DE HONGOS</a:t>
            </a:r>
          </a:p>
        </p:txBody>
      </p:sp>
      <p:sp>
        <p:nvSpPr>
          <p:cNvPr id="3" name="Subtítulo 2">
            <a:extLst>
              <a:ext uri="{FF2B5EF4-FFF2-40B4-BE49-F238E27FC236}">
                <a16:creationId xmlns:a16="http://schemas.microsoft.com/office/drawing/2014/main" id="{4330628C-BE66-4CEA-962B-E3515318E216}"/>
              </a:ext>
            </a:extLst>
          </p:cNvPr>
          <p:cNvSpPr>
            <a:spLocks noGrp="1"/>
          </p:cNvSpPr>
          <p:nvPr>
            <p:ph type="subTitle" idx="1"/>
          </p:nvPr>
        </p:nvSpPr>
        <p:spPr>
          <a:xfrm>
            <a:off x="452753" y="4072044"/>
            <a:ext cx="5912715" cy="1495379"/>
          </a:xfrm>
        </p:spPr>
        <p:txBody>
          <a:bodyPr>
            <a:normAutofit/>
          </a:bodyPr>
          <a:lstStyle/>
          <a:p>
            <a:pPr algn="l"/>
            <a:endParaRPr lang="es-EC" sz="2200"/>
          </a:p>
        </p:txBody>
      </p:sp>
      <p:pic>
        <p:nvPicPr>
          <p:cNvPr id="4" name="Picture 3" descr="Fondo abstracto de azul luminoso">
            <a:extLst>
              <a:ext uri="{FF2B5EF4-FFF2-40B4-BE49-F238E27FC236}">
                <a16:creationId xmlns:a16="http://schemas.microsoft.com/office/drawing/2014/main" id="{959EC586-74B4-4CF9-8C87-99292D027E91}"/>
              </a:ext>
            </a:extLst>
          </p:cNvPr>
          <p:cNvPicPr>
            <a:picLocks noChangeAspect="1"/>
          </p:cNvPicPr>
          <p:nvPr/>
        </p:nvPicPr>
        <p:blipFill rotWithShape="1">
          <a:blip r:embed="rId2"/>
          <a:srcRect l="35671" r="23654" b="-1"/>
          <a:stretch/>
        </p:blipFill>
        <p:spPr>
          <a:xfrm>
            <a:off x="7330303" y="1"/>
            <a:ext cx="4851171" cy="6858000"/>
          </a:xfrm>
          <a:prstGeom prst="rect">
            <a:avLst/>
          </a:prstGeom>
        </p:spPr>
      </p:pic>
      <p:sp useBgFill="1">
        <p:nvSpPr>
          <p:cNvPr id="17" name="Graphic 10">
            <a:extLst>
              <a:ext uri="{FF2B5EF4-FFF2-40B4-BE49-F238E27FC236}">
                <a16:creationId xmlns:a16="http://schemas.microsoft.com/office/drawing/2014/main" id="{74A68384-D945-4F45-B9FB-C5A00DCC9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67314" y="5207478"/>
            <a:ext cx="719888" cy="719888"/>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Tree>
    <p:extLst>
      <p:ext uri="{BB962C8B-B14F-4D97-AF65-F5344CB8AC3E}">
        <p14:creationId xmlns:p14="http://schemas.microsoft.com/office/powerpoint/2010/main" val="242109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B4494-774D-45CE-9545-CCC16216BCFF}"/>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A51F3AD5-E244-4E23-BD4D-56A5A71D6488}"/>
              </a:ext>
            </a:extLst>
          </p:cNvPr>
          <p:cNvSpPr>
            <a:spLocks noGrp="1"/>
          </p:cNvSpPr>
          <p:nvPr>
            <p:ph idx="1"/>
          </p:nvPr>
        </p:nvSpPr>
        <p:spPr/>
        <p:txBody>
          <a:bodyPr/>
          <a:lstStyle/>
          <a:p>
            <a:endParaRPr lang="es-EC"/>
          </a:p>
        </p:txBody>
      </p:sp>
      <p:pic>
        <p:nvPicPr>
          <p:cNvPr id="6146" name="Picture 2" descr="Microbiología: Técnicas y Métodos de estriado en caja y tubo (medios de  cultivo)">
            <a:extLst>
              <a:ext uri="{FF2B5EF4-FFF2-40B4-BE49-F238E27FC236}">
                <a16:creationId xmlns:a16="http://schemas.microsoft.com/office/drawing/2014/main" id="{337CFA5D-FFA9-456E-A0CD-B764438D1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5" y="2324100"/>
            <a:ext cx="333375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519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46D890-B09E-47EC-BCDD-9AF958A62305}"/>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73BC0922-301B-4BEC-8FAD-7A63ACFAF181}"/>
              </a:ext>
            </a:extLst>
          </p:cNvPr>
          <p:cNvSpPr>
            <a:spLocks noGrp="1"/>
          </p:cNvSpPr>
          <p:nvPr>
            <p:ph idx="1"/>
          </p:nvPr>
        </p:nvSpPr>
        <p:spPr/>
        <p:txBody>
          <a:bodyPr/>
          <a:lstStyle/>
          <a:p>
            <a:endParaRPr lang="es-EC"/>
          </a:p>
        </p:txBody>
      </p:sp>
      <p:pic>
        <p:nvPicPr>
          <p:cNvPr id="5" name="Imagen 4">
            <a:extLst>
              <a:ext uri="{FF2B5EF4-FFF2-40B4-BE49-F238E27FC236}">
                <a16:creationId xmlns:a16="http://schemas.microsoft.com/office/drawing/2014/main" id="{A993B97F-B0EF-4C99-8580-F63F4A402FBF}"/>
              </a:ext>
            </a:extLst>
          </p:cNvPr>
          <p:cNvPicPr>
            <a:picLocks noChangeAspect="1"/>
          </p:cNvPicPr>
          <p:nvPr/>
        </p:nvPicPr>
        <p:blipFill>
          <a:blip r:embed="rId2"/>
          <a:stretch>
            <a:fillRect/>
          </a:stretch>
        </p:blipFill>
        <p:spPr>
          <a:xfrm>
            <a:off x="3926093" y="900113"/>
            <a:ext cx="2962275" cy="5276850"/>
          </a:xfrm>
          <a:prstGeom prst="rect">
            <a:avLst/>
          </a:prstGeom>
        </p:spPr>
      </p:pic>
    </p:spTree>
    <p:extLst>
      <p:ext uri="{BB962C8B-B14F-4D97-AF65-F5344CB8AC3E}">
        <p14:creationId xmlns:p14="http://schemas.microsoft.com/office/powerpoint/2010/main" val="253259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32EE09-95B9-4C37-A283-15E6BD5ACE76}"/>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49130330-7A3B-4A98-8426-F118DF3173CD}"/>
              </a:ext>
            </a:extLst>
          </p:cNvPr>
          <p:cNvSpPr>
            <a:spLocks noGrp="1"/>
          </p:cNvSpPr>
          <p:nvPr>
            <p:ph idx="1"/>
          </p:nvPr>
        </p:nvSpPr>
        <p:spPr/>
        <p:txBody>
          <a:bodyPr/>
          <a:lstStyle/>
          <a:p>
            <a:endParaRPr lang="es-EC" dirty="0"/>
          </a:p>
        </p:txBody>
      </p:sp>
      <p:pic>
        <p:nvPicPr>
          <p:cNvPr id="7170" name="Picture 2" descr="100cia 🦴 on Twitter: &amp;quot;Siembra en masiva. Se realizan estrías de dcha a  izda ocupando toda la placa y luego de arriba debajo de la misma manera.  Sirve para estudios cuantitativos de">
            <a:extLst>
              <a:ext uri="{FF2B5EF4-FFF2-40B4-BE49-F238E27FC236}">
                <a16:creationId xmlns:a16="http://schemas.microsoft.com/office/drawing/2014/main" id="{AB3EE7E2-14E2-41E8-A565-B202522F8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61364" cy="267863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écnicas de siembra para hongos y bacterias - PDF Free Download">
            <a:extLst>
              <a:ext uri="{FF2B5EF4-FFF2-40B4-BE49-F238E27FC236}">
                <a16:creationId xmlns:a16="http://schemas.microsoft.com/office/drawing/2014/main" id="{4FA815B2-E24B-455C-9F04-9761E564E8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056" y="2946039"/>
            <a:ext cx="6579053" cy="257062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Método de siembra en estríaMétodo de siembra en estríaStreaking method |  SERAMIX">
            <a:extLst>
              <a:ext uri="{FF2B5EF4-FFF2-40B4-BE49-F238E27FC236}">
                <a16:creationId xmlns:a16="http://schemas.microsoft.com/office/drawing/2014/main" id="{07171640-D674-489A-89A3-DC57576A7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9172" y="681037"/>
            <a:ext cx="5959486" cy="290028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SIEMBRA Y AISLAMIENTO DE MICROORGANISMOS">
            <a:extLst>
              <a:ext uri="{FF2B5EF4-FFF2-40B4-BE49-F238E27FC236}">
                <a16:creationId xmlns:a16="http://schemas.microsoft.com/office/drawing/2014/main" id="{B924EE5D-3931-4073-A3C9-2333F53BF1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1680" y="3868453"/>
            <a:ext cx="3823755" cy="262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769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9790CB-AFEE-4513-A01D-371BECD9C7A8}"/>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87D5B897-2273-432E-A415-721969926EA8}"/>
              </a:ext>
            </a:extLst>
          </p:cNvPr>
          <p:cNvSpPr>
            <a:spLocks noGrp="1"/>
          </p:cNvSpPr>
          <p:nvPr>
            <p:ph idx="1"/>
          </p:nvPr>
        </p:nvSpPr>
        <p:spPr/>
        <p:txBody>
          <a:bodyPr/>
          <a:lstStyle/>
          <a:p>
            <a:endParaRPr lang="es-EC"/>
          </a:p>
        </p:txBody>
      </p:sp>
      <p:pic>
        <p:nvPicPr>
          <p:cNvPr id="8194" name="Picture 2" descr="Recuento de hongos filamentosos y levaduras">
            <a:extLst>
              <a:ext uri="{FF2B5EF4-FFF2-40B4-BE49-F238E27FC236}">
                <a16:creationId xmlns:a16="http://schemas.microsoft.com/office/drawing/2014/main" id="{06BD55C9-39F7-4128-99F7-21A240D9C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866" y="2366962"/>
            <a:ext cx="215265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iohazard Interpretación Contaminada Composición Placas Petri Aislado En El  Fondo Negro De La Herramienta Pluma. Cuatro Placas De Petri Con Agar  Nutriente Usado. Placas De Petri Contiene Colonias Bacterianas De  Diferentes Especies,">
            <a:extLst>
              <a:ext uri="{FF2B5EF4-FFF2-40B4-BE49-F238E27FC236}">
                <a16:creationId xmlns:a16="http://schemas.microsoft.com/office/drawing/2014/main" id="{1A163E31-F906-483B-9A75-FA29B7214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8834" y="2035716"/>
            <a:ext cx="2366212" cy="238743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Diferentes Colores, Tamaño Y Tipo Colonias De Bacterias De Aire Sala  Pública En Una Placa De Agar Placa De Petri Aislados Sobre Fondo Negro.  Nutrient Medios De Agar Agar Peptona De Carne">
            <a:extLst>
              <a:ext uri="{FF2B5EF4-FFF2-40B4-BE49-F238E27FC236}">
                <a16:creationId xmlns:a16="http://schemas.microsoft.com/office/drawing/2014/main" id="{1B0B5309-117B-403B-9677-0718718C30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0961" y="1758157"/>
            <a:ext cx="3112839" cy="2942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997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227124-8AE1-4B10-A1AB-82D2E1D886B3}"/>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6E036C2A-197A-4BAC-A3E7-322E82747796}"/>
              </a:ext>
            </a:extLst>
          </p:cNvPr>
          <p:cNvSpPr>
            <a:spLocks noGrp="1"/>
          </p:cNvSpPr>
          <p:nvPr>
            <p:ph idx="1"/>
          </p:nvPr>
        </p:nvSpPr>
        <p:spPr>
          <a:xfrm>
            <a:off x="838200" y="1825625"/>
            <a:ext cx="2973779" cy="549440"/>
          </a:xfrm>
        </p:spPr>
        <p:txBody>
          <a:bodyPr/>
          <a:lstStyle/>
          <a:p>
            <a:r>
              <a:rPr lang="es-EC" dirty="0"/>
              <a:t>Histoplasma</a:t>
            </a:r>
          </a:p>
        </p:txBody>
      </p:sp>
      <p:pic>
        <p:nvPicPr>
          <p:cNvPr id="9218" name="Picture 2" descr="Histoplasma capsulatum (Ajellomyces capsulatus)">
            <a:extLst>
              <a:ext uri="{FF2B5EF4-FFF2-40B4-BE49-F238E27FC236}">
                <a16:creationId xmlns:a16="http://schemas.microsoft.com/office/drawing/2014/main" id="{50DC15FD-FB68-4CEA-89F0-B2EE232D0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771" y="153165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Mucor fungus (Mucor spp. ) on Quarter strength potato dextrose agar (Fungal  Non-selective Media QPDA ) - 5426778">
            <a:extLst>
              <a:ext uri="{FF2B5EF4-FFF2-40B4-BE49-F238E27FC236}">
                <a16:creationId xmlns:a16="http://schemas.microsoft.com/office/drawing/2014/main" id="{9B6F473A-FF51-4E99-9DAB-6D3231680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7453" y="1205150"/>
            <a:ext cx="3157998" cy="2796144"/>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a:extLst>
              <a:ext uri="{FF2B5EF4-FFF2-40B4-BE49-F238E27FC236}">
                <a16:creationId xmlns:a16="http://schemas.microsoft.com/office/drawing/2014/main" id="{20EE9791-1316-47FE-9740-32F67AABC203}"/>
              </a:ext>
            </a:extLst>
          </p:cNvPr>
          <p:cNvSpPr txBox="1">
            <a:spLocks/>
          </p:cNvSpPr>
          <p:nvPr/>
        </p:nvSpPr>
        <p:spPr>
          <a:xfrm>
            <a:off x="8103920" y="4291879"/>
            <a:ext cx="2973779" cy="549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Segoe UI" panose="020B0502040204020203"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Segoe UI" panose="020B050204020402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Segoe UI" panose="020B0502040204020203"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dirty="0" err="1"/>
              <a:t>Mucor</a:t>
            </a:r>
            <a:endParaRPr lang="es-EC" dirty="0"/>
          </a:p>
        </p:txBody>
      </p:sp>
    </p:spTree>
    <p:extLst>
      <p:ext uri="{BB962C8B-B14F-4D97-AF65-F5344CB8AC3E}">
        <p14:creationId xmlns:p14="http://schemas.microsoft.com/office/powerpoint/2010/main" val="3473935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1D3648-D749-4A2F-8A6D-5C4BE20802DF}"/>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EB80A8F8-6FF4-4165-A3CA-59D3BAA8EEBF}"/>
              </a:ext>
            </a:extLst>
          </p:cNvPr>
          <p:cNvSpPr>
            <a:spLocks noGrp="1"/>
          </p:cNvSpPr>
          <p:nvPr>
            <p:ph idx="1"/>
          </p:nvPr>
        </p:nvSpPr>
        <p:spPr/>
        <p:txBody>
          <a:bodyPr/>
          <a:lstStyle/>
          <a:p>
            <a:endParaRPr lang="es-EC"/>
          </a:p>
        </p:txBody>
      </p:sp>
      <p:pic>
        <p:nvPicPr>
          <p:cNvPr id="4" name="Picture 10" descr="Morfología de las colonias aisladas en agar PDA. Hongos... | Download  Scientific Diagram">
            <a:extLst>
              <a:ext uri="{FF2B5EF4-FFF2-40B4-BE49-F238E27FC236}">
                <a16:creationId xmlns:a16="http://schemas.microsoft.com/office/drawing/2014/main" id="{852FE5C9-D727-4E44-8257-E85B0D262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319088"/>
            <a:ext cx="8096250" cy="621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023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64710-56AB-42BA-A4A3-1469377B39DD}"/>
              </a:ext>
            </a:extLst>
          </p:cNvPr>
          <p:cNvSpPr>
            <a:spLocks noGrp="1"/>
          </p:cNvSpPr>
          <p:nvPr>
            <p:ph type="title"/>
          </p:nvPr>
        </p:nvSpPr>
        <p:spPr/>
        <p:txBody>
          <a:bodyPr/>
          <a:lstStyle/>
          <a:p>
            <a:r>
              <a:rPr lang="es-EC" b="1" dirty="0"/>
              <a:t>CULTIVO DE VIRUS</a:t>
            </a:r>
          </a:p>
        </p:txBody>
      </p:sp>
      <p:sp>
        <p:nvSpPr>
          <p:cNvPr id="3" name="Marcador de contenido 2">
            <a:extLst>
              <a:ext uri="{FF2B5EF4-FFF2-40B4-BE49-F238E27FC236}">
                <a16:creationId xmlns:a16="http://schemas.microsoft.com/office/drawing/2014/main" id="{4ECC5E89-0D87-47F9-A61E-369957690F2A}"/>
              </a:ext>
            </a:extLst>
          </p:cNvPr>
          <p:cNvSpPr>
            <a:spLocks noGrp="1"/>
          </p:cNvSpPr>
          <p:nvPr>
            <p:ph idx="1"/>
          </p:nvPr>
        </p:nvSpPr>
        <p:spPr/>
        <p:txBody>
          <a:bodyPr/>
          <a:lstStyle/>
          <a:p>
            <a:endParaRPr lang="es-EC" dirty="0"/>
          </a:p>
        </p:txBody>
      </p:sp>
    </p:spTree>
    <p:extLst>
      <p:ext uri="{BB962C8B-B14F-4D97-AF65-F5344CB8AC3E}">
        <p14:creationId xmlns:p14="http://schemas.microsoft.com/office/powerpoint/2010/main" val="1700263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9AD08B-6B08-4B61-9A49-22E5F2B98775}"/>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66C0114A-2327-4E54-97E3-E1688CA98B3A}"/>
              </a:ext>
            </a:extLst>
          </p:cNvPr>
          <p:cNvSpPr>
            <a:spLocks noGrp="1"/>
          </p:cNvSpPr>
          <p:nvPr>
            <p:ph idx="1"/>
          </p:nvPr>
        </p:nvSpPr>
        <p:spPr/>
        <p:txBody>
          <a:bodyPr/>
          <a:lstStyle/>
          <a:p>
            <a:endParaRPr lang="es-EC"/>
          </a:p>
        </p:txBody>
      </p:sp>
      <p:pic>
        <p:nvPicPr>
          <p:cNvPr id="10242" name="Picture 2" descr="Diseñan nuevo método de cultivo de hepatitis E que produce 100 veces más  partículas">
            <a:extLst>
              <a:ext uri="{FF2B5EF4-FFF2-40B4-BE49-F238E27FC236}">
                <a16:creationId xmlns:a16="http://schemas.microsoft.com/office/drawing/2014/main" id="{99AC3574-31ED-4ADB-86DE-5D76B1517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0938"/>
            <a:ext cx="12192000" cy="455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918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4C05CA-8E53-4B0D-BDA5-FB5EE8B06EFD}"/>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517D0D22-6D9E-4D4B-B9C5-638BF95AF3F6}"/>
              </a:ext>
            </a:extLst>
          </p:cNvPr>
          <p:cNvSpPr>
            <a:spLocks noGrp="1"/>
          </p:cNvSpPr>
          <p:nvPr>
            <p:ph idx="1"/>
          </p:nvPr>
        </p:nvSpPr>
        <p:spPr/>
        <p:txBody>
          <a:bodyPr/>
          <a:lstStyle/>
          <a:p>
            <a:endParaRPr lang="es-EC"/>
          </a:p>
        </p:txBody>
      </p:sp>
      <p:pic>
        <p:nvPicPr>
          <p:cNvPr id="11266" name="Picture 2" descr="Curso en línea (Online) de Técnicas de Cultivo Celular + 2,14 Créditos CFC  - Aprendum">
            <a:extLst>
              <a:ext uri="{FF2B5EF4-FFF2-40B4-BE49-F238E27FC236}">
                <a16:creationId xmlns:a16="http://schemas.microsoft.com/office/drawing/2014/main" id="{44DF586E-0AFB-468A-8AD6-7754A9A42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462" y="213756"/>
            <a:ext cx="10515599" cy="657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26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DC0810-ABC3-4059-9929-6A966124D1A7}"/>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08A58E17-0A36-4C4F-9499-CD50A60833C6}"/>
              </a:ext>
            </a:extLst>
          </p:cNvPr>
          <p:cNvSpPr>
            <a:spLocks noGrp="1"/>
          </p:cNvSpPr>
          <p:nvPr>
            <p:ph idx="1"/>
          </p:nvPr>
        </p:nvSpPr>
        <p:spPr/>
        <p:txBody>
          <a:bodyPr/>
          <a:lstStyle/>
          <a:p>
            <a:endParaRPr lang="es-EC"/>
          </a:p>
        </p:txBody>
      </p:sp>
      <p:pic>
        <p:nvPicPr>
          <p:cNvPr id="12290" name="Picture 2" descr="Producción de vacunas basada en cultivo celular | On Science">
            <a:extLst>
              <a:ext uri="{FF2B5EF4-FFF2-40B4-BE49-F238E27FC236}">
                <a16:creationId xmlns:a16="http://schemas.microsoft.com/office/drawing/2014/main" id="{2B192467-D91E-4876-B1DA-55B3567A4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298" y="365125"/>
            <a:ext cx="11285517" cy="634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80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5CC9F2-D0D1-4083-B450-EFC100C10C5F}"/>
              </a:ext>
            </a:extLst>
          </p:cNvPr>
          <p:cNvSpPr>
            <a:spLocks noGrp="1"/>
          </p:cNvSpPr>
          <p:nvPr>
            <p:ph type="title"/>
          </p:nvPr>
        </p:nvSpPr>
        <p:spPr/>
        <p:txBody>
          <a:bodyPr/>
          <a:lstStyle/>
          <a:p>
            <a:r>
              <a:rPr lang="es-EC" b="1" dirty="0"/>
              <a:t>Muestra</a:t>
            </a:r>
          </a:p>
        </p:txBody>
      </p:sp>
      <p:sp>
        <p:nvSpPr>
          <p:cNvPr id="3" name="Marcador de contenido 2">
            <a:extLst>
              <a:ext uri="{FF2B5EF4-FFF2-40B4-BE49-F238E27FC236}">
                <a16:creationId xmlns:a16="http://schemas.microsoft.com/office/drawing/2014/main" id="{7C7B6B12-391A-44E9-8E37-DE41DDFF30FC}"/>
              </a:ext>
            </a:extLst>
          </p:cNvPr>
          <p:cNvSpPr>
            <a:spLocks noGrp="1"/>
          </p:cNvSpPr>
          <p:nvPr>
            <p:ph idx="1"/>
          </p:nvPr>
        </p:nvSpPr>
        <p:spPr>
          <a:xfrm>
            <a:off x="838200" y="1555668"/>
            <a:ext cx="10515600" cy="4621295"/>
          </a:xfrm>
        </p:spPr>
        <p:txBody>
          <a:bodyPr>
            <a:normAutofit fontScale="92500" lnSpcReduction="10000"/>
          </a:bodyPr>
          <a:lstStyle/>
          <a:p>
            <a:r>
              <a:rPr lang="es-EC" b="1" dirty="0"/>
              <a:t>Tomar</a:t>
            </a:r>
          </a:p>
          <a:p>
            <a:pPr lvl="1"/>
            <a:r>
              <a:rPr lang="es-EC" dirty="0"/>
              <a:t>Isopo -- frotar</a:t>
            </a:r>
          </a:p>
          <a:p>
            <a:pPr lvl="1"/>
            <a:r>
              <a:rPr lang="es-EC" dirty="0"/>
              <a:t>Placa portaobjeto -- raspado</a:t>
            </a:r>
          </a:p>
          <a:p>
            <a:pPr lvl="1"/>
            <a:r>
              <a:rPr lang="es-EC" dirty="0"/>
              <a:t>Bisturí – raspado, </a:t>
            </a:r>
            <a:r>
              <a:rPr lang="es-EC" dirty="0">
                <a:solidFill>
                  <a:srgbClr val="FF0000"/>
                </a:solidFill>
              </a:rPr>
              <a:t>biopsia</a:t>
            </a:r>
          </a:p>
          <a:p>
            <a:pPr lvl="1"/>
            <a:r>
              <a:rPr lang="es-EC" dirty="0"/>
              <a:t>Reactivo Buffer, medio de cultivo liquido</a:t>
            </a:r>
          </a:p>
          <a:p>
            <a:pPr marL="457200" lvl="1" indent="0">
              <a:buNone/>
            </a:pPr>
            <a:endParaRPr lang="es-EC" dirty="0"/>
          </a:p>
          <a:p>
            <a:r>
              <a:rPr lang="es-EC" b="1" dirty="0"/>
              <a:t>Recibir</a:t>
            </a:r>
          </a:p>
          <a:p>
            <a:pPr lvl="1"/>
            <a:r>
              <a:rPr lang="es-EC" dirty="0"/>
              <a:t>Condiciones de la muestra</a:t>
            </a:r>
          </a:p>
          <a:p>
            <a:pPr lvl="2"/>
            <a:r>
              <a:rPr lang="es-EC" dirty="0"/>
              <a:t>Tiempo de transporte</a:t>
            </a:r>
          </a:p>
          <a:p>
            <a:pPr lvl="2"/>
            <a:r>
              <a:rPr lang="es-EC" dirty="0"/>
              <a:t>Medio de transporte</a:t>
            </a:r>
          </a:p>
          <a:p>
            <a:pPr lvl="2"/>
            <a:r>
              <a:rPr lang="es-EC" dirty="0"/>
              <a:t>Etiqueta</a:t>
            </a:r>
          </a:p>
          <a:p>
            <a:pPr lvl="2"/>
            <a:r>
              <a:rPr lang="es-EC" dirty="0"/>
              <a:t>Temperatura</a:t>
            </a:r>
          </a:p>
          <a:p>
            <a:pPr lvl="2"/>
            <a:r>
              <a:rPr lang="es-EC" dirty="0"/>
              <a:t>Estado</a:t>
            </a:r>
          </a:p>
        </p:txBody>
      </p:sp>
    </p:spTree>
    <p:extLst>
      <p:ext uri="{BB962C8B-B14F-4D97-AF65-F5344CB8AC3E}">
        <p14:creationId xmlns:p14="http://schemas.microsoft.com/office/powerpoint/2010/main" val="945694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05D15E-0EB0-41F7-A99D-9046D2074DC6}"/>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1231E63C-008E-4B41-82B4-85314BF988BA}"/>
              </a:ext>
            </a:extLst>
          </p:cNvPr>
          <p:cNvSpPr>
            <a:spLocks noGrp="1"/>
          </p:cNvSpPr>
          <p:nvPr>
            <p:ph idx="1"/>
          </p:nvPr>
        </p:nvSpPr>
        <p:spPr/>
        <p:txBody>
          <a:bodyPr/>
          <a:lstStyle/>
          <a:p>
            <a:endParaRPr lang="es-EC"/>
          </a:p>
        </p:txBody>
      </p:sp>
      <p:pic>
        <p:nvPicPr>
          <p:cNvPr id="13314" name="Picture 2" descr="Tópicos en Biofísica Molecular Práctica de laboratorio nº 4: Cultivo Celular">
            <a:extLst>
              <a:ext uri="{FF2B5EF4-FFF2-40B4-BE49-F238E27FC236}">
                <a16:creationId xmlns:a16="http://schemas.microsoft.com/office/drawing/2014/main" id="{7890FAEC-CCFB-4FDD-9228-5B252AFDF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64015"/>
            <a:ext cx="4940135" cy="487455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Frascos de cultivos celulares X200 fras - Laboratorios - Frascos de  cultivos celulares">
            <a:extLst>
              <a:ext uri="{FF2B5EF4-FFF2-40B4-BE49-F238E27FC236}">
                <a16:creationId xmlns:a16="http://schemas.microsoft.com/office/drawing/2014/main" id="{8C5C549B-2D7C-41C7-AB6E-4CF7C5605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36828"/>
            <a:ext cx="4940135" cy="494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587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6797AB-E2B3-4706-A0DD-7BF7B58FF9D5}"/>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F72AD84C-1F9D-4C96-A361-B6EED53870FE}"/>
              </a:ext>
            </a:extLst>
          </p:cNvPr>
          <p:cNvSpPr>
            <a:spLocks noGrp="1"/>
          </p:cNvSpPr>
          <p:nvPr>
            <p:ph idx="1"/>
          </p:nvPr>
        </p:nvSpPr>
        <p:spPr/>
        <p:txBody>
          <a:bodyPr/>
          <a:lstStyle/>
          <a:p>
            <a:endParaRPr lang="es-EC"/>
          </a:p>
        </p:txBody>
      </p:sp>
      <p:pic>
        <p:nvPicPr>
          <p:cNvPr id="14338" name="Picture 2" descr="Cultivo celular - Biología Celular : MEM">
            <a:extLst>
              <a:ext uri="{FF2B5EF4-FFF2-40B4-BE49-F238E27FC236}">
                <a16:creationId xmlns:a16="http://schemas.microsoft.com/office/drawing/2014/main" id="{773F53FF-67DE-4C41-A84D-B5834F137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42" y="178703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709E8883-2984-4678-A0AB-B55260D7C5E5}"/>
              </a:ext>
            </a:extLst>
          </p:cNvPr>
          <p:cNvPicPr>
            <a:picLocks noChangeAspect="1"/>
          </p:cNvPicPr>
          <p:nvPr/>
        </p:nvPicPr>
        <p:blipFill>
          <a:blip r:embed="rId3"/>
          <a:stretch>
            <a:fillRect/>
          </a:stretch>
        </p:blipFill>
        <p:spPr>
          <a:xfrm>
            <a:off x="3640282" y="1787030"/>
            <a:ext cx="1994273" cy="2756312"/>
          </a:xfrm>
          <a:prstGeom prst="rect">
            <a:avLst/>
          </a:prstGeom>
        </p:spPr>
      </p:pic>
    </p:spTree>
    <p:extLst>
      <p:ext uri="{BB962C8B-B14F-4D97-AF65-F5344CB8AC3E}">
        <p14:creationId xmlns:p14="http://schemas.microsoft.com/office/powerpoint/2010/main" val="2867384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9B2F41-4793-4EA5-9055-B0F8310CDCEC}"/>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38542CED-DAB4-48EB-B6BD-7CC6FEEDD38F}"/>
              </a:ext>
            </a:extLst>
          </p:cNvPr>
          <p:cNvSpPr>
            <a:spLocks noGrp="1"/>
          </p:cNvSpPr>
          <p:nvPr>
            <p:ph idx="1"/>
          </p:nvPr>
        </p:nvSpPr>
        <p:spPr/>
        <p:txBody>
          <a:bodyPr/>
          <a:lstStyle/>
          <a:p>
            <a:endParaRPr lang="es-EC"/>
          </a:p>
        </p:txBody>
      </p:sp>
      <p:pic>
        <p:nvPicPr>
          <p:cNvPr id="15362" name="Picture 2" descr="AISLAMIENTO DEL VIRUS HERPES BOVINO TIPO 1 EN BOVINOS DEL DEPARTAMENTO DE  CÓRDOBA - COLOMBIA">
            <a:extLst>
              <a:ext uri="{FF2B5EF4-FFF2-40B4-BE49-F238E27FC236}">
                <a16:creationId xmlns:a16="http://schemas.microsoft.com/office/drawing/2014/main" id="{10643E8D-4880-4AC0-AAFF-FACCAF694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89" y="1027906"/>
            <a:ext cx="5561611" cy="427983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Un laboratorio en Australia logra un cultivo de coronavirus a partir de la  muestra de un paciente | CNN">
            <a:extLst>
              <a:ext uri="{FF2B5EF4-FFF2-40B4-BE49-F238E27FC236}">
                <a16:creationId xmlns:a16="http://schemas.microsoft.com/office/drawing/2014/main" id="{5BAC6E11-012D-4078-8CC3-7D6DED045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043182"/>
            <a:ext cx="6004956" cy="3532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782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0DB381-9A2E-47FE-87C1-1B40ABACCBC7}"/>
              </a:ext>
            </a:extLst>
          </p:cNvPr>
          <p:cNvSpPr>
            <a:spLocks noGrp="1"/>
          </p:cNvSpPr>
          <p:nvPr>
            <p:ph type="title"/>
          </p:nvPr>
        </p:nvSpPr>
        <p:spPr>
          <a:xfrm>
            <a:off x="715617" y="182111"/>
            <a:ext cx="10515600" cy="703654"/>
          </a:xfrm>
        </p:spPr>
        <p:txBody>
          <a:bodyPr/>
          <a:lstStyle/>
          <a:p>
            <a:r>
              <a:rPr lang="es-EC" dirty="0"/>
              <a:t>Cultivo</a:t>
            </a:r>
          </a:p>
        </p:txBody>
      </p:sp>
      <p:sp>
        <p:nvSpPr>
          <p:cNvPr id="3" name="Marcador de contenido 2">
            <a:extLst>
              <a:ext uri="{FF2B5EF4-FFF2-40B4-BE49-F238E27FC236}">
                <a16:creationId xmlns:a16="http://schemas.microsoft.com/office/drawing/2014/main" id="{D9BEF9AF-EA6E-4E61-918E-03AA2D115FAD}"/>
              </a:ext>
            </a:extLst>
          </p:cNvPr>
          <p:cNvSpPr>
            <a:spLocks noGrp="1"/>
          </p:cNvSpPr>
          <p:nvPr>
            <p:ph idx="1"/>
          </p:nvPr>
        </p:nvSpPr>
        <p:spPr>
          <a:xfrm>
            <a:off x="715617" y="1137974"/>
            <a:ext cx="5815940" cy="1097973"/>
          </a:xfrm>
        </p:spPr>
        <p:txBody>
          <a:bodyPr/>
          <a:lstStyle/>
          <a:p>
            <a:r>
              <a:rPr lang="es-EC" dirty="0"/>
              <a:t> Agar Sabouraud</a:t>
            </a:r>
          </a:p>
          <a:p>
            <a:r>
              <a:rPr lang="es-EC" dirty="0"/>
              <a:t>65 gr /1000ml (1Litro) --- 6,5%</a:t>
            </a:r>
          </a:p>
        </p:txBody>
      </p:sp>
      <p:pic>
        <p:nvPicPr>
          <p:cNvPr id="5" name="Imagen 4">
            <a:extLst>
              <a:ext uri="{FF2B5EF4-FFF2-40B4-BE49-F238E27FC236}">
                <a16:creationId xmlns:a16="http://schemas.microsoft.com/office/drawing/2014/main" id="{5C712DC9-45B0-45AD-AC73-FA79D8872C3F}"/>
              </a:ext>
            </a:extLst>
          </p:cNvPr>
          <p:cNvPicPr>
            <a:picLocks noChangeAspect="1"/>
          </p:cNvPicPr>
          <p:nvPr/>
        </p:nvPicPr>
        <p:blipFill>
          <a:blip r:embed="rId2"/>
          <a:stretch>
            <a:fillRect/>
          </a:stretch>
        </p:blipFill>
        <p:spPr>
          <a:xfrm>
            <a:off x="9264747" y="365126"/>
            <a:ext cx="1970299" cy="4224687"/>
          </a:xfrm>
          <a:prstGeom prst="rect">
            <a:avLst/>
          </a:prstGeom>
        </p:spPr>
      </p:pic>
      <p:sp>
        <p:nvSpPr>
          <p:cNvPr id="7" name="CuadroTexto 6">
            <a:extLst>
              <a:ext uri="{FF2B5EF4-FFF2-40B4-BE49-F238E27FC236}">
                <a16:creationId xmlns:a16="http://schemas.microsoft.com/office/drawing/2014/main" id="{95A66551-DDD2-44CE-8348-5288056BE892}"/>
              </a:ext>
            </a:extLst>
          </p:cNvPr>
          <p:cNvSpPr txBox="1"/>
          <p:nvPr/>
        </p:nvSpPr>
        <p:spPr>
          <a:xfrm>
            <a:off x="838200" y="2164366"/>
            <a:ext cx="8020792" cy="2308324"/>
          </a:xfrm>
          <a:prstGeom prst="rect">
            <a:avLst/>
          </a:prstGeom>
          <a:noFill/>
        </p:spPr>
        <p:txBody>
          <a:bodyPr wrap="square" rtlCol="0">
            <a:spAutoFit/>
          </a:bodyPr>
          <a:lstStyle/>
          <a:p>
            <a:r>
              <a:rPr lang="es-EC" sz="2400" dirty="0"/>
              <a:t>Pesar (Definir el numero de cajas a preparar, para tener el volumen a preparar; por cada caja 15 – 20 ml)</a:t>
            </a:r>
          </a:p>
          <a:p>
            <a:r>
              <a:rPr lang="es-EC" sz="2400" dirty="0"/>
              <a:t>Añadir el volumen de agua Destilada</a:t>
            </a:r>
          </a:p>
          <a:p>
            <a:r>
              <a:rPr lang="es-EC" sz="2400" dirty="0"/>
              <a:t>Llevar a ebullición</a:t>
            </a:r>
          </a:p>
          <a:p>
            <a:r>
              <a:rPr lang="es-EC" sz="2400" dirty="0"/>
              <a:t>Llevar a Esterilización por Autoclave</a:t>
            </a:r>
          </a:p>
          <a:p>
            <a:r>
              <a:rPr lang="es-EC" sz="2400" dirty="0"/>
              <a:t>Dispensar en cajas de Petri</a:t>
            </a:r>
          </a:p>
        </p:txBody>
      </p:sp>
      <p:pic>
        <p:nvPicPr>
          <p:cNvPr id="9" name="Imagen 8">
            <a:extLst>
              <a:ext uri="{FF2B5EF4-FFF2-40B4-BE49-F238E27FC236}">
                <a16:creationId xmlns:a16="http://schemas.microsoft.com/office/drawing/2014/main" id="{9DDB4AB4-DBF6-453D-BEAA-21C4717C7231}"/>
              </a:ext>
            </a:extLst>
          </p:cNvPr>
          <p:cNvPicPr>
            <a:picLocks noChangeAspect="1"/>
          </p:cNvPicPr>
          <p:nvPr/>
        </p:nvPicPr>
        <p:blipFill>
          <a:blip r:embed="rId3"/>
          <a:stretch>
            <a:fillRect/>
          </a:stretch>
        </p:blipFill>
        <p:spPr>
          <a:xfrm>
            <a:off x="478079" y="4723468"/>
            <a:ext cx="2101810" cy="2012516"/>
          </a:xfrm>
          <a:prstGeom prst="rect">
            <a:avLst/>
          </a:prstGeom>
        </p:spPr>
      </p:pic>
      <p:pic>
        <p:nvPicPr>
          <p:cNvPr id="11" name="Imagen 10">
            <a:extLst>
              <a:ext uri="{FF2B5EF4-FFF2-40B4-BE49-F238E27FC236}">
                <a16:creationId xmlns:a16="http://schemas.microsoft.com/office/drawing/2014/main" id="{191B99AD-568C-4E00-AA1F-154F29CC530C}"/>
              </a:ext>
            </a:extLst>
          </p:cNvPr>
          <p:cNvPicPr>
            <a:picLocks noChangeAspect="1"/>
          </p:cNvPicPr>
          <p:nvPr/>
        </p:nvPicPr>
        <p:blipFill>
          <a:blip r:embed="rId4"/>
          <a:stretch>
            <a:fillRect/>
          </a:stretch>
        </p:blipFill>
        <p:spPr>
          <a:xfrm>
            <a:off x="3063399" y="4944765"/>
            <a:ext cx="1969643" cy="1969643"/>
          </a:xfrm>
          <a:prstGeom prst="rect">
            <a:avLst/>
          </a:prstGeom>
        </p:spPr>
      </p:pic>
      <p:pic>
        <p:nvPicPr>
          <p:cNvPr id="13" name="Imagen 12">
            <a:extLst>
              <a:ext uri="{FF2B5EF4-FFF2-40B4-BE49-F238E27FC236}">
                <a16:creationId xmlns:a16="http://schemas.microsoft.com/office/drawing/2014/main" id="{82FF2842-71D0-448E-A286-B4DFD3BFFE6C}"/>
              </a:ext>
            </a:extLst>
          </p:cNvPr>
          <p:cNvPicPr>
            <a:picLocks noChangeAspect="1"/>
          </p:cNvPicPr>
          <p:nvPr/>
        </p:nvPicPr>
        <p:blipFill>
          <a:blip r:embed="rId5"/>
          <a:stretch>
            <a:fillRect/>
          </a:stretch>
        </p:blipFill>
        <p:spPr>
          <a:xfrm>
            <a:off x="5544478" y="4944765"/>
            <a:ext cx="1968270" cy="1866900"/>
          </a:xfrm>
          <a:prstGeom prst="rect">
            <a:avLst/>
          </a:prstGeom>
        </p:spPr>
      </p:pic>
      <p:pic>
        <p:nvPicPr>
          <p:cNvPr id="17" name="Imagen 16">
            <a:extLst>
              <a:ext uri="{FF2B5EF4-FFF2-40B4-BE49-F238E27FC236}">
                <a16:creationId xmlns:a16="http://schemas.microsoft.com/office/drawing/2014/main" id="{FB45307D-52FF-4853-9052-4D093D98E48F}"/>
              </a:ext>
            </a:extLst>
          </p:cNvPr>
          <p:cNvPicPr>
            <a:picLocks noChangeAspect="1"/>
          </p:cNvPicPr>
          <p:nvPr/>
        </p:nvPicPr>
        <p:blipFill>
          <a:blip r:embed="rId6"/>
          <a:stretch>
            <a:fillRect/>
          </a:stretch>
        </p:blipFill>
        <p:spPr>
          <a:xfrm>
            <a:off x="8024184" y="4842022"/>
            <a:ext cx="2070135" cy="1969643"/>
          </a:xfrm>
          <a:prstGeom prst="rect">
            <a:avLst/>
          </a:prstGeom>
        </p:spPr>
      </p:pic>
    </p:spTree>
    <p:extLst>
      <p:ext uri="{BB962C8B-B14F-4D97-AF65-F5344CB8AC3E}">
        <p14:creationId xmlns:p14="http://schemas.microsoft.com/office/powerpoint/2010/main" val="4033304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45E6CC5-3D16-4631-A3C3-DA516DF3D48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88938" y1="74607" x2="88938" y2="77528"/>
                      </a14:backgroundRemoval>
                    </a14:imgEffect>
                  </a14:imgLayer>
                </a14:imgProps>
              </a:ext>
              <a:ext uri="{28A0092B-C50C-407E-A947-70E740481C1C}">
                <a14:useLocalDpi xmlns:a14="http://schemas.microsoft.com/office/drawing/2010/main" val="0"/>
              </a:ext>
            </a:extLst>
          </a:blip>
          <a:srcRect/>
          <a:stretch>
            <a:fillRect/>
          </a:stretch>
        </p:blipFill>
        <p:spPr bwMode="auto">
          <a:xfrm>
            <a:off x="7992491" y="3258517"/>
            <a:ext cx="1508999" cy="297125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AA1D0913-5DD3-4BB9-BAF2-B7A99CE981A5}"/>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5587CD43-93D0-49D2-9DD4-627B4FDA7277}"/>
              </a:ext>
            </a:extLst>
          </p:cNvPr>
          <p:cNvSpPr>
            <a:spLocks noGrp="1"/>
          </p:cNvSpPr>
          <p:nvPr>
            <p:ph idx="1"/>
          </p:nvPr>
        </p:nvSpPr>
        <p:spPr>
          <a:xfrm>
            <a:off x="838200" y="1825625"/>
            <a:ext cx="10515600" cy="946565"/>
          </a:xfrm>
        </p:spPr>
        <p:txBody>
          <a:bodyPr/>
          <a:lstStyle/>
          <a:p>
            <a:endParaRPr lang="es-EC" dirty="0"/>
          </a:p>
        </p:txBody>
      </p:sp>
      <p:pic>
        <p:nvPicPr>
          <p:cNvPr id="5" name="Imagen 4">
            <a:extLst>
              <a:ext uri="{FF2B5EF4-FFF2-40B4-BE49-F238E27FC236}">
                <a16:creationId xmlns:a16="http://schemas.microsoft.com/office/drawing/2014/main" id="{0E9BBE48-29C7-4596-A956-0E36A6E8142C}"/>
              </a:ext>
            </a:extLst>
          </p:cNvPr>
          <p:cNvPicPr>
            <a:picLocks noChangeAspect="1"/>
          </p:cNvPicPr>
          <p:nvPr/>
        </p:nvPicPr>
        <p:blipFill>
          <a:blip r:embed="rId4"/>
          <a:stretch>
            <a:fillRect/>
          </a:stretch>
        </p:blipFill>
        <p:spPr>
          <a:xfrm>
            <a:off x="1287546" y="3346875"/>
            <a:ext cx="3766643" cy="3194809"/>
          </a:xfrm>
          <a:prstGeom prst="rect">
            <a:avLst/>
          </a:prstGeom>
        </p:spPr>
      </p:pic>
      <p:pic>
        <p:nvPicPr>
          <p:cNvPr id="7" name="Imagen 6">
            <a:extLst>
              <a:ext uri="{FF2B5EF4-FFF2-40B4-BE49-F238E27FC236}">
                <a16:creationId xmlns:a16="http://schemas.microsoft.com/office/drawing/2014/main" id="{36ACE5CA-13EA-4B93-936A-3DF886454F7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186" b="89691" l="9639" r="89157">
                        <a14:foregroundMark x1="83133" y1="69072" x2="83133" y2="69072"/>
                        <a14:foregroundMark x1="86747" y1="20619" x2="86747" y2="20619"/>
                        <a14:foregroundMark x1="14458" y1="6186" x2="14458" y2="6186"/>
                        <a14:backgroundMark x1="12048" y1="5155" x2="12048" y2="5155"/>
                        <a14:backgroundMark x1="14458" y1="7216" x2="14458" y2="7216"/>
                      </a14:backgroundRemoval>
                    </a14:imgEffect>
                  </a14:imgLayer>
                </a14:imgProps>
              </a:ext>
            </a:extLst>
          </a:blip>
          <a:stretch>
            <a:fillRect/>
          </a:stretch>
        </p:blipFill>
        <p:spPr>
          <a:xfrm>
            <a:off x="8406703" y="3117091"/>
            <a:ext cx="790575" cy="923925"/>
          </a:xfrm>
          <a:prstGeom prst="rect">
            <a:avLst/>
          </a:prstGeom>
        </p:spPr>
      </p:pic>
      <p:pic>
        <p:nvPicPr>
          <p:cNvPr id="9" name="Imagen 8">
            <a:extLst>
              <a:ext uri="{FF2B5EF4-FFF2-40B4-BE49-F238E27FC236}">
                <a16:creationId xmlns:a16="http://schemas.microsoft.com/office/drawing/2014/main" id="{B484BB19-B9F0-477A-8E10-5C51580CD45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890" b="89560" l="10000" r="94048">
                        <a14:foregroundMark x1="94048" y1="38462" x2="94048" y2="38462"/>
                      </a14:backgroundRemoval>
                    </a14:imgEffect>
                  </a14:imgLayer>
                </a14:imgProps>
              </a:ext>
            </a:extLst>
          </a:blip>
          <a:stretch>
            <a:fillRect/>
          </a:stretch>
        </p:blipFill>
        <p:spPr>
          <a:xfrm>
            <a:off x="6801740" y="1783363"/>
            <a:ext cx="4000500" cy="1733550"/>
          </a:xfrm>
          <a:prstGeom prst="rect">
            <a:avLst/>
          </a:prstGeom>
        </p:spPr>
      </p:pic>
      <p:pic>
        <p:nvPicPr>
          <p:cNvPr id="13" name="Picture 2">
            <a:extLst>
              <a:ext uri="{FF2B5EF4-FFF2-40B4-BE49-F238E27FC236}">
                <a16:creationId xmlns:a16="http://schemas.microsoft.com/office/drawing/2014/main" id="{61B5C3D1-BC83-4615-A54C-CA7F7F81C2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88938" y1="74607" x2="88938" y2="77528"/>
                      </a14:backgroundRemoval>
                    </a14:imgEffect>
                  </a14:imgLayer>
                </a14:imgProps>
              </a:ext>
              <a:ext uri="{28A0092B-C50C-407E-A947-70E740481C1C}">
                <a14:useLocalDpi xmlns:a14="http://schemas.microsoft.com/office/drawing/2010/main" val="0"/>
              </a:ext>
            </a:extLst>
          </a:blip>
          <a:srcRect/>
          <a:stretch>
            <a:fillRect/>
          </a:stretch>
        </p:blipFill>
        <p:spPr bwMode="auto">
          <a:xfrm>
            <a:off x="2607295" y="1077143"/>
            <a:ext cx="1721711" cy="3390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847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8B2CC1-4915-4F0A-8341-F74D8C73C92D}"/>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6C682F87-5ED1-468A-A023-70E62488EE96}"/>
              </a:ext>
            </a:extLst>
          </p:cNvPr>
          <p:cNvSpPr>
            <a:spLocks noGrp="1"/>
          </p:cNvSpPr>
          <p:nvPr>
            <p:ph idx="1"/>
          </p:nvPr>
        </p:nvSpPr>
        <p:spPr/>
        <p:txBody>
          <a:bodyPr/>
          <a:lstStyle/>
          <a:p>
            <a:endParaRPr lang="es-EC" dirty="0"/>
          </a:p>
        </p:txBody>
      </p:sp>
      <p:pic>
        <p:nvPicPr>
          <p:cNvPr id="4" name="Picture 4" descr="Autoclave Tanda - Woson Latam">
            <a:extLst>
              <a:ext uri="{FF2B5EF4-FFF2-40B4-BE49-F238E27FC236}">
                <a16:creationId xmlns:a16="http://schemas.microsoft.com/office/drawing/2014/main" id="{19D7ADAD-E117-400E-802D-BFF2737ED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563" y="2314162"/>
            <a:ext cx="5070614" cy="33742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8BC91F5E-91D7-49AC-9555-EF01EA47FC1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88938" y1="74607" x2="88938" y2="77528"/>
                      </a14:backgroundRemoval>
                    </a14:imgEffect>
                  </a14:imgLayer>
                </a14:imgProps>
              </a:ext>
              <a:ext uri="{28A0092B-C50C-407E-A947-70E740481C1C}">
                <a14:useLocalDpi xmlns:a14="http://schemas.microsoft.com/office/drawing/2010/main" val="0"/>
              </a:ext>
            </a:extLst>
          </a:blip>
          <a:srcRect/>
          <a:stretch>
            <a:fillRect/>
          </a:stretch>
        </p:blipFill>
        <p:spPr bwMode="auto">
          <a:xfrm>
            <a:off x="2459820" y="3429000"/>
            <a:ext cx="970930" cy="191178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cto de flecha 6">
            <a:extLst>
              <a:ext uri="{FF2B5EF4-FFF2-40B4-BE49-F238E27FC236}">
                <a16:creationId xmlns:a16="http://schemas.microsoft.com/office/drawing/2014/main" id="{E4C3DD30-8EEB-44A2-A8C9-53078DD0FAE0}"/>
              </a:ext>
            </a:extLst>
          </p:cNvPr>
          <p:cNvCxnSpPr/>
          <p:nvPr/>
        </p:nvCxnSpPr>
        <p:spPr>
          <a:xfrm flipV="1">
            <a:off x="3788229" y="3693226"/>
            <a:ext cx="4393870" cy="831273"/>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34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9B0E58-B44B-4AB3-B1D3-CC8AEEE00AC4}"/>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7C4B1E67-D36D-4E20-B98A-50DE26BD3799}"/>
              </a:ext>
            </a:extLst>
          </p:cNvPr>
          <p:cNvSpPr>
            <a:spLocks noGrp="1"/>
          </p:cNvSpPr>
          <p:nvPr>
            <p:ph idx="1"/>
          </p:nvPr>
        </p:nvSpPr>
        <p:spPr/>
        <p:txBody>
          <a:bodyPr/>
          <a:lstStyle/>
          <a:p>
            <a:endParaRPr lang="es-EC"/>
          </a:p>
        </p:txBody>
      </p:sp>
      <p:pic>
        <p:nvPicPr>
          <p:cNvPr id="2050" name="Picture 2" descr="AUTOCLAVE HORIZONTAL PARA MESA DEL LABORATÓRIO - Bonther | Biotério,Gaiola  Metabólica,Estereotáxico,Open Field,Labirinto,Y-Maze,T-Maze">
            <a:extLst>
              <a:ext uri="{FF2B5EF4-FFF2-40B4-BE49-F238E27FC236}">
                <a16:creationId xmlns:a16="http://schemas.microsoft.com/office/drawing/2014/main" id="{9247C2D9-FA2B-4D7C-BA2A-350AFCB92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759" y="235968"/>
            <a:ext cx="7066931" cy="63860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326D969B-5389-4151-A125-7B01614DCAB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88938" y1="74607" x2="88938" y2="77528"/>
                      </a14:backgroundRemoval>
                    </a14:imgEffect>
                  </a14:imgLayer>
                </a14:imgProps>
              </a:ext>
              <a:ext uri="{28A0092B-C50C-407E-A947-70E740481C1C}">
                <a14:useLocalDpi xmlns:a14="http://schemas.microsoft.com/office/drawing/2010/main" val="0"/>
              </a:ext>
            </a:extLst>
          </a:blip>
          <a:srcRect/>
          <a:stretch>
            <a:fillRect/>
          </a:stretch>
        </p:blipFill>
        <p:spPr bwMode="auto">
          <a:xfrm>
            <a:off x="2318063" y="2321206"/>
            <a:ext cx="1256409" cy="247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646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63EDD-959D-40D0-9B9A-D0B36C9D1FBA}"/>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89568FF3-21F3-488A-88F4-37CA5CE01B7A}"/>
              </a:ext>
            </a:extLst>
          </p:cNvPr>
          <p:cNvSpPr>
            <a:spLocks noGrp="1"/>
          </p:cNvSpPr>
          <p:nvPr>
            <p:ph idx="1"/>
          </p:nvPr>
        </p:nvSpPr>
        <p:spPr/>
        <p:txBody>
          <a:bodyPr/>
          <a:lstStyle/>
          <a:p>
            <a:endParaRPr lang="es-EC"/>
          </a:p>
        </p:txBody>
      </p:sp>
      <p:pic>
        <p:nvPicPr>
          <p:cNvPr id="3074" name="Picture 2" descr="CLASE 17 Algas">
            <a:extLst>
              <a:ext uri="{FF2B5EF4-FFF2-40B4-BE49-F238E27FC236}">
                <a16:creationId xmlns:a16="http://schemas.microsoft.com/office/drawing/2014/main" id="{D958F2FE-E93F-4728-B1AD-52D11048F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380" y="1291764"/>
            <a:ext cx="4198360" cy="31609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ara cultivo general de microbios receta de soja treptona placas y  bastoncillos estériles listo para usar Placas de Petri con Agar y tapas  esterilizado profesional por irradiación Gamma CristalerĂa de laboratorio  Placas">
            <a:extLst>
              <a:ext uri="{FF2B5EF4-FFF2-40B4-BE49-F238E27FC236}">
                <a16:creationId xmlns:a16="http://schemas.microsoft.com/office/drawing/2014/main" id="{FDF8A4E9-37D9-4417-9F6D-549C2B327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942" y="1027906"/>
            <a:ext cx="495065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387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791137-18F6-451B-BFAB-6936E8206AB8}"/>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6BDDFACD-4720-42B3-8F1A-1E39014D5E4B}"/>
              </a:ext>
            </a:extLst>
          </p:cNvPr>
          <p:cNvSpPr>
            <a:spLocks noGrp="1"/>
          </p:cNvSpPr>
          <p:nvPr>
            <p:ph idx="1"/>
          </p:nvPr>
        </p:nvSpPr>
        <p:spPr/>
        <p:txBody>
          <a:bodyPr/>
          <a:lstStyle/>
          <a:p>
            <a:endParaRPr lang="es-EC"/>
          </a:p>
        </p:txBody>
      </p:sp>
      <p:pic>
        <p:nvPicPr>
          <p:cNvPr id="5122" name="Picture 2" descr="Ciérrese Encima De La Foto De La Mano Del Microbiólogo Que Cultiva Una  Placa De Petri W Imagen de archivo - Imagen de seguridad, equipo: 112897615">
            <a:extLst>
              <a:ext uri="{FF2B5EF4-FFF2-40B4-BE49-F238E27FC236}">
                <a16:creationId xmlns:a16="http://schemas.microsoft.com/office/drawing/2014/main" id="{3022B269-1141-4822-8CA8-07686E0CC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270" y="681037"/>
            <a:ext cx="9315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663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799770-575D-43AA-920A-120DA2C1645A}"/>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4D6ADE4A-4FE8-42BF-BCFE-60BFEF33497F}"/>
              </a:ext>
            </a:extLst>
          </p:cNvPr>
          <p:cNvSpPr>
            <a:spLocks noGrp="1"/>
          </p:cNvSpPr>
          <p:nvPr>
            <p:ph idx="1"/>
          </p:nvPr>
        </p:nvSpPr>
        <p:spPr/>
        <p:txBody>
          <a:bodyPr/>
          <a:lstStyle/>
          <a:p>
            <a:endParaRPr lang="es-EC"/>
          </a:p>
        </p:txBody>
      </p:sp>
      <p:pic>
        <p:nvPicPr>
          <p:cNvPr id="4098" name="Picture 2" descr="Mano Del Microbiólogo Cultivar Un Petri Bucles De Inoculación De La Pizca  Del Plato Y En Tubos De Fondo Y Herramientas De Laboratorio De La Mano De  Un Científico Que Sostiene Una">
            <a:extLst>
              <a:ext uri="{FF2B5EF4-FFF2-40B4-BE49-F238E27FC236}">
                <a16:creationId xmlns:a16="http://schemas.microsoft.com/office/drawing/2014/main" id="{8F59C75E-1C13-4B11-8BED-9A9DE9268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615" y="28244"/>
            <a:ext cx="9704428" cy="6829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981996"/>
      </p:ext>
    </p:extLst>
  </p:cSld>
  <p:clrMapOvr>
    <a:masterClrMapping/>
  </p:clrMapOvr>
</p:sld>
</file>

<file path=ppt/theme/theme1.xml><?xml version="1.0" encoding="utf-8"?>
<a:theme xmlns:a="http://schemas.openxmlformats.org/drawingml/2006/main" name="MinimalXOVTI">
  <a:themeElements>
    <a:clrScheme name="AnalogousFromDarkSeedLeftStep">
      <a:dk1>
        <a:srgbClr val="000000"/>
      </a:dk1>
      <a:lt1>
        <a:srgbClr val="FFFFFF"/>
      </a:lt1>
      <a:dk2>
        <a:srgbClr val="1C2031"/>
      </a:dk2>
      <a:lt2>
        <a:srgbClr val="F1F3F0"/>
      </a:lt2>
      <a:accent1>
        <a:srgbClr val="AF29E7"/>
      </a:accent1>
      <a:accent2>
        <a:srgbClr val="5825D7"/>
      </a:accent2>
      <a:accent3>
        <a:srgbClr val="2942E7"/>
      </a:accent3>
      <a:accent4>
        <a:srgbClr val="177FD5"/>
      </a:accent4>
      <a:accent5>
        <a:srgbClr val="23BEC4"/>
      </a:accent5>
      <a:accent6>
        <a:srgbClr val="15C583"/>
      </a:accent6>
      <a:hlink>
        <a:srgbClr val="3A96AE"/>
      </a:hlink>
      <a:folHlink>
        <a:srgbClr val="7F7F7F"/>
      </a:folHlink>
    </a:clrScheme>
    <a:fontScheme name="Custom 40">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XOVTI" id="{DC540DBD-7FF5-4942-921A-CFF95ECB90AA}" vid="{E72E4198-D957-48FD-B88D-6DAFC89EAFA2}"/>
    </a:ext>
  </a:extLst>
</a:theme>
</file>

<file path=docProps/app.xml><?xml version="1.0" encoding="utf-8"?>
<Properties xmlns="http://schemas.openxmlformats.org/officeDocument/2006/extended-properties" xmlns:vt="http://schemas.openxmlformats.org/officeDocument/2006/docPropsVTypes">
  <TotalTime>137</TotalTime>
  <Words>101</Words>
  <Application>Microsoft Office PowerPoint</Application>
  <PresentationFormat>Panorámica</PresentationFormat>
  <Paragraphs>26</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Courier New</vt:lpstr>
      <vt:lpstr>Open sans</vt:lpstr>
      <vt:lpstr>Segoe UI</vt:lpstr>
      <vt:lpstr>MinimalXOVTI</vt:lpstr>
      <vt:lpstr>CULTIVO DE HONGOS</vt:lpstr>
      <vt:lpstr>Muestra</vt:lpstr>
      <vt:lpstr>Cultivo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CULTIVO DE VIRUS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Felix Atair Falconi Ontaneda</dc:creator>
  <cp:lastModifiedBy>Felix Atair Falconi Ontaneda</cp:lastModifiedBy>
  <cp:revision>24</cp:revision>
  <dcterms:created xsi:type="dcterms:W3CDTF">2021-08-06T15:01:31Z</dcterms:created>
  <dcterms:modified xsi:type="dcterms:W3CDTF">2021-08-06T17:18:36Z</dcterms:modified>
</cp:coreProperties>
</file>