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7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DM Sans Medium" pitchFamily="2" charset="0"/>
      <p:regular r:id="rId14"/>
    </p:embeddedFont>
    <p:embeddedFont>
      <p:font typeface="Inter" panose="020B0604020202020204" charset="0"/>
      <p:regular r:id="rId15"/>
    </p:embeddedFont>
    <p:embeddedFont>
      <p:font typeface="Rockwell" panose="02060603020205020403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4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75E81-ABA9-847B-40E7-8B1E979BF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3FA87-6C8B-827D-9891-4A501EC51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240DCD-8536-B2B9-1F2E-88A70D8C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86DC8-5F82-07F2-0A8C-FE29AF665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95608" y="-71251"/>
            <a:ext cx="15019021" cy="830855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003152" y="1423780"/>
            <a:ext cx="10618014" cy="5373520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1084" y="2490605"/>
            <a:ext cx="10415898" cy="2098475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6480" spc="-18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085" y="4687520"/>
            <a:ext cx="10408112" cy="158710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60" b="0">
                <a:solidFill>
                  <a:srgbClr val="FFFEFF"/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5606" y="384048"/>
            <a:ext cx="4389120" cy="384048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607" y="7472477"/>
            <a:ext cx="12706502" cy="384048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63856" y="384048"/>
            <a:ext cx="1097280" cy="38404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505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501016" y="0"/>
            <a:ext cx="15100937" cy="822388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960173" y="2039507"/>
            <a:ext cx="4409371" cy="4164505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59" y="2819911"/>
            <a:ext cx="4201435" cy="2947729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1980" y="953663"/>
            <a:ext cx="7530042" cy="630850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473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5100937" cy="822388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9262738" y="2039507"/>
            <a:ext cx="4409371" cy="4164505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8925" y="2819910"/>
            <a:ext cx="4201434" cy="2947730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297" y="958133"/>
            <a:ext cx="7522346" cy="63087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5606" y="384048"/>
            <a:ext cx="4389120" cy="384048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607" y="7472477"/>
            <a:ext cx="12706502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63856" y="384048"/>
            <a:ext cx="1097280" cy="38404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115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22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791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4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74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884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6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9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09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501016" y="0"/>
            <a:ext cx="15100937" cy="822388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960173" y="2039507"/>
            <a:ext cx="4409371" cy="4164505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58" y="2819910"/>
            <a:ext cx="4198775" cy="2947730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137" y="963823"/>
            <a:ext cx="7538248" cy="629834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052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0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11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5608" y="-71251"/>
            <a:ext cx="15019021" cy="830855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911455" y="1423780"/>
            <a:ext cx="6799374" cy="5373520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059" y="2489676"/>
            <a:ext cx="6588269" cy="2027268"/>
          </a:xfrm>
        </p:spPr>
        <p:txBody>
          <a:bodyPr bIns="0" anchor="b">
            <a:normAutofit/>
          </a:bodyPr>
          <a:lstStyle>
            <a:lvl1pPr algn="ctr">
              <a:defRPr sz="528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3058" y="4616221"/>
            <a:ext cx="6588268" cy="1660524"/>
          </a:xfrm>
        </p:spPr>
        <p:txBody>
          <a:bodyPr tIns="0">
            <a:normAutofit/>
          </a:bodyPr>
          <a:lstStyle>
            <a:lvl1pPr marL="0" indent="0" algn="ctr">
              <a:buNone/>
              <a:defRPr sz="2160">
                <a:solidFill>
                  <a:srgbClr val="FFFEFF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5606" y="384048"/>
            <a:ext cx="4389120" cy="384048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607" y="7472477"/>
            <a:ext cx="12706502" cy="384048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63856" y="384048"/>
            <a:ext cx="1097280" cy="38404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948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501016" y="0"/>
            <a:ext cx="15100937" cy="822388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960173" y="2039507"/>
            <a:ext cx="4409371" cy="4164505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07603"/>
            <a:ext cx="4200994" cy="296407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5054" y="963825"/>
            <a:ext cx="7523509" cy="28591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137" y="4406595"/>
            <a:ext cx="7526426" cy="2860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5606" y="384048"/>
            <a:ext cx="4389120" cy="384048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5607" y="7472477"/>
            <a:ext cx="12706502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563856" y="384048"/>
            <a:ext cx="1097280" cy="38404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101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501016" y="0"/>
            <a:ext cx="15100937" cy="822388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960173" y="2039507"/>
            <a:ext cx="4409371" cy="4164505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36699"/>
            <a:ext cx="4200994" cy="2952596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164" y="963822"/>
            <a:ext cx="7518106" cy="82296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40" b="0" cap="all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366" y="1786782"/>
            <a:ext cx="7517220" cy="20362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384" y="4399064"/>
            <a:ext cx="7517297" cy="82296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40" b="0" cap="all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36" y="5222024"/>
            <a:ext cx="7518706" cy="20448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5606" y="384048"/>
            <a:ext cx="4389120" cy="384048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65607" y="7472477"/>
            <a:ext cx="12706502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563856" y="384048"/>
            <a:ext cx="1097280" cy="38404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158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501016" y="0"/>
            <a:ext cx="15100937" cy="822388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960173" y="2039507"/>
            <a:ext cx="4409371" cy="4164505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59" y="2819910"/>
            <a:ext cx="4201435" cy="2947730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78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5606" y="384048"/>
            <a:ext cx="4389120" cy="384048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65607" y="7472477"/>
            <a:ext cx="12706502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563856" y="384048"/>
            <a:ext cx="1097280" cy="38404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380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501016" y="0"/>
            <a:ext cx="15100937" cy="822388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960173" y="2039507"/>
            <a:ext cx="4409371" cy="4164505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58" y="2822431"/>
            <a:ext cx="4201436" cy="1467958"/>
          </a:xfrm>
        </p:spPr>
        <p:txBody>
          <a:bodyPr bIns="0" anchor="b">
            <a:noAutofit/>
          </a:bodyPr>
          <a:lstStyle>
            <a:lvl1pPr algn="ctr">
              <a:defRPr sz="384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980" y="963371"/>
            <a:ext cx="7530042" cy="6299928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358" y="4296223"/>
            <a:ext cx="4201436" cy="1465397"/>
          </a:xfrm>
        </p:spPr>
        <p:txBody>
          <a:bodyPr/>
          <a:lstStyle>
            <a:lvl1pPr marL="0" indent="0" algn="ctr">
              <a:buNone/>
              <a:defRPr sz="1920">
                <a:solidFill>
                  <a:srgbClr val="FFFEFF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304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95608" y="-71251"/>
            <a:ext cx="15019021" cy="830855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966403" y="2037998"/>
            <a:ext cx="7129848" cy="4164505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52212" y="0"/>
            <a:ext cx="5578188" cy="82296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32" y="2832306"/>
            <a:ext cx="6931975" cy="1413638"/>
          </a:xfrm>
        </p:spPr>
        <p:txBody>
          <a:bodyPr bIns="0" anchor="b">
            <a:normAutofit/>
          </a:bodyPr>
          <a:lstStyle>
            <a:lvl1pPr>
              <a:defRPr sz="432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532" y="4254014"/>
            <a:ext cx="6931975" cy="1529038"/>
          </a:xfrm>
        </p:spPr>
        <p:txBody>
          <a:bodyPr>
            <a:normAutofit/>
          </a:bodyPr>
          <a:lstStyle>
            <a:lvl1pPr marL="0" indent="0" algn="ctr">
              <a:buNone/>
              <a:defRPr sz="2160">
                <a:solidFill>
                  <a:srgbClr val="FFFEFF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5606" y="384048"/>
            <a:ext cx="4389120" cy="384048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5607" y="7472477"/>
            <a:ext cx="7130644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4052" y="384048"/>
            <a:ext cx="1097280" cy="38404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734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94" y="2830070"/>
            <a:ext cx="4198400" cy="294778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1979" y="953663"/>
            <a:ext cx="7140043" cy="6308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606" y="384048"/>
            <a:ext cx="438912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5607" y="7472477"/>
            <a:ext cx="12706502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63856" y="384048"/>
            <a:ext cx="109728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  <p:sldLayoutId id="2147484088" r:id="rId18"/>
    <p:sldLayoutId id="2147484089" r:id="rId19"/>
    <p:sldLayoutId id="2147484090" r:id="rId20"/>
    <p:sldLayoutId id="2147484091" r:id="rId21"/>
  </p:sldLayoutIdLst>
  <p:hf sldNum="0" hdr="0" ftr="0" dt="0"/>
  <p:txStyles>
    <p:titleStyle>
      <a:lvl1pPr algn="ctr" defTabSz="1097280" rtl="0" eaLnBrk="1" latinLnBrk="0" hangingPunct="1">
        <a:lnSpc>
          <a:spcPct val="85000"/>
        </a:lnSpc>
        <a:spcBef>
          <a:spcPct val="0"/>
        </a:spcBef>
        <a:buNone/>
        <a:defRPr sz="4800" b="0" i="0" kern="1200" cap="none" spc="-18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16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92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8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6572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5550"/>
              </a:lnSpc>
              <a:buNone/>
            </a:pPr>
            <a:r>
              <a:rPr lang="es-ES" sz="44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Evaluación Ex-Post en Gestión de Proyectos TI</a:t>
            </a:r>
            <a:endParaRPr lang="es-ES" sz="44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723442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s-ES" sz="17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 el dinámico mundo de los proyectos de Tecnologías de la Información (TI), la mejora continua es la clave del éxito. La evaluación </a:t>
            </a:r>
            <a:r>
              <a:rPr lang="es-ES" sz="1750" noProof="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ex-post</a:t>
            </a:r>
            <a:r>
              <a:rPr lang="es-ES" sz="17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emerge como una herramienta poderosa, permitiéndonos mirar hacia atrás para impulsar el éxito futuro. Al analizar a fondo los proyectos una vez finalizados, no solo identificamos lo que funcionó y lo que no, sino que también sentamos las bases para decisiones más informadas y estratégicas en el futuro.</a:t>
            </a:r>
            <a:endParaRPr lang="es-ES" sz="17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67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5550"/>
              </a:lnSpc>
              <a:buNone/>
            </a:pPr>
            <a:r>
              <a:rPr lang="es-ES" sz="44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Conclusiones</a:t>
            </a:r>
            <a:endParaRPr lang="es-ES" sz="44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515672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s-ES" sz="17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La evaluación </a:t>
            </a:r>
            <a:r>
              <a:rPr lang="es-ES" sz="1750" noProof="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ex-post</a:t>
            </a:r>
            <a:r>
              <a:rPr lang="es-ES" sz="17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no es simplemente un ejercicio de cierre, sino una herramienta fundamental para la mejora continua en la gestión de proyectos de TI. Permite a las organizaciones capitalizar la experiencia pasada, aprendiendo no solo de los errores, sino también identificando y replicando las buenas prácticas.</a:t>
            </a:r>
            <a:endParaRPr lang="es-ES" sz="17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585335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s-ES" sz="17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Al integrar la evaluación </a:t>
            </a:r>
            <a:r>
              <a:rPr lang="es-ES" sz="1750" noProof="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ex-post</a:t>
            </a:r>
            <a:r>
              <a:rPr lang="es-ES" sz="17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en el ciclo de vida de los proyectos, contribuimos directamente al éxito futuro, optimizando recursos y fortaleciendo la toma de decisiones. Esto, a su vez, fomenta una cultura organizacional de aprendizaje, transparencia y rendición de cuentas, elementos esenciales para la agilidad y la innovación en el entorno tecnológico actual.</a:t>
            </a:r>
            <a:endParaRPr lang="es-ES" sz="17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1B214-7BC5-51AC-E241-169A8D03D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0A706D7-7C22-B2E4-23DA-748FC547CA67}"/>
              </a:ext>
            </a:extLst>
          </p:cNvPr>
          <p:cNvSpPr/>
          <p:nvPr/>
        </p:nvSpPr>
        <p:spPr>
          <a:xfrm>
            <a:off x="793790" y="133231"/>
            <a:ext cx="8194093" cy="1333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>
              <a:lnSpc>
                <a:spcPts val="5550"/>
              </a:lnSpc>
            </a:pPr>
            <a:r>
              <a:rPr lang="es-ES" sz="4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Práctico para Analizar y Responder </a:t>
            </a:r>
          </a:p>
          <a:p>
            <a:pPr algn="just">
              <a:lnSpc>
                <a:spcPts val="5550"/>
              </a:lnSpc>
            </a:pPr>
            <a:r>
              <a:rPr lang="es-ES" sz="4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(individual o en parejas)</a:t>
            </a:r>
            <a:endParaRPr lang="es-ES" sz="44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2171888-ED22-D992-D4D1-9641CA644D74}"/>
              </a:ext>
            </a:extLst>
          </p:cNvPr>
          <p:cNvSpPr/>
          <p:nvPr/>
        </p:nvSpPr>
        <p:spPr>
          <a:xfrm>
            <a:off x="793789" y="1836400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s-E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Caso: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es-E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empresa "</a:t>
            </a:r>
            <a:r>
              <a:rPr lang="es-E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TechForAll</a:t>
            </a:r>
            <a:r>
              <a:rPr lang="es-E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implementó hace 2 años un sistema de gestión académica en una universidad. Ahora desean saber si el proyecto realmente ha generado beneficios, si se usó adecuadamente el presupuesto y si los objetivos estratégicos se alcanzaron. También quieren conocer el nivel de satisfacción de los usuarios.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A7A15E0-BAA7-6EC0-AE25-18FDF90E6B30}"/>
              </a:ext>
            </a:extLst>
          </p:cNvPr>
          <p:cNvSpPr/>
          <p:nvPr/>
        </p:nvSpPr>
        <p:spPr>
          <a:xfrm>
            <a:off x="793788" y="4114800"/>
            <a:ext cx="7556421" cy="3780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E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aplicar una evaluación Ex-Post en este caso?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indicadores o criterios propondrías para esta evaluación?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técnicas o herramientas podrías usar para recabar la información necesaria?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diferencias hay entre esta evaluación y la que se hace al final del proyecto (evaluación final)?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los resultados son negativos, ¿cómo debería actuar la organización?</a:t>
            </a:r>
          </a:p>
        </p:txBody>
      </p:sp>
      <p:pic>
        <p:nvPicPr>
          <p:cNvPr id="2054" name="Picture 6" descr="HOME | Tech For All Society">
            <a:extLst>
              <a:ext uri="{FF2B5EF4-FFF2-40B4-BE49-F238E27FC236}">
                <a16:creationId xmlns:a16="http://schemas.microsoft.com/office/drawing/2014/main" id="{1CC371D8-B7DE-CB53-4C76-CE77D50E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346" y="825190"/>
            <a:ext cx="5977054" cy="74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5796" y="923092"/>
            <a:ext cx="6861096" cy="585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4600"/>
              </a:lnSpc>
              <a:buNone/>
            </a:pPr>
            <a:r>
              <a:rPr lang="es-ES" sz="36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¿Qué es la Evaluación Ex-Post?</a:t>
            </a:r>
            <a:endParaRPr lang="es-ES" sz="36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6" y="1789628"/>
            <a:ext cx="936903" cy="1379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73687" y="1976914"/>
            <a:ext cx="2438995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s-ES" sz="18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Análisis Retrospectivo</a:t>
            </a:r>
            <a:endParaRPr lang="es-ES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873687" y="2381964"/>
            <a:ext cx="6614517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s-ES" sz="14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Se realiza después de la finalización de un proyecto, mirando hacia atrás para entender su desempeño completo.</a:t>
            </a:r>
            <a:endParaRPr lang="es-ES" sz="14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96" y="3168848"/>
            <a:ext cx="936903" cy="1379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73687" y="3356134"/>
            <a:ext cx="3115985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s-ES" sz="18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Comparación de Resultados</a:t>
            </a:r>
            <a:endParaRPr lang="es-ES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873687" y="3761184"/>
            <a:ext cx="6614517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s-ES" sz="14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Contrasta los resultados reales obtenidos con los objetivos y expectativas planteadas al inicio del proyecto.</a:t>
            </a:r>
            <a:endParaRPr lang="es-ES" sz="14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96" y="4548068"/>
            <a:ext cx="936903" cy="1379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73687" y="4735354"/>
            <a:ext cx="2453759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s-ES" sz="18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Lecciones Aprendidas</a:t>
            </a:r>
            <a:endParaRPr lang="es-ES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873687" y="5140404"/>
            <a:ext cx="6614517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s-ES" sz="14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Identifica qué se hizo bien y qué se puede mejorar en futuros proyectos, documentando las experiencias clave.</a:t>
            </a:r>
            <a:endParaRPr lang="es-ES" sz="14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96" y="5927288"/>
            <a:ext cx="936903" cy="137922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73687" y="6114574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s-ES" sz="18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Análisis Integral</a:t>
            </a:r>
            <a:endParaRPr lang="es-ES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873687" y="6519624"/>
            <a:ext cx="6614517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s-ES" sz="14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No es una auditoría financiera, sino un análisis holístico que abarca aspectos técnicos, organizativos y de impacto.</a:t>
            </a:r>
            <a:endParaRPr lang="es-ES" sz="14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609" y="538163"/>
            <a:ext cx="8691039" cy="1222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4800"/>
              </a:lnSpc>
              <a:buNone/>
            </a:pPr>
            <a:r>
              <a:rPr lang="es-ES" sz="38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Importancia de la Evaluación Ex-Post</a:t>
            </a:r>
            <a:endParaRPr lang="es-ES" sz="38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84609" y="2054304"/>
            <a:ext cx="440055" cy="440055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52" y="2090976"/>
            <a:ext cx="293370" cy="3667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20284" y="2121456"/>
            <a:ext cx="244518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Mejora Continua</a:t>
            </a:r>
            <a:endParaRPr lang="es-ES" sz="19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320284" y="2544366"/>
            <a:ext cx="7139107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Permite ajustar procesos y metodologías para aumentar la eficiencia y efectividad de futuros proyectos.</a:t>
            </a:r>
            <a:endParaRPr lang="es-ES" sz="1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684609" y="3561398"/>
            <a:ext cx="440055" cy="440055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52" y="3598069"/>
            <a:ext cx="293370" cy="3667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20284" y="3628549"/>
            <a:ext cx="244518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Buenas Prácticas</a:t>
            </a:r>
            <a:endParaRPr lang="es-ES" sz="19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320284" y="4051459"/>
            <a:ext cx="7139107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Identifica y documenta lo que funcionó bien, creando una base de conocimiento organizacional valiosa.</a:t>
            </a:r>
            <a:endParaRPr lang="es-ES" sz="1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684609" y="5068491"/>
            <a:ext cx="440055" cy="440055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52" y="5105162"/>
            <a:ext cx="293370" cy="36671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20284" y="5135642"/>
            <a:ext cx="2928580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Justificación de Inversión</a:t>
            </a:r>
            <a:endParaRPr lang="es-ES" sz="19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320284" y="5558552"/>
            <a:ext cx="7139107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Demuestra el valor y el Retorno de la Inversión (ROI) de los proyectos de TI, fortaleciendo la confianza en futuras inversiones.</a:t>
            </a:r>
            <a:endParaRPr lang="es-ES" sz="1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684609" y="6575584"/>
            <a:ext cx="440055" cy="440055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952" y="6612255"/>
            <a:ext cx="293370" cy="36671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20284" y="6642735"/>
            <a:ext cx="244518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Toma de Decisiones</a:t>
            </a:r>
            <a:endParaRPr lang="es-ES" sz="19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1320284" y="7065645"/>
            <a:ext cx="7139107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Proporciona datos y análisis concretos para fundamentar decisiones estratégicas a nivel de portafolio y programa.</a:t>
            </a:r>
            <a:endParaRPr lang="es-ES" sz="1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62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4138" y="3155156"/>
            <a:ext cx="9100304" cy="646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5050"/>
              </a:lnSpc>
              <a:buNone/>
            </a:pPr>
            <a:r>
              <a:rPr lang="es-ES" sz="40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Metodología de la Evaluación Ex-Post</a:t>
            </a:r>
            <a:endParaRPr lang="es-ES" sz="40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4138" y="5042892"/>
            <a:ext cx="3062764" cy="206812"/>
          </a:xfrm>
          <a:prstGeom prst="roundRect">
            <a:avLst>
              <a:gd name="adj" fmla="val 15007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24138" y="5535394"/>
            <a:ext cx="2721650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s-ES" sz="20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Definición de Criterios</a:t>
            </a:r>
            <a:endParaRPr lang="es-ES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24138" y="6007298"/>
            <a:ext cx="3062764" cy="1654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Establecimiento de los parámetros clave a evaluar (</a:t>
            </a:r>
            <a:r>
              <a:rPr lang="es-ES" sz="1600" noProof="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ej</a:t>
            </a: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: eficiencia, impacto, sostenibilidad, relevancia, eficacia).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097179" y="4732615"/>
            <a:ext cx="3062883" cy="206812"/>
          </a:xfrm>
          <a:prstGeom prst="roundRect">
            <a:avLst>
              <a:gd name="adj" fmla="val 15007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097179" y="5249704"/>
            <a:ext cx="271617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s-ES" sz="20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Recopilación de Datos</a:t>
            </a:r>
            <a:endParaRPr lang="es-ES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097179" y="5697022"/>
            <a:ext cx="3062883" cy="1654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Recopilación exhaustiva de documentos del proyecto, realización de entrevistas a </a:t>
            </a:r>
            <a:r>
              <a:rPr lang="es-ES" sz="1600" noProof="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stakeholders</a:t>
            </a: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y encuestas a usuarios.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70338" y="4422219"/>
            <a:ext cx="3062764" cy="206812"/>
          </a:xfrm>
          <a:prstGeom prst="roundRect">
            <a:avLst>
              <a:gd name="adj" fmla="val 15007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70338" y="4939308"/>
            <a:ext cx="2586276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s-ES" sz="20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Análisis de Datos</a:t>
            </a:r>
            <a:endParaRPr lang="es-ES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470338" y="5386626"/>
            <a:ext cx="3062764" cy="132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Procesamiento y análisis de información cuantitativa (métricas) y cualitativa (percepciones y testimonios).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843379" y="4111943"/>
            <a:ext cx="3062883" cy="206812"/>
          </a:xfrm>
          <a:prstGeom prst="roundRect">
            <a:avLst>
              <a:gd name="adj" fmla="val 15007"/>
            </a:avLst>
          </a:prstGeom>
          <a:solidFill>
            <a:srgbClr val="EDEBE3"/>
          </a:solidFill>
          <a:ln/>
        </p:spPr>
        <p:txBody>
          <a:bodyPr/>
          <a:lstStyle/>
          <a:p>
            <a:pPr algn="just"/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843379" y="4629031"/>
            <a:ext cx="2822496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s-ES" sz="20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Elaboración de Informe</a:t>
            </a:r>
            <a:endParaRPr lang="es-ES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843379" y="5076349"/>
            <a:ext cx="3062883" cy="1654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Documentación de los hallazgos clave, conclusiones y recomendaciones accionables para proyectos futuros.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373" y="1015841"/>
            <a:ext cx="6786324" cy="619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4850"/>
              </a:lnSpc>
              <a:buNone/>
            </a:pPr>
            <a:r>
              <a:rPr lang="es-ES" sz="39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Criterios Clave de Evaluación</a:t>
            </a:r>
            <a:endParaRPr lang="es-ES" sz="39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94373" y="2131695"/>
            <a:ext cx="1575911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Eficiencia</a:t>
            </a:r>
            <a:endParaRPr lang="es-ES" sz="19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94373" y="2639973"/>
            <a:ext cx="1575911" cy="25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¿Se utilizaron los recursos (tiempo, dinero, personal) de manera óptima para lograr los resultados esperados?</a:t>
            </a:r>
            <a:endParaRPr lang="es-ES" sz="15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761774" y="2131695"/>
            <a:ext cx="1575911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Eficacia</a:t>
            </a:r>
            <a:endParaRPr lang="es-ES" sz="19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61774" y="2639973"/>
            <a:ext cx="1575911" cy="25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¿Se lograron los objetivos y resultados planteados originalmente por el proyecto, y en qué medida?</a:t>
            </a:r>
            <a:endParaRPr lang="es-ES" sz="15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829175" y="2131695"/>
            <a:ext cx="1575911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Impacto</a:t>
            </a:r>
            <a:endParaRPr lang="es-ES" sz="19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29175" y="2639973"/>
            <a:ext cx="1575911" cy="28557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¿Cuáles fueron los efectos positivos y negativos, tanto previstos como no previstos, a corto y largo plazo del proyecto?</a:t>
            </a:r>
            <a:endParaRPr lang="es-ES" sz="15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896576" y="2131695"/>
            <a:ext cx="1575911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Relevancia</a:t>
            </a:r>
            <a:endParaRPr lang="es-ES" sz="19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896576" y="2639973"/>
            <a:ext cx="1575911" cy="25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¿El proyecto sigue siendo importante y alineado con las necesidades actuales de la organización y sus usuarios?</a:t>
            </a:r>
            <a:endParaRPr lang="es-ES" sz="15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94373" y="5971699"/>
            <a:ext cx="2479953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s-ES" sz="195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Sostenibilidad</a:t>
            </a:r>
            <a:endParaRPr lang="es-ES" sz="195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94373" y="6579156"/>
            <a:ext cx="7755255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s-ES" sz="155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¿Los beneficios y el valor generado por el proyecto perduran en el tiempo sin necesidad de intervención externa constante?</a:t>
            </a:r>
            <a:endParaRPr lang="es-ES" sz="15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1015" y="0"/>
            <a:ext cx="15100935" cy="8223885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0172" y="2039506"/>
            <a:ext cx="4409372" cy="4164505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s-ES" noProof="0" dirty="0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1015" y="0"/>
            <a:ext cx="15100935" cy="8223885"/>
            <a:chOff x="-417513" y="0"/>
            <a:chExt cx="12584114" cy="685323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endParaRPr lang="es-ES" noProof="0" dirty="0"/>
            </a:p>
          </p:txBody>
        </p:sp>
      </p:grpSp>
      <p:sp>
        <p:nvSpPr>
          <p:cNvPr id="2" name="Text 0"/>
          <p:cNvSpPr/>
          <p:nvPr/>
        </p:nvSpPr>
        <p:spPr>
          <a:xfrm>
            <a:off x="6117591" y="598549"/>
            <a:ext cx="7123429" cy="973808"/>
          </a:xfrm>
          <a:prstGeom prst="rect">
            <a:avLst/>
          </a:prstGeom>
        </p:spPr>
        <p:txBody>
          <a:bodyPr vert="horz" lIns="228600" tIns="228600" rIns="228600" bIns="228600" rtlCol="0" anchor="b">
            <a:normAutofit lnSpcReduction="10000"/>
          </a:bodyPr>
          <a:lstStyle/>
          <a:p>
            <a:pPr marL="0" indent="0" algn="just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300" b="1" spc="-150" noProof="0" dirty="0">
                <a:latin typeface="+mj-lt"/>
                <a:ea typeface="+mj-ea"/>
                <a:cs typeface="+mj-cs"/>
              </a:rPr>
              <a:t>Métricas e Indicadores</a:t>
            </a:r>
          </a:p>
        </p:txBody>
      </p:sp>
      <p:sp>
        <p:nvSpPr>
          <p:cNvPr id="8" name="Text 5"/>
          <p:cNvSpPr/>
          <p:nvPr/>
        </p:nvSpPr>
        <p:spPr>
          <a:xfrm>
            <a:off x="5828669" y="1953228"/>
            <a:ext cx="8013061" cy="46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-22860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sz="1900" noProof="0" dirty="0"/>
              <a:t>Para una evaluación </a:t>
            </a:r>
            <a:r>
              <a:rPr lang="es-ES" sz="1900" noProof="0" dirty="0" err="1"/>
              <a:t>ex-post</a:t>
            </a:r>
            <a:r>
              <a:rPr lang="es-ES" sz="1900" noProof="0" dirty="0"/>
              <a:t> efectiva, es crucial cuantificar el rendimiento del proyecto. Las métricas e indicadores proporcionan datos objetivos sobre el desempeño del proyecto. </a:t>
            </a:r>
          </a:p>
          <a:p>
            <a:pPr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endParaRPr lang="es-ES" sz="1900" noProof="0" dirty="0"/>
          </a:p>
          <a:p>
            <a:pPr indent="-22860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sz="2000" dirty="0"/>
              <a:t>Las métricas e indicadores en la evaluación Ex-Post permiten medir el impacto real de un proyecto una vez finalizado. Evalúan si se alcanzaron los objetivos, la sostenibilidad de los resultados y el retorno de la inversión. Son clave para aprender de la experiencia y mejorar futuros proyectos.</a:t>
            </a:r>
          </a:p>
          <a:p>
            <a:pPr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endParaRPr lang="es-ES" sz="2000" dirty="0"/>
          </a:p>
          <a:p>
            <a:pPr indent="-22860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sz="2000" dirty="0"/>
              <a:t>También ayudan a identificar desviaciones entre lo planificado y lo logrado. Permiten evaluar la eficiencia, eficacia y pertinencia del proyecto. Su análisis orienta la toma de decisiones y la rendición de cuentas.</a:t>
            </a:r>
            <a:endParaRPr lang="es-ES" sz="1900" noProof="0" dirty="0"/>
          </a:p>
        </p:txBody>
      </p:sp>
      <p:pic>
        <p:nvPicPr>
          <p:cNvPr id="1026" name="Picture 2" descr="Métricas, indicadores y evaluaciones - Toma de Decisiones Miguel A. Ariño">
            <a:extLst>
              <a:ext uri="{FF2B5EF4-FFF2-40B4-BE49-F238E27FC236}">
                <a16:creationId xmlns:a16="http://schemas.microsoft.com/office/drawing/2014/main" id="{AE5F9318-A5AA-D9D4-114A-45743BE8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-17145"/>
            <a:ext cx="575261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53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043" y="3306604"/>
            <a:ext cx="8117086" cy="643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s-ES" sz="405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Desafíos en la Evaluación Ex-Post</a:t>
            </a:r>
            <a:endParaRPr lang="es-ES" sz="405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1043" y="4259342"/>
            <a:ext cx="6491168" cy="1516499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27021" y="4465320"/>
            <a:ext cx="2575322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s-ES" sz="2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Falta de Datos</a:t>
            </a:r>
            <a:endParaRPr lang="es-E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27021" y="4910733"/>
            <a:ext cx="6079212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La documentación incompleta o la ausencia de datos históricos dificultan un análisis preciso y objetivo.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18189" y="4259342"/>
            <a:ext cx="6491168" cy="1516499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24167" y="4465320"/>
            <a:ext cx="2659618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s-ES" sz="2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Resistencia al Cambio</a:t>
            </a:r>
            <a:endParaRPr lang="es-E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24167" y="4910733"/>
            <a:ext cx="6079212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El temor a la crítica o a la exposición de errores puede generar resistencia entre los equipos y </a:t>
            </a:r>
            <a:r>
              <a:rPr lang="es-ES" sz="1600" noProof="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stakeholders</a:t>
            </a: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21043" y="5981819"/>
            <a:ext cx="6491168" cy="1516499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27021" y="6187797"/>
            <a:ext cx="2698790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s-ES" sz="2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Medición de Impactos</a:t>
            </a:r>
            <a:endParaRPr lang="es-E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27021" y="6633210"/>
            <a:ext cx="6079212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Resulta complejo atribuir directamente los impactos a largo plazo a un proyecto específico debido a múltiples factores.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18189" y="5981819"/>
            <a:ext cx="6491168" cy="1516499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624167" y="6187797"/>
            <a:ext cx="2575322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s-ES" sz="2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Subjetividad</a:t>
            </a:r>
            <a:endParaRPr lang="es-E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624167" y="6633210"/>
            <a:ext cx="6079212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s-ES" sz="16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La interpretación de los resultados puede verse influenciada por percepciones personales, sesgos o intereses individuales.</a:t>
            </a:r>
            <a:endParaRPr lang="es-ES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6478" y="733663"/>
            <a:ext cx="7903845" cy="1107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s-ES" sz="3450" b="1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Recomendaciones para una Evaluación Ex-Post Efectiva</a:t>
            </a:r>
            <a:endParaRPr lang="es-ES" sz="3450" b="1" noProof="0" dirty="0"/>
          </a:p>
        </p:txBody>
      </p:sp>
      <p:sp>
        <p:nvSpPr>
          <p:cNvPr id="4" name="Shape 1"/>
          <p:cNvSpPr/>
          <p:nvPr/>
        </p:nvSpPr>
        <p:spPr>
          <a:xfrm>
            <a:off x="10046970" y="2106692"/>
            <a:ext cx="22860" cy="5389126"/>
          </a:xfrm>
          <a:prstGeom prst="roundRect">
            <a:avLst>
              <a:gd name="adj" fmla="val 11625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5" name="Shape 2"/>
          <p:cNvSpPr/>
          <p:nvPr/>
        </p:nvSpPr>
        <p:spPr>
          <a:xfrm>
            <a:off x="9350454" y="2294573"/>
            <a:ext cx="531495" cy="22860"/>
          </a:xfrm>
          <a:prstGeom prst="roundRect">
            <a:avLst>
              <a:gd name="adj" fmla="val 11625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6" name="Shape 3"/>
          <p:cNvSpPr/>
          <p:nvPr/>
        </p:nvSpPr>
        <p:spPr>
          <a:xfrm>
            <a:off x="9859089" y="2106692"/>
            <a:ext cx="398621" cy="398621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7" name="Text 4"/>
          <p:cNvSpPr/>
          <p:nvPr/>
        </p:nvSpPr>
        <p:spPr>
          <a:xfrm>
            <a:off x="9925526" y="2139910"/>
            <a:ext cx="26574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s-ES" sz="205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s-ES" sz="2050" noProof="0" dirty="0"/>
          </a:p>
        </p:txBody>
      </p:sp>
      <p:sp>
        <p:nvSpPr>
          <p:cNvPr id="8" name="Text 5"/>
          <p:cNvSpPr/>
          <p:nvPr/>
        </p:nvSpPr>
        <p:spPr>
          <a:xfrm>
            <a:off x="6958013" y="2167533"/>
            <a:ext cx="2214563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s-ES" sz="170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Proceso Formal</a:t>
            </a:r>
            <a:endParaRPr lang="es-ES" sz="1700" noProof="0" dirty="0"/>
          </a:p>
        </p:txBody>
      </p:sp>
      <p:sp>
        <p:nvSpPr>
          <p:cNvPr id="9" name="Text 6"/>
          <p:cNvSpPr/>
          <p:nvPr/>
        </p:nvSpPr>
        <p:spPr>
          <a:xfrm>
            <a:off x="6106478" y="2550557"/>
            <a:ext cx="3066098" cy="850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s-ES" sz="1350" noProof="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Integrar la evaluación </a:t>
            </a:r>
            <a:r>
              <a:rPr lang="es-ES" sz="1350" noProof="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ex-post</a:t>
            </a:r>
            <a:r>
              <a:rPr lang="es-ES" sz="1350" noProof="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como una fase planificada desde el inicio de cada proyecto.</a:t>
            </a:r>
            <a:endParaRPr lang="es-ES" sz="1350" noProof="0" dirty="0"/>
          </a:p>
        </p:txBody>
      </p:sp>
      <p:sp>
        <p:nvSpPr>
          <p:cNvPr id="10" name="Shape 7"/>
          <p:cNvSpPr/>
          <p:nvPr/>
        </p:nvSpPr>
        <p:spPr>
          <a:xfrm>
            <a:off x="10234851" y="3357563"/>
            <a:ext cx="531495" cy="22860"/>
          </a:xfrm>
          <a:prstGeom prst="roundRect">
            <a:avLst>
              <a:gd name="adj" fmla="val 11625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11" name="Shape 8"/>
          <p:cNvSpPr/>
          <p:nvPr/>
        </p:nvSpPr>
        <p:spPr>
          <a:xfrm>
            <a:off x="9859089" y="3169682"/>
            <a:ext cx="398621" cy="398621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12" name="Text 9"/>
          <p:cNvSpPr/>
          <p:nvPr/>
        </p:nvSpPr>
        <p:spPr>
          <a:xfrm>
            <a:off x="9925526" y="3202900"/>
            <a:ext cx="26574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s-ES" sz="205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s-ES" sz="2050" noProof="0" dirty="0"/>
          </a:p>
        </p:txBody>
      </p:sp>
      <p:sp>
        <p:nvSpPr>
          <p:cNvPr id="13" name="Text 10"/>
          <p:cNvSpPr/>
          <p:nvPr/>
        </p:nvSpPr>
        <p:spPr>
          <a:xfrm>
            <a:off x="10944225" y="3230523"/>
            <a:ext cx="26306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s-ES" sz="170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Involucrar a </a:t>
            </a:r>
            <a:r>
              <a:rPr lang="es-ES" sz="1700" noProof="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Stakeholders</a:t>
            </a:r>
            <a:endParaRPr lang="es-ES" sz="1700" noProof="0" dirty="0"/>
          </a:p>
        </p:txBody>
      </p:sp>
      <p:sp>
        <p:nvSpPr>
          <p:cNvPr id="14" name="Text 11"/>
          <p:cNvSpPr/>
          <p:nvPr/>
        </p:nvSpPr>
        <p:spPr>
          <a:xfrm>
            <a:off x="10944225" y="3613547"/>
            <a:ext cx="3066098" cy="850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s-ES" sz="1350" noProof="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Garantizar la participación de todas las partes interesadas para obtener una visión completa.</a:t>
            </a:r>
            <a:endParaRPr lang="es-ES" sz="1350" noProof="0" dirty="0"/>
          </a:p>
        </p:txBody>
      </p:sp>
      <p:sp>
        <p:nvSpPr>
          <p:cNvPr id="15" name="Shape 12"/>
          <p:cNvSpPr/>
          <p:nvPr/>
        </p:nvSpPr>
        <p:spPr>
          <a:xfrm>
            <a:off x="9350454" y="4273748"/>
            <a:ext cx="531495" cy="22860"/>
          </a:xfrm>
          <a:prstGeom prst="roundRect">
            <a:avLst>
              <a:gd name="adj" fmla="val 11625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16" name="Shape 13"/>
          <p:cNvSpPr/>
          <p:nvPr/>
        </p:nvSpPr>
        <p:spPr>
          <a:xfrm>
            <a:off x="9859089" y="4085868"/>
            <a:ext cx="398621" cy="398621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17" name="Text 14"/>
          <p:cNvSpPr/>
          <p:nvPr/>
        </p:nvSpPr>
        <p:spPr>
          <a:xfrm>
            <a:off x="9925526" y="4119086"/>
            <a:ext cx="26574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s-ES" sz="205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s-ES" sz="2050" noProof="0" dirty="0"/>
          </a:p>
        </p:txBody>
      </p:sp>
      <p:sp>
        <p:nvSpPr>
          <p:cNvPr id="18" name="Text 15"/>
          <p:cNvSpPr/>
          <p:nvPr/>
        </p:nvSpPr>
        <p:spPr>
          <a:xfrm>
            <a:off x="6958013" y="4146709"/>
            <a:ext cx="2214563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s-ES" sz="170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Métodos Mixtos</a:t>
            </a:r>
            <a:endParaRPr lang="es-ES" sz="1700" noProof="0" dirty="0"/>
          </a:p>
        </p:txBody>
      </p:sp>
      <p:sp>
        <p:nvSpPr>
          <p:cNvPr id="19" name="Text 16"/>
          <p:cNvSpPr/>
          <p:nvPr/>
        </p:nvSpPr>
        <p:spPr>
          <a:xfrm>
            <a:off x="6106478" y="4529733"/>
            <a:ext cx="3066098" cy="850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s-ES" sz="1350" noProof="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Combinar datos cuantitativos con análisis cualitativos para una evaluación robusta.</a:t>
            </a:r>
            <a:endParaRPr lang="es-ES" sz="1350" noProof="0" dirty="0"/>
          </a:p>
        </p:txBody>
      </p:sp>
      <p:sp>
        <p:nvSpPr>
          <p:cNvPr id="20" name="Shape 17"/>
          <p:cNvSpPr/>
          <p:nvPr/>
        </p:nvSpPr>
        <p:spPr>
          <a:xfrm>
            <a:off x="10234851" y="5190053"/>
            <a:ext cx="531495" cy="22860"/>
          </a:xfrm>
          <a:prstGeom prst="roundRect">
            <a:avLst>
              <a:gd name="adj" fmla="val 11625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21" name="Shape 18"/>
          <p:cNvSpPr/>
          <p:nvPr/>
        </p:nvSpPr>
        <p:spPr>
          <a:xfrm>
            <a:off x="9859089" y="5002173"/>
            <a:ext cx="398621" cy="398621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22" name="Text 19"/>
          <p:cNvSpPr/>
          <p:nvPr/>
        </p:nvSpPr>
        <p:spPr>
          <a:xfrm>
            <a:off x="9925526" y="5035391"/>
            <a:ext cx="26574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s-ES" sz="205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s-ES" sz="2050" noProof="0" dirty="0"/>
          </a:p>
        </p:txBody>
      </p:sp>
      <p:sp>
        <p:nvSpPr>
          <p:cNvPr id="23" name="Text 20"/>
          <p:cNvSpPr/>
          <p:nvPr/>
        </p:nvSpPr>
        <p:spPr>
          <a:xfrm>
            <a:off x="10944225" y="5063014"/>
            <a:ext cx="2468880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s-ES" sz="170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Enfoque en Aprendizaje</a:t>
            </a:r>
            <a:endParaRPr lang="es-ES" sz="1700" noProof="0" dirty="0"/>
          </a:p>
        </p:txBody>
      </p:sp>
      <p:sp>
        <p:nvSpPr>
          <p:cNvPr id="24" name="Text 21"/>
          <p:cNvSpPr/>
          <p:nvPr/>
        </p:nvSpPr>
        <p:spPr>
          <a:xfrm>
            <a:off x="10944225" y="5446038"/>
            <a:ext cx="3066098" cy="850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s-ES" sz="1350" noProof="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Priorizar la identificación de lecciones aprendidas sobre la búsqueda de culpables.</a:t>
            </a:r>
            <a:endParaRPr lang="es-ES" sz="1350" noProof="0" dirty="0"/>
          </a:p>
        </p:txBody>
      </p:sp>
      <p:sp>
        <p:nvSpPr>
          <p:cNvPr id="25" name="Shape 22"/>
          <p:cNvSpPr/>
          <p:nvPr/>
        </p:nvSpPr>
        <p:spPr>
          <a:xfrm>
            <a:off x="9350454" y="6106358"/>
            <a:ext cx="531495" cy="22860"/>
          </a:xfrm>
          <a:prstGeom prst="roundRect">
            <a:avLst>
              <a:gd name="adj" fmla="val 11625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26" name="Shape 23"/>
          <p:cNvSpPr/>
          <p:nvPr/>
        </p:nvSpPr>
        <p:spPr>
          <a:xfrm>
            <a:off x="9859089" y="5918478"/>
            <a:ext cx="398621" cy="398621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s-ES" noProof="0" dirty="0"/>
          </a:p>
        </p:txBody>
      </p:sp>
      <p:sp>
        <p:nvSpPr>
          <p:cNvPr id="27" name="Text 24"/>
          <p:cNvSpPr/>
          <p:nvPr/>
        </p:nvSpPr>
        <p:spPr>
          <a:xfrm>
            <a:off x="9925526" y="5951696"/>
            <a:ext cx="26574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s-ES" sz="205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5</a:t>
            </a:r>
            <a:endParaRPr lang="es-ES" sz="2050" noProof="0" dirty="0"/>
          </a:p>
        </p:txBody>
      </p:sp>
      <p:sp>
        <p:nvSpPr>
          <p:cNvPr id="28" name="Text 25"/>
          <p:cNvSpPr/>
          <p:nvPr/>
        </p:nvSpPr>
        <p:spPr>
          <a:xfrm>
            <a:off x="6792516" y="5979319"/>
            <a:ext cx="2380059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s-ES" sz="1700" noProof="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Difusión de Resultados</a:t>
            </a:r>
            <a:endParaRPr lang="es-ES" sz="1700" noProof="0" dirty="0"/>
          </a:p>
        </p:txBody>
      </p:sp>
      <p:sp>
        <p:nvSpPr>
          <p:cNvPr id="29" name="Text 26"/>
          <p:cNvSpPr/>
          <p:nvPr/>
        </p:nvSpPr>
        <p:spPr>
          <a:xfrm>
            <a:off x="6106478" y="6362343"/>
            <a:ext cx="3066098" cy="1133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s-ES" sz="1350" noProof="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Comunicar ampliamente los hallazgos y recomendaciones a toda la organización para maximizar el impacto.</a:t>
            </a:r>
            <a:endParaRPr lang="es-ES" sz="1350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4779" y="447437"/>
            <a:ext cx="6436043" cy="785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s-ES" sz="32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Ejemplo Práctico: Implementación de un Nuevo ERP</a:t>
            </a:r>
            <a:endParaRPr lang="es-ES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640031" y="1738669"/>
            <a:ext cx="352158" cy="414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3250"/>
              </a:lnSpc>
              <a:buNone/>
            </a:pPr>
            <a:r>
              <a:rPr lang="es-ES" sz="4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1</a:t>
            </a:r>
            <a:endParaRPr lang="es-ES" sz="4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414539" y="1821220"/>
            <a:ext cx="1570315" cy="196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500"/>
              </a:lnSpc>
              <a:buNone/>
            </a:pPr>
            <a:r>
              <a:rPr lang="es-ES" sz="16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Objetivo Inicial</a:t>
            </a:r>
            <a:endParaRPr lang="es-ES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754779" y="2326600"/>
            <a:ext cx="6436043" cy="401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550"/>
              </a:lnSpc>
              <a:buNone/>
            </a:pPr>
            <a:r>
              <a:rPr lang="es-ES" sz="14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Modernizar la gestión empresarial y reducir costos operativos en un 15% mediante la implementación del ERP.</a:t>
            </a:r>
            <a:endParaRPr lang="es-ES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754779" y="3168134"/>
            <a:ext cx="474821" cy="414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3250"/>
              </a:lnSpc>
              <a:buNone/>
            </a:pPr>
            <a:r>
              <a:rPr lang="es-ES" sz="4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2</a:t>
            </a:r>
            <a:endParaRPr lang="es-ES" sz="4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229600" y="3201868"/>
            <a:ext cx="1570315" cy="196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500"/>
              </a:lnSpc>
              <a:buNone/>
            </a:pPr>
            <a:r>
              <a:rPr lang="es-ES" sz="16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Evaluación Ex-Post</a:t>
            </a:r>
            <a:endParaRPr lang="es-ES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754779" y="4011097"/>
            <a:ext cx="6436043" cy="401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550"/>
              </a:lnSpc>
              <a:buNone/>
            </a:pPr>
            <a:r>
              <a:rPr lang="es-ES" sz="14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Se realizó un análisis seis meses después de la </a:t>
            </a:r>
            <a:r>
              <a:rPr lang="es-ES" sz="1400" noProof="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Go</a:t>
            </a:r>
            <a:r>
              <a:rPr lang="es-ES" sz="14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-Live para verificar si se lograron los ahorros esperados y si la eficiencia mejoró en las operaciones diarias.</a:t>
            </a:r>
            <a:endParaRPr lang="es-ES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754779" y="4852630"/>
            <a:ext cx="474821" cy="414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3250"/>
              </a:lnSpc>
              <a:buNone/>
            </a:pPr>
            <a:r>
              <a:rPr lang="es-ES" sz="4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3</a:t>
            </a:r>
            <a:endParaRPr lang="es-ES" sz="4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229599" y="4901753"/>
            <a:ext cx="1570315" cy="196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500"/>
              </a:lnSpc>
              <a:buNone/>
            </a:pPr>
            <a:r>
              <a:rPr lang="es-ES" sz="16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Hallazgos Clave</a:t>
            </a:r>
            <a:endParaRPr lang="es-ES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754779" y="5695593"/>
            <a:ext cx="6436043" cy="401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550"/>
              </a:lnSpc>
              <a:buNone/>
            </a:pPr>
            <a:r>
              <a:rPr lang="es-ES" sz="14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Si bien se logró un 10% de reducción de costos, se identificaron problemas de usabilidad en ciertos módulos y una falta de capacitación adecuada para el personal de contabilidad y logística.</a:t>
            </a:r>
            <a:endParaRPr lang="es-ES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754779" y="6537127"/>
            <a:ext cx="474821" cy="414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3250"/>
              </a:lnSpc>
              <a:buNone/>
            </a:pPr>
            <a:r>
              <a:rPr lang="es-ES" sz="4000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4</a:t>
            </a:r>
            <a:endParaRPr lang="es-ES" sz="4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229600" y="6564688"/>
            <a:ext cx="1570315" cy="196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500"/>
              </a:lnSpc>
              <a:buNone/>
            </a:pPr>
            <a:r>
              <a:rPr lang="es-ES" sz="1600" b="1" noProof="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Recomendaciones</a:t>
            </a:r>
            <a:endParaRPr lang="es-ES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754779" y="7380089"/>
            <a:ext cx="6436043" cy="401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550"/>
              </a:lnSpc>
              <a:buNone/>
            </a:pPr>
            <a:r>
              <a:rPr lang="es-ES" sz="1400" noProof="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Implementar un plan de capacitación adicional y desarrollar materiales de apoyo para los usuarios, así como optimizar la interfaz en las áreas problemáticas.</a:t>
            </a:r>
            <a:endParaRPr lang="es-ES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19</TotalTime>
  <Words>1140</Words>
  <Application>Microsoft Office PowerPoint</Application>
  <PresentationFormat>Personalizado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Rockwell</vt:lpstr>
      <vt:lpstr>Wingdings</vt:lpstr>
      <vt:lpstr>Calibri Light</vt:lpstr>
      <vt:lpstr>Times New Roman</vt:lpstr>
      <vt:lpstr>Inter</vt:lpstr>
      <vt:lpstr>DM Sans Medium</vt:lpstr>
      <vt:lpstr>Arial</vt:lpstr>
      <vt:lpstr>Atlas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René Saigua</cp:lastModifiedBy>
  <cp:revision>2</cp:revision>
  <dcterms:created xsi:type="dcterms:W3CDTF">2025-06-10T03:18:34Z</dcterms:created>
  <dcterms:modified xsi:type="dcterms:W3CDTF">2025-06-10T03:38:21Z</dcterms:modified>
</cp:coreProperties>
</file>