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346" r:id="rId3"/>
    <p:sldId id="313" r:id="rId4"/>
    <p:sldId id="314" r:id="rId5"/>
    <p:sldId id="315" r:id="rId6"/>
    <p:sldId id="316"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D5C71-72D0-42B2-901A-BDEAEE7328B8}" type="datetimeFigureOut">
              <a:rPr lang="es-EC" smtClean="0"/>
              <a:t>21/12/2021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EC5BF-5E17-4616-82BB-5FB99BA3111F}" type="slidenum">
              <a:rPr lang="es-EC" smtClean="0"/>
              <a:t>‹Nº›</a:t>
            </a:fld>
            <a:endParaRPr lang="es-EC"/>
          </a:p>
        </p:txBody>
      </p:sp>
    </p:spTree>
    <p:extLst>
      <p:ext uri="{BB962C8B-B14F-4D97-AF65-F5344CB8AC3E}">
        <p14:creationId xmlns:p14="http://schemas.microsoft.com/office/powerpoint/2010/main" val="392193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CEB01DA-8ECD-47DF-BD87-2250945141DC}" type="datetimeFigureOut">
              <a:rPr lang="es-EC" smtClean="0"/>
              <a:pPr/>
              <a:t>21/12/2021</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B357F1B7-6960-4DF7-A28F-FB574EA9CD56}" type="slidenum">
              <a:rPr lang="es-EC" smtClean="0"/>
              <a:pPr/>
              <a:t>‹Nº›</a:t>
            </a:fld>
            <a:endParaRPr lang="es-EC"/>
          </a:p>
        </p:txBody>
      </p:sp>
    </p:spTree>
    <p:extLst>
      <p:ext uri="{BB962C8B-B14F-4D97-AF65-F5344CB8AC3E}">
        <p14:creationId xmlns:p14="http://schemas.microsoft.com/office/powerpoint/2010/main" val="15637543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CEB01DA-8ECD-47DF-BD87-2250945141DC}" type="datetimeFigureOut">
              <a:rPr lang="es-EC" smtClean="0"/>
              <a:pPr/>
              <a:t>21/12/2021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357F1B7-6960-4DF7-A28F-FB574EA9CD56}" type="slidenum">
              <a:rPr lang="es-EC" smtClean="0"/>
              <a:pPr/>
              <a:t>‹Nº›</a:t>
            </a:fld>
            <a:endParaRPr lang="es-EC"/>
          </a:p>
        </p:txBody>
      </p:sp>
    </p:spTree>
    <p:extLst>
      <p:ext uri="{BB962C8B-B14F-4D97-AF65-F5344CB8AC3E}">
        <p14:creationId xmlns:p14="http://schemas.microsoft.com/office/powerpoint/2010/main" val="268258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914402"/>
            <a:ext cx="27432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609600" y="914402"/>
            <a:ext cx="80264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CEB01DA-8ECD-47DF-BD87-2250945141DC}" type="datetimeFigureOut">
              <a:rPr lang="es-EC" smtClean="0"/>
              <a:pPr/>
              <a:t>21/12/2021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357F1B7-6960-4DF7-A28F-FB574EA9CD56}" type="slidenum">
              <a:rPr lang="es-EC" smtClean="0"/>
              <a:pPr/>
              <a:t>‹Nº›</a:t>
            </a:fld>
            <a:endParaRPr lang="es-EC"/>
          </a:p>
        </p:txBody>
      </p:sp>
    </p:spTree>
    <p:extLst>
      <p:ext uri="{BB962C8B-B14F-4D97-AF65-F5344CB8AC3E}">
        <p14:creationId xmlns:p14="http://schemas.microsoft.com/office/powerpoint/2010/main" val="3581384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457200"/>
            <a:ext cx="10972800" cy="884238"/>
          </a:xfrm>
        </p:spPr>
        <p:txBody>
          <a:bodyPr/>
          <a:lstStyle/>
          <a:p>
            <a:r>
              <a:rPr lang="es-ES"/>
              <a:t>Haga clic para modificar el estilo de título del patrón</a:t>
            </a:r>
            <a:endParaRPr lang="es-EC"/>
          </a:p>
        </p:txBody>
      </p:sp>
      <p:sp>
        <p:nvSpPr>
          <p:cNvPr id="3" name="2 Marcador de tabla"/>
          <p:cNvSpPr>
            <a:spLocks noGrp="1"/>
          </p:cNvSpPr>
          <p:nvPr>
            <p:ph type="tbl" idx="1"/>
          </p:nvPr>
        </p:nvSpPr>
        <p:spPr>
          <a:xfrm>
            <a:off x="609600" y="1557338"/>
            <a:ext cx="10972800" cy="5040312"/>
          </a:xfrm>
        </p:spPr>
        <p:txBody>
          <a:bodyPr/>
          <a:lstStyle/>
          <a:p>
            <a:endParaRPr lang="es-EC"/>
          </a:p>
        </p:txBody>
      </p:sp>
    </p:spTree>
    <p:extLst>
      <p:ext uri="{BB962C8B-B14F-4D97-AF65-F5344CB8AC3E}">
        <p14:creationId xmlns:p14="http://schemas.microsoft.com/office/powerpoint/2010/main" val="356965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5" name="Google Shape;25;p5"/>
          <p:cNvSpPr/>
          <p:nvPr/>
        </p:nvSpPr>
        <p:spPr>
          <a:xfrm>
            <a:off x="1" y="550607"/>
            <a:ext cx="5624052" cy="616156"/>
          </a:xfrm>
          <a:prstGeom prst="rect">
            <a:avLst/>
          </a:prstGeom>
          <a:solidFill>
            <a:schemeClr val="accent1">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6" name="Google Shape;26;p5" descr="marco.png"/>
          <p:cNvPicPr preferRelativeResize="0"/>
          <p:nvPr/>
        </p:nvPicPr>
        <p:blipFill rotWithShape="1">
          <a:blip r:embed="rId2">
            <a:alphaModFix/>
          </a:blip>
          <a:srcRect l="4485" t="7428" r="4915" b="8436"/>
          <a:stretch/>
        </p:blipFill>
        <p:spPr>
          <a:xfrm>
            <a:off x="34" y="0"/>
            <a:ext cx="12191967" cy="6858000"/>
          </a:xfrm>
          <a:prstGeom prst="rect">
            <a:avLst/>
          </a:prstGeom>
          <a:noFill/>
          <a:ln>
            <a:noFill/>
          </a:ln>
        </p:spPr>
      </p:pic>
    </p:spTree>
    <p:extLst>
      <p:ext uri="{BB962C8B-B14F-4D97-AF65-F5344CB8AC3E}">
        <p14:creationId xmlns:p14="http://schemas.microsoft.com/office/powerpoint/2010/main" val="3034202601"/>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4"/>
        <p:cNvGrpSpPr/>
        <p:nvPr/>
      </p:nvGrpSpPr>
      <p:grpSpPr>
        <a:xfrm>
          <a:off x="0" y="0"/>
          <a:ext cx="0" cy="0"/>
          <a:chOff x="0" y="0"/>
          <a:chExt cx="0" cy="0"/>
        </a:xfrm>
      </p:grpSpPr>
      <p:pic>
        <p:nvPicPr>
          <p:cNvPr id="26" name="Google Shape;26;p5" descr="marco.png"/>
          <p:cNvPicPr preferRelativeResize="0"/>
          <p:nvPr/>
        </p:nvPicPr>
        <p:blipFill rotWithShape="1">
          <a:blip r:embed="rId2">
            <a:alphaModFix/>
          </a:blip>
          <a:srcRect l="4485" t="7428" r="4915" b="8436"/>
          <a:stretch/>
        </p:blipFill>
        <p:spPr>
          <a:xfrm>
            <a:off x="1" y="0"/>
            <a:ext cx="12191967" cy="6858000"/>
          </a:xfrm>
          <a:prstGeom prst="rect">
            <a:avLst/>
          </a:prstGeom>
          <a:noFill/>
          <a:ln>
            <a:noFill/>
          </a:ln>
        </p:spPr>
      </p:pic>
    </p:spTree>
    <p:extLst>
      <p:ext uri="{BB962C8B-B14F-4D97-AF65-F5344CB8AC3E}">
        <p14:creationId xmlns:p14="http://schemas.microsoft.com/office/powerpoint/2010/main" val="3217563580"/>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33" y="1760167"/>
            <a:ext cx="12192000" cy="5098000"/>
          </a:xfrm>
          <a:prstGeom prst="rect">
            <a:avLst/>
          </a:prstGeom>
          <a:solidFill>
            <a:schemeClr val="accent1">
              <a:lumMod val="50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 name="Google Shape;21;p4"/>
          <p:cNvSpPr txBox="1">
            <a:spLocks noGrp="1"/>
          </p:cNvSpPr>
          <p:nvPr>
            <p:ph type="body" idx="1"/>
          </p:nvPr>
        </p:nvSpPr>
        <p:spPr>
          <a:xfrm>
            <a:off x="2136633" y="1760167"/>
            <a:ext cx="7918800" cy="4234400"/>
          </a:xfrm>
          <a:prstGeom prst="rect">
            <a:avLst/>
          </a:prstGeom>
        </p:spPr>
        <p:txBody>
          <a:bodyPr spcFirstLastPara="1" wrap="square" lIns="91425" tIns="91425" rIns="91425" bIns="91425" anchor="ctr" anchorCtr="0"/>
          <a:lstStyle>
            <a:lvl1pPr marL="609585" lvl="0" indent="-507987" algn="ctr" rtl="0">
              <a:spcBef>
                <a:spcPts val="800"/>
              </a:spcBef>
              <a:spcAft>
                <a:spcPts val="0"/>
              </a:spcAft>
              <a:buClr>
                <a:srgbClr val="FFFFFF"/>
              </a:buClr>
              <a:buSzPts val="2400"/>
              <a:buChar char="»"/>
              <a:defRPr i="1">
                <a:solidFill>
                  <a:srgbClr val="FFFFFF"/>
                </a:solidFill>
              </a:defRPr>
            </a:lvl1pPr>
            <a:lvl2pPr marL="1219170" lvl="1" indent="-507987" algn="ctr" rtl="0">
              <a:spcBef>
                <a:spcPts val="0"/>
              </a:spcBef>
              <a:spcAft>
                <a:spcPts val="0"/>
              </a:spcAft>
              <a:buClr>
                <a:srgbClr val="FFFFFF"/>
              </a:buClr>
              <a:buSzPts val="2400"/>
              <a:buChar char="»"/>
              <a:defRPr i="1">
                <a:solidFill>
                  <a:srgbClr val="FFFFFF"/>
                </a:solidFill>
              </a:defRPr>
            </a:lvl2pPr>
            <a:lvl3pPr marL="1828754" lvl="2" indent="-507987" algn="ctr" rtl="0">
              <a:spcBef>
                <a:spcPts val="0"/>
              </a:spcBef>
              <a:spcAft>
                <a:spcPts val="0"/>
              </a:spcAft>
              <a:buClr>
                <a:srgbClr val="FFFFFF"/>
              </a:buClr>
              <a:buSzPts val="2400"/>
              <a:buChar char="»"/>
              <a:defRPr i="1">
                <a:solidFill>
                  <a:srgbClr val="FFFFFF"/>
                </a:solidFill>
              </a:defRPr>
            </a:lvl3pPr>
            <a:lvl4pPr marL="2438339" lvl="3" indent="-507987" algn="ctr" rtl="0">
              <a:spcBef>
                <a:spcPts val="0"/>
              </a:spcBef>
              <a:spcAft>
                <a:spcPts val="0"/>
              </a:spcAft>
              <a:buClr>
                <a:srgbClr val="FFFFFF"/>
              </a:buClr>
              <a:buSzPts val="2400"/>
              <a:buChar char="●"/>
              <a:defRPr i="1">
                <a:solidFill>
                  <a:srgbClr val="FFFFFF"/>
                </a:solidFill>
              </a:defRPr>
            </a:lvl4pPr>
            <a:lvl5pPr marL="3047924" lvl="4" indent="-507987" algn="ctr" rtl="0">
              <a:spcBef>
                <a:spcPts val="0"/>
              </a:spcBef>
              <a:spcAft>
                <a:spcPts val="0"/>
              </a:spcAft>
              <a:buClr>
                <a:srgbClr val="FFFFFF"/>
              </a:buClr>
              <a:buSzPts val="2400"/>
              <a:buChar char="○"/>
              <a:defRPr i="1">
                <a:solidFill>
                  <a:srgbClr val="FFFFFF"/>
                </a:solidFill>
              </a:defRPr>
            </a:lvl5pPr>
            <a:lvl6pPr marL="3657509" lvl="5" indent="-507987" algn="ctr" rtl="0">
              <a:spcBef>
                <a:spcPts val="0"/>
              </a:spcBef>
              <a:spcAft>
                <a:spcPts val="0"/>
              </a:spcAft>
              <a:buClr>
                <a:srgbClr val="FFFFFF"/>
              </a:buClr>
              <a:buSzPts val="2400"/>
              <a:buChar char="■"/>
              <a:defRPr i="1">
                <a:solidFill>
                  <a:srgbClr val="FFFFFF"/>
                </a:solidFill>
              </a:defRPr>
            </a:lvl6pPr>
            <a:lvl7pPr marL="4267093" lvl="6" indent="-507987" algn="ctr" rtl="0">
              <a:spcBef>
                <a:spcPts val="0"/>
              </a:spcBef>
              <a:spcAft>
                <a:spcPts val="0"/>
              </a:spcAft>
              <a:buClr>
                <a:srgbClr val="FFFFFF"/>
              </a:buClr>
              <a:buSzPts val="2400"/>
              <a:buChar char="●"/>
              <a:defRPr i="1">
                <a:solidFill>
                  <a:srgbClr val="FFFFFF"/>
                </a:solidFill>
              </a:defRPr>
            </a:lvl7pPr>
            <a:lvl8pPr marL="4876678" lvl="7" indent="-507987" algn="ctr" rtl="0">
              <a:spcBef>
                <a:spcPts val="0"/>
              </a:spcBef>
              <a:spcAft>
                <a:spcPts val="0"/>
              </a:spcAft>
              <a:buClr>
                <a:srgbClr val="FFFFFF"/>
              </a:buClr>
              <a:buSzPts val="2400"/>
              <a:buChar char="○"/>
              <a:defRPr i="1">
                <a:solidFill>
                  <a:srgbClr val="FFFFFF"/>
                </a:solidFill>
              </a:defRPr>
            </a:lvl8pPr>
            <a:lvl9pPr marL="5486263" lvl="8" indent="-507987" algn="ctr">
              <a:spcBef>
                <a:spcPts val="0"/>
              </a:spcBef>
              <a:spcAft>
                <a:spcPts val="0"/>
              </a:spcAft>
              <a:buClr>
                <a:srgbClr val="FFFFFF"/>
              </a:buClr>
              <a:buSzPts val="2400"/>
              <a:buChar char="■"/>
              <a:defRPr i="1">
                <a:solidFill>
                  <a:srgbClr val="FFFFFF"/>
                </a:solidFill>
              </a:defRPr>
            </a:lvl9pPr>
          </a:lstStyle>
          <a:p>
            <a:endParaRPr/>
          </a:p>
        </p:txBody>
      </p:sp>
      <p:sp>
        <p:nvSpPr>
          <p:cNvPr id="23" name="Google Shape;23;p4"/>
          <p:cNvSpPr txBox="1">
            <a:spLocks noGrp="1"/>
          </p:cNvSpPr>
          <p:nvPr>
            <p:ph type="sldNum" idx="12"/>
          </p:nvPr>
        </p:nvSpPr>
        <p:spPr>
          <a:xfrm>
            <a:off x="850600" y="0"/>
            <a:ext cx="104808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s-EC" smtClean="0"/>
              <a:pPr/>
              <a:t>‹Nº›</a:t>
            </a:fld>
            <a:endParaRPr lang="es-EC"/>
          </a:p>
        </p:txBody>
      </p:sp>
      <p:pic>
        <p:nvPicPr>
          <p:cNvPr id="7" name="Google Shape;26;p5" descr="marco.png">
            <a:extLst>
              <a:ext uri="{FF2B5EF4-FFF2-40B4-BE49-F238E27FC236}">
                <a16:creationId xmlns:a16="http://schemas.microsoft.com/office/drawing/2014/main" id="{4954E2BD-3636-4E57-A610-F60779DC78B5}"/>
              </a:ext>
            </a:extLst>
          </p:cNvPr>
          <p:cNvPicPr preferRelativeResize="0"/>
          <p:nvPr userDrawn="1"/>
        </p:nvPicPr>
        <p:blipFill rotWithShape="1">
          <a:blip r:embed="rId2">
            <a:alphaModFix/>
          </a:blip>
          <a:srcRect l="4485" t="7428" r="4915" b="8436"/>
          <a:stretch/>
        </p:blipFill>
        <p:spPr>
          <a:xfrm>
            <a:off x="34" y="0"/>
            <a:ext cx="12191967" cy="6858000"/>
          </a:xfrm>
          <a:prstGeom prst="rect">
            <a:avLst/>
          </a:prstGeom>
          <a:noFill/>
          <a:ln>
            <a:noFill/>
          </a:ln>
        </p:spPr>
      </p:pic>
    </p:spTree>
    <p:extLst>
      <p:ext uri="{BB962C8B-B14F-4D97-AF65-F5344CB8AC3E}">
        <p14:creationId xmlns:p14="http://schemas.microsoft.com/office/powerpoint/2010/main" val="394468323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a:alphaModFix/>
          </a:blip>
          <a:stretch>
            <a:fillRect/>
          </a:stretch>
        </p:blipFill>
        <p:spPr>
          <a:xfrm>
            <a:off x="0" y="786580"/>
            <a:ext cx="12192000" cy="4891549"/>
          </a:xfrm>
          <a:prstGeom prst="rect">
            <a:avLst/>
          </a:prstGeom>
          <a:noFill/>
          <a:ln>
            <a:noFill/>
          </a:ln>
        </p:spPr>
      </p:pic>
      <p:sp>
        <p:nvSpPr>
          <p:cNvPr id="52" name="Google Shape;52;p9"/>
          <p:cNvSpPr txBox="1">
            <a:spLocks noGrp="1"/>
          </p:cNvSpPr>
          <p:nvPr>
            <p:ph type="sldNum" idx="12"/>
          </p:nvPr>
        </p:nvSpPr>
        <p:spPr>
          <a:xfrm>
            <a:off x="955477" y="-425200"/>
            <a:ext cx="104808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s-EC" smtClean="0"/>
              <a:pPr/>
              <a:t>‹Nº›</a:t>
            </a:fld>
            <a:endParaRPr lang="es-EC"/>
          </a:p>
        </p:txBody>
      </p:sp>
    </p:spTree>
    <p:extLst>
      <p:ext uri="{BB962C8B-B14F-4D97-AF65-F5344CB8AC3E}">
        <p14:creationId xmlns:p14="http://schemas.microsoft.com/office/powerpoint/2010/main" val="2305661904"/>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8B18FA-F8C1-4CB4-936F-6CA7BD3DF77E}" type="datetimeFigureOut">
              <a:rPr lang="es-EC" smtClean="0"/>
              <a:t>21/12/2021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D5A5761-EA68-47D0-B348-8C2922E3EDE9}" type="slidenum">
              <a:rPr lang="es-EC" smtClean="0"/>
              <a:t>‹Nº›</a:t>
            </a:fld>
            <a:endParaRPr lang="es-EC"/>
          </a:p>
        </p:txBody>
      </p:sp>
    </p:spTree>
    <p:extLst>
      <p:ext uri="{BB962C8B-B14F-4D97-AF65-F5344CB8AC3E}">
        <p14:creationId xmlns:p14="http://schemas.microsoft.com/office/powerpoint/2010/main" val="300715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CEB01DA-8ECD-47DF-BD87-2250945141DC}" type="datetimeFigureOut">
              <a:rPr lang="es-EC" smtClean="0"/>
              <a:pPr/>
              <a:t>21/12/2021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357F1B7-6960-4DF7-A28F-FB574EA9CD56}" type="slidenum">
              <a:rPr lang="es-EC" smtClean="0"/>
              <a:pPr/>
              <a:t>‹Nº›</a:t>
            </a:fld>
            <a:endParaRPr lang="es-EC"/>
          </a:p>
        </p:txBody>
      </p:sp>
    </p:spTree>
    <p:extLst>
      <p:ext uri="{BB962C8B-B14F-4D97-AF65-F5344CB8AC3E}">
        <p14:creationId xmlns:p14="http://schemas.microsoft.com/office/powerpoint/2010/main" val="309305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6CEB01DA-8ECD-47DF-BD87-2250945141DC}" type="datetimeFigureOut">
              <a:rPr lang="es-EC" smtClean="0"/>
              <a:pPr/>
              <a:t>21/12/2021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357F1B7-6960-4DF7-A28F-FB574EA9CD56}" type="slidenum">
              <a:rPr lang="es-EC" smtClean="0"/>
              <a:pPr/>
              <a:t>‹Nº›</a:t>
            </a:fld>
            <a:endParaRPr lang="es-EC"/>
          </a:p>
        </p:txBody>
      </p:sp>
    </p:spTree>
    <p:extLst>
      <p:ext uri="{BB962C8B-B14F-4D97-AF65-F5344CB8AC3E}">
        <p14:creationId xmlns:p14="http://schemas.microsoft.com/office/powerpoint/2010/main" val="30093919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6CEB01DA-8ECD-47DF-BD87-2250945141DC}" type="datetimeFigureOut">
              <a:rPr lang="es-EC" smtClean="0"/>
              <a:pPr/>
              <a:t>21/12/2021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357F1B7-6960-4DF7-A28F-FB574EA9CD56}" type="slidenum">
              <a:rPr lang="es-EC" smtClean="0"/>
              <a:pPr/>
              <a:t>‹Nº›</a:t>
            </a:fld>
            <a:endParaRPr lang="es-EC"/>
          </a:p>
        </p:txBody>
      </p:sp>
    </p:spTree>
    <p:extLst>
      <p:ext uri="{BB962C8B-B14F-4D97-AF65-F5344CB8AC3E}">
        <p14:creationId xmlns:p14="http://schemas.microsoft.com/office/powerpoint/2010/main" val="42643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09728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6CEB01DA-8ECD-47DF-BD87-2250945141DC}" type="datetimeFigureOut">
              <a:rPr lang="es-EC" smtClean="0"/>
              <a:pPr/>
              <a:t>21/12/2021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357F1B7-6960-4DF7-A28F-FB574EA9CD56}" type="slidenum">
              <a:rPr lang="es-EC" smtClean="0"/>
              <a:pPr/>
              <a:t>‹Nº›</a:t>
            </a:fld>
            <a:endParaRPr lang="es-EC"/>
          </a:p>
        </p:txBody>
      </p:sp>
    </p:spTree>
    <p:extLst>
      <p:ext uri="{BB962C8B-B14F-4D97-AF65-F5344CB8AC3E}">
        <p14:creationId xmlns:p14="http://schemas.microsoft.com/office/powerpoint/2010/main" val="322578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CEB01DA-8ECD-47DF-BD87-2250945141DC}" type="datetimeFigureOut">
              <a:rPr lang="es-EC" smtClean="0"/>
              <a:pPr/>
              <a:t>21/12/2021</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357F1B7-6960-4DF7-A28F-FB574EA9CD56}" type="slidenum">
              <a:rPr lang="es-EC" smtClean="0"/>
              <a:pPr/>
              <a:t>‹Nº›</a:t>
            </a:fld>
            <a:endParaRPr lang="es-EC"/>
          </a:p>
        </p:txBody>
      </p:sp>
    </p:spTree>
    <p:extLst>
      <p:ext uri="{BB962C8B-B14F-4D97-AF65-F5344CB8AC3E}">
        <p14:creationId xmlns:p14="http://schemas.microsoft.com/office/powerpoint/2010/main" val="240021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CEB01DA-8ECD-47DF-BD87-2250945141DC}" type="datetimeFigureOut">
              <a:rPr lang="es-EC" smtClean="0"/>
              <a:pPr/>
              <a:t>21/12/2021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357F1B7-6960-4DF7-A28F-FB574EA9CD56}" type="slidenum">
              <a:rPr lang="es-EC" smtClean="0"/>
              <a:pPr/>
              <a:t>‹Nº›</a:t>
            </a:fld>
            <a:endParaRPr lang="es-EC"/>
          </a:p>
        </p:txBody>
      </p:sp>
    </p:spTree>
    <p:extLst>
      <p:ext uri="{BB962C8B-B14F-4D97-AF65-F5344CB8AC3E}">
        <p14:creationId xmlns:p14="http://schemas.microsoft.com/office/powerpoint/2010/main" val="278753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6CEB01DA-8ECD-47DF-BD87-2250945141DC}" type="datetimeFigureOut">
              <a:rPr lang="es-EC" smtClean="0"/>
              <a:pPr/>
              <a:t>21/12/2021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357F1B7-6960-4DF7-A28F-FB574EA9CD56}" type="slidenum">
              <a:rPr lang="es-EC" smtClean="0"/>
              <a:pPr/>
              <a:t>‹Nº›</a:t>
            </a:fld>
            <a:endParaRPr lang="es-EC"/>
          </a:p>
        </p:txBody>
      </p:sp>
    </p:spTree>
    <p:extLst>
      <p:ext uri="{BB962C8B-B14F-4D97-AF65-F5344CB8AC3E}">
        <p14:creationId xmlns:p14="http://schemas.microsoft.com/office/powerpoint/2010/main" val="328254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11 Triángulo rectángulo"/>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1 Título"/>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6CEB01DA-8ECD-47DF-BD87-2250945141DC}" type="datetimeFigureOut">
              <a:rPr lang="es-EC" smtClean="0"/>
              <a:pPr/>
              <a:t>21/12/2021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10769600" y="6356351"/>
            <a:ext cx="812800" cy="365125"/>
          </a:xfrm>
        </p:spPr>
        <p:txBody>
          <a:bodyPr/>
          <a:lstStyle/>
          <a:p>
            <a:fld id="{B357F1B7-6960-4DF7-A28F-FB574EA9CD56}" type="slidenum">
              <a:rPr lang="es-EC" smtClean="0"/>
              <a:pPr/>
              <a:t>‹Nº›</a:t>
            </a:fld>
            <a:endParaRPr lang="es-EC"/>
          </a:p>
        </p:txBody>
      </p:sp>
      <p:sp>
        <p:nvSpPr>
          <p:cNvPr id="3" name="2 Marcador de posición de imagen"/>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a:t>Haga clic en el icono para agregar una imagen</a:t>
            </a:r>
            <a:endParaRPr kumimoji="0" lang="en-US" dirty="0"/>
          </a:p>
        </p:txBody>
      </p:sp>
      <p:sp>
        <p:nvSpPr>
          <p:cNvPr id="10" name="9 Forma libre"/>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10 Forma libre"/>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77998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7 Forma libre"/>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8 Marcador de título"/>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CEB01DA-8ECD-47DF-BD87-2250945141DC}" type="datetimeFigureOut">
              <a:rPr lang="es-EC" smtClean="0"/>
              <a:pPr/>
              <a:t>21/12/2021</a:t>
            </a:fld>
            <a:endParaRPr lang="es-EC"/>
          </a:p>
        </p:txBody>
      </p:sp>
      <p:sp>
        <p:nvSpPr>
          <p:cNvPr id="22" name="21 Marcador de pie de página"/>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17 Marcador de número de diapositiva"/>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57F1B7-6960-4DF7-A28F-FB574EA9CD56}" type="slidenum">
              <a:rPr lang="es-EC" smtClean="0"/>
              <a:pPr/>
              <a:t>‹Nº›</a:t>
            </a:fld>
            <a:endParaRPr lang="es-EC"/>
          </a:p>
        </p:txBody>
      </p:sp>
      <p:grpSp>
        <p:nvGrpSpPr>
          <p:cNvPr id="2" name="1 Grupo"/>
          <p:cNvGrpSpPr/>
          <p:nvPr/>
        </p:nvGrpSpPr>
        <p:grpSpPr>
          <a:xfrm>
            <a:off x="-25356" y="202408"/>
            <a:ext cx="12240731"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3793889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46933" y="864967"/>
            <a:ext cx="9508400" cy="8952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1pPr>
            <a:lvl2pPr lvl="1">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2pPr>
            <a:lvl3pPr lvl="2">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3pPr>
            <a:lvl4pPr lvl="3">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4pPr>
            <a:lvl5pPr lvl="4">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5pPr>
            <a:lvl6pPr lvl="5">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6pPr>
            <a:lvl7pPr lvl="6">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7pPr>
            <a:lvl8pPr lvl="7">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8pPr>
            <a:lvl9pPr lvl="8">
              <a:spcBef>
                <a:spcPts val="0"/>
              </a:spcBef>
              <a:spcAft>
                <a:spcPts val="0"/>
              </a:spcAft>
              <a:buClr>
                <a:srgbClr val="FFFFFF"/>
              </a:buClr>
              <a:buSzPts val="1400"/>
              <a:buFont typeface="Montserrat"/>
              <a:buNone/>
              <a:defRPr b="1">
                <a:solidFill>
                  <a:srgbClr val="FFFFFF"/>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346933" y="1913267"/>
            <a:ext cx="9508400" cy="37068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1pPr>
            <a:lvl2pPr marL="914400" lvl="1"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2pPr>
            <a:lvl3pPr marL="1371600" lvl="2"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3pPr>
            <a:lvl4pPr marL="1828800" lvl="3"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4pPr>
            <a:lvl5pPr marL="2286000" lvl="4"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5pPr>
            <a:lvl6pPr marL="2743200" lvl="5"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6pPr>
            <a:lvl7pPr marL="3200400" lvl="6"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7pPr>
            <a:lvl8pPr marL="3657600" lvl="7"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8pPr>
            <a:lvl9pPr marL="4114800" lvl="8" indent="-381000">
              <a:spcBef>
                <a:spcPts val="0"/>
              </a:spcBef>
              <a:spcAft>
                <a:spcPts val="0"/>
              </a:spcAft>
              <a:buClr>
                <a:srgbClr val="00BEF2"/>
              </a:buClr>
              <a:buSzPts val="2400"/>
              <a:buFont typeface="Source Sans Pro"/>
              <a:buChar char="■"/>
              <a:defRPr sz="2400">
                <a:solidFill>
                  <a:srgbClr val="25516C"/>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10355233" y="864967"/>
            <a:ext cx="731600" cy="895200"/>
          </a:xfrm>
          <a:prstGeom prst="rect">
            <a:avLst/>
          </a:prstGeom>
          <a:noFill/>
          <a:ln>
            <a:noFill/>
          </a:ln>
        </p:spPr>
        <p:txBody>
          <a:bodyPr spcFirstLastPara="1" wrap="square" lIns="91425" tIns="91425" rIns="91425" bIns="91425" anchor="b" anchorCtr="0">
            <a:noAutofit/>
          </a:bodyPr>
          <a:lstStyle>
            <a:lvl1pPr lvl="0" algn="r">
              <a:buNone/>
              <a:defRPr sz="1600">
                <a:solidFill>
                  <a:srgbClr val="FFFFFF"/>
                </a:solidFill>
                <a:latin typeface="Montserrat"/>
                <a:ea typeface="Montserrat"/>
                <a:cs typeface="Montserrat"/>
                <a:sym typeface="Montserrat"/>
              </a:defRPr>
            </a:lvl1pPr>
            <a:lvl2pPr lvl="1" algn="r">
              <a:buNone/>
              <a:defRPr sz="1600">
                <a:solidFill>
                  <a:srgbClr val="FFFFFF"/>
                </a:solidFill>
                <a:latin typeface="Montserrat"/>
                <a:ea typeface="Montserrat"/>
                <a:cs typeface="Montserrat"/>
                <a:sym typeface="Montserrat"/>
              </a:defRPr>
            </a:lvl2pPr>
            <a:lvl3pPr lvl="2" algn="r">
              <a:buNone/>
              <a:defRPr sz="1600">
                <a:solidFill>
                  <a:srgbClr val="FFFFFF"/>
                </a:solidFill>
                <a:latin typeface="Montserrat"/>
                <a:ea typeface="Montserrat"/>
                <a:cs typeface="Montserrat"/>
                <a:sym typeface="Montserrat"/>
              </a:defRPr>
            </a:lvl3pPr>
            <a:lvl4pPr lvl="3" algn="r">
              <a:buNone/>
              <a:defRPr sz="1600">
                <a:solidFill>
                  <a:srgbClr val="FFFFFF"/>
                </a:solidFill>
                <a:latin typeface="Montserrat"/>
                <a:ea typeface="Montserrat"/>
                <a:cs typeface="Montserrat"/>
                <a:sym typeface="Montserrat"/>
              </a:defRPr>
            </a:lvl4pPr>
            <a:lvl5pPr lvl="4" algn="r">
              <a:buNone/>
              <a:defRPr sz="1600">
                <a:solidFill>
                  <a:srgbClr val="FFFFFF"/>
                </a:solidFill>
                <a:latin typeface="Montserrat"/>
                <a:ea typeface="Montserrat"/>
                <a:cs typeface="Montserrat"/>
                <a:sym typeface="Montserrat"/>
              </a:defRPr>
            </a:lvl5pPr>
            <a:lvl6pPr lvl="5" algn="r">
              <a:buNone/>
              <a:defRPr sz="1600">
                <a:solidFill>
                  <a:srgbClr val="FFFFFF"/>
                </a:solidFill>
                <a:latin typeface="Montserrat"/>
                <a:ea typeface="Montserrat"/>
                <a:cs typeface="Montserrat"/>
                <a:sym typeface="Montserrat"/>
              </a:defRPr>
            </a:lvl6pPr>
            <a:lvl7pPr lvl="6" algn="r">
              <a:buNone/>
              <a:defRPr sz="1600">
                <a:solidFill>
                  <a:srgbClr val="FFFFFF"/>
                </a:solidFill>
                <a:latin typeface="Montserrat"/>
                <a:ea typeface="Montserrat"/>
                <a:cs typeface="Montserrat"/>
                <a:sym typeface="Montserrat"/>
              </a:defRPr>
            </a:lvl7pPr>
            <a:lvl8pPr lvl="7" algn="r">
              <a:buNone/>
              <a:defRPr sz="1600">
                <a:solidFill>
                  <a:srgbClr val="FFFFFF"/>
                </a:solidFill>
                <a:latin typeface="Montserrat"/>
                <a:ea typeface="Montserrat"/>
                <a:cs typeface="Montserrat"/>
                <a:sym typeface="Montserrat"/>
              </a:defRPr>
            </a:lvl8pPr>
            <a:lvl9pPr lvl="8" algn="r">
              <a:buNone/>
              <a:defRPr sz="1600">
                <a:solidFill>
                  <a:srgbClr val="FFFFFF"/>
                </a:solidFill>
                <a:latin typeface="Montserrat"/>
                <a:ea typeface="Montserrat"/>
                <a:cs typeface="Montserrat"/>
                <a:sym typeface="Montserrat"/>
              </a:defRPr>
            </a:lvl9pPr>
          </a:lstStyle>
          <a:p>
            <a:fld id="{00000000-1234-1234-1234-123412341234}" type="slidenum">
              <a:rPr lang="es-EC" smtClean="0"/>
              <a:pPr/>
              <a:t>‹Nº›</a:t>
            </a:fld>
            <a:endParaRPr lang="es-EC"/>
          </a:p>
        </p:txBody>
      </p:sp>
    </p:spTree>
    <p:extLst>
      <p:ext uri="{BB962C8B-B14F-4D97-AF65-F5344CB8AC3E}">
        <p14:creationId xmlns:p14="http://schemas.microsoft.com/office/powerpoint/2010/main" val="356816443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8.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7"/>
          <p:cNvSpPr txBox="1">
            <a:spLocks noGrp="1"/>
          </p:cNvSpPr>
          <p:nvPr>
            <p:ph type="sldNum" idx="12"/>
          </p:nvPr>
        </p:nvSpPr>
        <p:spPr>
          <a:xfrm>
            <a:off x="850600" y="0"/>
            <a:ext cx="10480800" cy="850400"/>
          </a:xfrm>
          <a:prstGeom prst="rect">
            <a:avLst/>
          </a:prstGeom>
        </p:spPr>
        <p:txBody>
          <a:bodyPr spcFirstLastPara="1" wrap="square" lIns="121900" tIns="121900" rIns="121900" bIns="121900" anchor="b" anchorCtr="0">
            <a:noAutofit/>
          </a:bodyPr>
          <a:lstStyle/>
          <a:p>
            <a:pPr defTabSz="1219170">
              <a:buClr>
                <a:srgbClr val="000000"/>
              </a:buClr>
            </a:pPr>
            <a:fld id="{00000000-1234-1234-1234-123412341234}" type="slidenum">
              <a:rPr lang="en" kern="0"/>
              <a:pPr defTabSz="1219170">
                <a:buClr>
                  <a:srgbClr val="000000"/>
                </a:buClr>
              </a:pPr>
              <a:t>1</a:t>
            </a:fld>
            <a:endParaRPr kern="0" dirty="0"/>
          </a:p>
        </p:txBody>
      </p:sp>
      <p:pic>
        <p:nvPicPr>
          <p:cNvPr id="3074" name="Picture 2" descr="Generar experiencias a través de la pantalla | Opinión | 5Días">
            <a:extLst>
              <a:ext uri="{FF2B5EF4-FFF2-40B4-BE49-F238E27FC236}">
                <a16:creationId xmlns:a16="http://schemas.microsoft.com/office/drawing/2014/main" id="{2A6A1E4D-59DE-4F2D-BF5E-B10921DC1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03" y="401445"/>
            <a:ext cx="11597268" cy="6081131"/>
          </a:xfrm>
          <a:prstGeom prst="rect">
            <a:avLst/>
          </a:prstGeom>
          <a:noFill/>
          <a:extLst>
            <a:ext uri="{909E8E84-426E-40DD-AFC4-6F175D3DCCD1}">
              <a14:hiddenFill xmlns:a14="http://schemas.microsoft.com/office/drawing/2010/main">
                <a:solidFill>
                  <a:srgbClr val="FFFFFF"/>
                </a:solidFill>
              </a14:hiddenFill>
            </a:ext>
          </a:extLst>
        </p:spPr>
      </p:pic>
      <p:sp>
        <p:nvSpPr>
          <p:cNvPr id="15" name="2 Rectángulo">
            <a:extLst>
              <a:ext uri="{FF2B5EF4-FFF2-40B4-BE49-F238E27FC236}">
                <a16:creationId xmlns:a16="http://schemas.microsoft.com/office/drawing/2014/main" id="{4C8AEE10-9D82-45DA-842B-86C6A50B0B5C}"/>
              </a:ext>
            </a:extLst>
          </p:cNvPr>
          <p:cNvSpPr/>
          <p:nvPr/>
        </p:nvSpPr>
        <p:spPr>
          <a:xfrm>
            <a:off x="1" y="939124"/>
            <a:ext cx="12188551" cy="5201169"/>
          </a:xfrm>
          <a:prstGeom prst="rect">
            <a:avLst/>
          </a:prstGeom>
          <a:solidFill>
            <a:schemeClr val="accent4">
              <a:lumMod val="75000"/>
              <a:alpha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s-EC" sz="72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a:p>
            <a:pPr algn="ctr" defTabSz="1219170">
              <a:buClr>
                <a:srgbClr val="000000"/>
              </a:buClr>
            </a:pPr>
            <a:endParaRPr lang="es-EC" sz="3733"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10" name="3 Imagen">
            <a:extLst>
              <a:ext uri="{FF2B5EF4-FFF2-40B4-BE49-F238E27FC236}">
                <a16:creationId xmlns:a16="http://schemas.microsoft.com/office/drawing/2014/main" id="{96EC84E6-410B-4948-BCC0-D6EDC77F976B}"/>
              </a:ext>
            </a:extLst>
          </p:cNvPr>
          <p:cNvPicPr/>
          <p:nvPr/>
        </p:nvPicPr>
        <p:blipFill>
          <a:blip r:embed="rId4">
            <a:extLst>
              <a:ext uri="{28A0092B-C50C-407E-A947-70E740481C1C}">
                <a14:useLocalDpi xmlns:a14="http://schemas.microsoft.com/office/drawing/2010/main" val="0"/>
              </a:ext>
            </a:extLst>
          </a:blip>
          <a:stretch>
            <a:fillRect/>
          </a:stretch>
        </p:blipFill>
        <p:spPr>
          <a:xfrm>
            <a:off x="507565" y="1132471"/>
            <a:ext cx="1755659" cy="1394871"/>
          </a:xfrm>
          <a:prstGeom prst="ellipse">
            <a:avLst/>
          </a:prstGeom>
          <a:ln>
            <a:noFill/>
          </a:ln>
          <a:effectLst>
            <a:softEdge rad="112500"/>
          </a:effectLst>
        </p:spPr>
      </p:pic>
      <p:sp>
        <p:nvSpPr>
          <p:cNvPr id="16" name="Rectángulo 15">
            <a:extLst>
              <a:ext uri="{FF2B5EF4-FFF2-40B4-BE49-F238E27FC236}">
                <a16:creationId xmlns:a16="http://schemas.microsoft.com/office/drawing/2014/main" id="{8F189B52-58C9-481D-9660-8853DE2453C8}"/>
              </a:ext>
            </a:extLst>
          </p:cNvPr>
          <p:cNvSpPr/>
          <p:nvPr/>
        </p:nvSpPr>
        <p:spPr>
          <a:xfrm>
            <a:off x="6622793" y="4587668"/>
            <a:ext cx="1893467" cy="379656"/>
          </a:xfrm>
          <a:prstGeom prst="rect">
            <a:avLst/>
          </a:prstGeom>
        </p:spPr>
        <p:txBody>
          <a:bodyPr wrap="none">
            <a:spAutoFit/>
          </a:bodyPr>
          <a:lstStyle/>
          <a:p>
            <a:pPr defTabSz="1219170">
              <a:buClr>
                <a:srgbClr val="000000"/>
              </a:buClr>
            </a:pPr>
            <a:r>
              <a:rPr lang="pt-BR" sz="1867" b="1" kern="0" dirty="0">
                <a:solidFill>
                  <a:srgbClr val="000000"/>
                </a:solidFill>
                <a:latin typeface="Arial"/>
                <a:cs typeface="Arial"/>
                <a:sym typeface="Arial"/>
              </a:rPr>
              <a:t>                          </a:t>
            </a:r>
            <a:endParaRPr lang="es-EC" sz="1867" kern="0" dirty="0">
              <a:solidFill>
                <a:srgbClr val="000000"/>
              </a:solidFill>
              <a:latin typeface="Arial"/>
              <a:cs typeface="Arial"/>
              <a:sym typeface="Arial"/>
            </a:endParaRPr>
          </a:p>
        </p:txBody>
      </p:sp>
      <p:sp>
        <p:nvSpPr>
          <p:cNvPr id="17" name="CuadroTexto 16">
            <a:extLst>
              <a:ext uri="{FF2B5EF4-FFF2-40B4-BE49-F238E27FC236}">
                <a16:creationId xmlns:a16="http://schemas.microsoft.com/office/drawing/2014/main" id="{08571431-29E0-47E0-AD36-16F14BC035F0}"/>
              </a:ext>
            </a:extLst>
          </p:cNvPr>
          <p:cNvSpPr txBox="1"/>
          <p:nvPr/>
        </p:nvSpPr>
        <p:spPr>
          <a:xfrm>
            <a:off x="3213459" y="4881575"/>
            <a:ext cx="6110013" cy="420564"/>
          </a:xfrm>
          <a:prstGeom prst="rect">
            <a:avLst/>
          </a:prstGeom>
          <a:noFill/>
        </p:spPr>
        <p:txBody>
          <a:bodyPr wrap="square">
            <a:spAutoFit/>
          </a:bodyPr>
          <a:lstStyle/>
          <a:p>
            <a:pPr algn="ctr" defTabSz="1219170">
              <a:buClr>
                <a:srgbClr val="000000"/>
              </a:buClr>
            </a:pPr>
            <a:r>
              <a:rPr lang="es-EC" sz="2133" b="1" kern="0" dirty="0">
                <a:solidFill>
                  <a:srgbClr val="000000"/>
                </a:solidFill>
                <a:latin typeface="Bradley Hand ITC" panose="03070402050302030203" pitchFamily="66" charset="0"/>
                <a:ea typeface="Tahoma" panose="020B0604030504040204" pitchFamily="34" charset="0"/>
                <a:cs typeface="Tahoma" panose="020B0604030504040204" pitchFamily="34" charset="0"/>
                <a:sym typeface="Arial"/>
              </a:rPr>
              <a:t>Ing. Pablo Enrique Fierro López</a:t>
            </a:r>
          </a:p>
        </p:txBody>
      </p:sp>
      <p:sp>
        <p:nvSpPr>
          <p:cNvPr id="18" name="CuadroTexto 17">
            <a:extLst>
              <a:ext uri="{FF2B5EF4-FFF2-40B4-BE49-F238E27FC236}">
                <a16:creationId xmlns:a16="http://schemas.microsoft.com/office/drawing/2014/main" id="{620E83BB-5DD3-4E5E-BADF-278B56FD22D0}"/>
              </a:ext>
            </a:extLst>
          </p:cNvPr>
          <p:cNvSpPr txBox="1"/>
          <p:nvPr/>
        </p:nvSpPr>
        <p:spPr>
          <a:xfrm>
            <a:off x="2484741" y="2164394"/>
            <a:ext cx="7567448" cy="1898084"/>
          </a:xfrm>
          <a:prstGeom prst="rect">
            <a:avLst/>
          </a:prstGeom>
          <a:noFill/>
        </p:spPr>
        <p:txBody>
          <a:bodyPr wrap="square">
            <a:spAutoFit/>
          </a:bodyPr>
          <a:lstStyle/>
          <a:p>
            <a:pPr algn="ctr" defTabSz="1219170">
              <a:buClr>
                <a:srgbClr val="000000"/>
              </a:buClr>
            </a:pPr>
            <a:r>
              <a:rPr lang="es-EC" sz="5867" b="1" kern="0" dirty="0">
                <a:solidFill>
                  <a:srgbClr val="000000"/>
                </a:solidFill>
                <a:latin typeface="Bradley Hand ITC" panose="03070402050302030203" pitchFamily="66" charset="0"/>
                <a:ea typeface="Calibri" panose="020F0502020204030204" pitchFamily="34" charset="0"/>
                <a:cs typeface="Arial"/>
                <a:sym typeface="Arial"/>
              </a:rPr>
              <a:t>DESARROLLO ORGANIZACIONAL</a:t>
            </a:r>
            <a:endParaRPr lang="es-EC" sz="5867" b="1" kern="0" dirty="0">
              <a:solidFill>
                <a:srgbClr val="000000"/>
              </a:solidFill>
              <a:latin typeface="Bradley Hand ITC" panose="03070402050302030203" pitchFamily="66"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a:xfrm>
            <a:off x="2416175" y="66676"/>
            <a:ext cx="8229600" cy="379413"/>
          </a:xfrm>
          <a:noFill/>
          <a:ln/>
        </p:spPr>
        <p:txBody>
          <a:bodyPr/>
          <a:lstStyle/>
          <a:p>
            <a:pPr algn="r"/>
            <a:r>
              <a:rPr lang="es-ES" sz="2000" b="1" u="sng"/>
              <a:t>Modelo y teorías del cambio planificado</a:t>
            </a:r>
          </a:p>
        </p:txBody>
      </p:sp>
      <p:sp>
        <p:nvSpPr>
          <p:cNvPr id="70659" name="Rectangle 3"/>
          <p:cNvSpPr>
            <a:spLocks noGrp="1" noChangeArrowheads="1"/>
          </p:cNvSpPr>
          <p:nvPr>
            <p:ph idx="1"/>
          </p:nvPr>
        </p:nvSpPr>
        <p:spPr>
          <a:xfrm>
            <a:off x="1981200" y="620714"/>
            <a:ext cx="8229600" cy="1728787"/>
          </a:xfrm>
        </p:spPr>
        <p:txBody>
          <a:bodyPr>
            <a:normAutofit fontScale="92500" lnSpcReduction="10000"/>
          </a:bodyPr>
          <a:lstStyle/>
          <a:p>
            <a:pPr>
              <a:lnSpc>
                <a:spcPct val="90000"/>
              </a:lnSpc>
              <a:buFont typeface="Wingdings" pitchFamily="2" charset="2"/>
              <a:buNone/>
            </a:pPr>
            <a:r>
              <a:rPr lang="es-ES" b="1" u="sng" dirty="0"/>
              <a:t>MODELO DE BURKE-LITWIN</a:t>
            </a:r>
          </a:p>
          <a:p>
            <a:pPr>
              <a:lnSpc>
                <a:spcPct val="90000"/>
              </a:lnSpc>
              <a:buFont typeface="Wingdings" pitchFamily="2" charset="2"/>
              <a:buNone/>
            </a:pPr>
            <a:endParaRPr lang="es-ES" b="1" u="sng" dirty="0"/>
          </a:p>
          <a:p>
            <a:pPr algn="just">
              <a:lnSpc>
                <a:spcPct val="90000"/>
              </a:lnSpc>
            </a:pPr>
            <a:r>
              <a:rPr lang="es-ES" dirty="0"/>
              <a:t>Las intervenciones dirigidas hacia las practicas gerenciales, la estructura y los sistemas, producen un </a:t>
            </a:r>
            <a:r>
              <a:rPr lang="es-ES" b="1" dirty="0"/>
              <a:t>cambio transaccional</a:t>
            </a:r>
            <a:r>
              <a:rPr lang="es-ES" dirty="0"/>
              <a:t> o cambio en el ambiente de la organización.</a:t>
            </a:r>
          </a:p>
          <a:p>
            <a:pPr>
              <a:lnSpc>
                <a:spcPct val="90000"/>
              </a:lnSpc>
              <a:buFont typeface="Wingdings" pitchFamily="2" charset="2"/>
              <a:buNone/>
            </a:pPr>
            <a:endParaRPr lang="es-ES" dirty="0"/>
          </a:p>
          <a:p>
            <a:pPr>
              <a:lnSpc>
                <a:spcPct val="90000"/>
              </a:lnSpc>
            </a:pPr>
            <a:endParaRPr lang="es-ES" dirty="0"/>
          </a:p>
        </p:txBody>
      </p:sp>
      <p:sp>
        <p:nvSpPr>
          <p:cNvPr id="70678" name="Line 22"/>
          <p:cNvSpPr>
            <a:spLocks noChangeShapeType="1"/>
          </p:cNvSpPr>
          <p:nvPr/>
        </p:nvSpPr>
        <p:spPr bwMode="auto">
          <a:xfrm>
            <a:off x="5808663" y="2997201"/>
            <a:ext cx="0" cy="360363"/>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70680" name="Line 24"/>
          <p:cNvSpPr>
            <a:spLocks noChangeShapeType="1"/>
          </p:cNvSpPr>
          <p:nvPr/>
        </p:nvSpPr>
        <p:spPr bwMode="auto">
          <a:xfrm>
            <a:off x="6456363" y="2852738"/>
            <a:ext cx="1511300" cy="0"/>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70683" name="Line 27"/>
          <p:cNvSpPr>
            <a:spLocks noChangeShapeType="1"/>
          </p:cNvSpPr>
          <p:nvPr/>
        </p:nvSpPr>
        <p:spPr bwMode="auto">
          <a:xfrm>
            <a:off x="5735638" y="5157788"/>
            <a:ext cx="0" cy="431800"/>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70684" name="Line 28"/>
          <p:cNvSpPr>
            <a:spLocks noChangeShapeType="1"/>
          </p:cNvSpPr>
          <p:nvPr/>
        </p:nvSpPr>
        <p:spPr bwMode="auto">
          <a:xfrm>
            <a:off x="5735638" y="4292600"/>
            <a:ext cx="0" cy="431800"/>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grpSp>
        <p:nvGrpSpPr>
          <p:cNvPr id="2" name="1 Grupo"/>
          <p:cNvGrpSpPr/>
          <p:nvPr/>
        </p:nvGrpSpPr>
        <p:grpSpPr>
          <a:xfrm>
            <a:off x="1919288" y="2349500"/>
            <a:ext cx="8424862" cy="4165600"/>
            <a:chOff x="395288" y="2349500"/>
            <a:chExt cx="8424862" cy="4165600"/>
          </a:xfrm>
        </p:grpSpPr>
        <p:sp>
          <p:nvSpPr>
            <p:cNvPr id="70662" name="Text Box 6"/>
            <p:cNvSpPr txBox="1">
              <a:spLocks noChangeArrowheads="1"/>
            </p:cNvSpPr>
            <p:nvPr/>
          </p:nvSpPr>
          <p:spPr bwMode="auto">
            <a:xfrm>
              <a:off x="3563938" y="2349500"/>
              <a:ext cx="1366837" cy="650875"/>
            </a:xfrm>
            <a:prstGeom prst="rect">
              <a:avLst/>
            </a:prstGeom>
            <a:noFill/>
            <a:ln w="9525">
              <a:solidFill>
                <a:schemeClr val="bg2"/>
              </a:solidFill>
              <a:miter lim="800000"/>
              <a:headEnd/>
              <a:tailEnd/>
            </a:ln>
            <a:effectLst/>
          </p:spPr>
          <p:txBody>
            <a:bodyPr>
              <a:spAutoFit/>
            </a:bodyPr>
            <a:lstStyle/>
            <a:p>
              <a:pPr>
                <a:spcBef>
                  <a:spcPct val="50000"/>
                </a:spcBef>
              </a:pPr>
              <a:r>
                <a:rPr lang="es-ES" dirty="0">
                  <a:solidFill>
                    <a:prstClr val="black"/>
                  </a:solidFill>
                  <a:latin typeface="Constantia"/>
                </a:rPr>
                <a:t>Practicas gerenciales</a:t>
              </a:r>
            </a:p>
          </p:txBody>
        </p:sp>
        <p:sp>
          <p:nvSpPr>
            <p:cNvPr id="70663" name="Text Box 7"/>
            <p:cNvSpPr txBox="1">
              <a:spLocks noChangeArrowheads="1"/>
            </p:cNvSpPr>
            <p:nvPr/>
          </p:nvSpPr>
          <p:spPr bwMode="auto">
            <a:xfrm>
              <a:off x="3492500" y="3357563"/>
              <a:ext cx="1584325" cy="925512"/>
            </a:xfrm>
            <a:prstGeom prst="rect">
              <a:avLst/>
            </a:prstGeom>
            <a:noFill/>
            <a:ln w="9525">
              <a:solidFill>
                <a:schemeClr val="bg2"/>
              </a:solidFill>
              <a:miter lim="800000"/>
              <a:headEnd/>
              <a:tailEnd/>
            </a:ln>
            <a:effectLst/>
          </p:spPr>
          <p:txBody>
            <a:bodyPr>
              <a:spAutoFit/>
            </a:bodyPr>
            <a:lstStyle/>
            <a:p>
              <a:pPr>
                <a:spcBef>
                  <a:spcPct val="50000"/>
                </a:spcBef>
              </a:pPr>
              <a:r>
                <a:rPr lang="es-ES" dirty="0">
                  <a:solidFill>
                    <a:prstClr val="black"/>
                  </a:solidFill>
                  <a:latin typeface="Constantia"/>
                </a:rPr>
                <a:t>Clima laboral de la unidad de trabajo</a:t>
              </a:r>
            </a:p>
          </p:txBody>
        </p:sp>
        <p:sp>
          <p:nvSpPr>
            <p:cNvPr id="70664" name="Text Box 8"/>
            <p:cNvSpPr txBox="1">
              <a:spLocks noChangeArrowheads="1"/>
            </p:cNvSpPr>
            <p:nvPr/>
          </p:nvSpPr>
          <p:spPr bwMode="auto">
            <a:xfrm>
              <a:off x="3563938" y="4797425"/>
              <a:ext cx="1366837" cy="376238"/>
            </a:xfrm>
            <a:prstGeom prst="rect">
              <a:avLst/>
            </a:prstGeom>
            <a:noFill/>
            <a:ln w="9525">
              <a:solidFill>
                <a:schemeClr val="bg2"/>
              </a:solidFill>
              <a:miter lim="800000"/>
              <a:headEnd/>
              <a:tailEnd/>
            </a:ln>
            <a:effectLst/>
          </p:spPr>
          <p:txBody>
            <a:bodyPr>
              <a:spAutoFit/>
            </a:bodyPr>
            <a:lstStyle/>
            <a:p>
              <a:pPr>
                <a:spcBef>
                  <a:spcPct val="50000"/>
                </a:spcBef>
              </a:pPr>
              <a:r>
                <a:rPr lang="es-ES">
                  <a:solidFill>
                    <a:prstClr val="black"/>
                  </a:solidFill>
                  <a:latin typeface="Constantia"/>
                </a:rPr>
                <a:t>Motivación </a:t>
              </a:r>
            </a:p>
          </p:txBody>
        </p:sp>
        <p:sp>
          <p:nvSpPr>
            <p:cNvPr id="70665" name="Text Box 9"/>
            <p:cNvSpPr txBox="1">
              <a:spLocks noChangeArrowheads="1"/>
            </p:cNvSpPr>
            <p:nvPr/>
          </p:nvSpPr>
          <p:spPr bwMode="auto">
            <a:xfrm>
              <a:off x="3419475" y="5589588"/>
              <a:ext cx="1800225" cy="925512"/>
            </a:xfrm>
            <a:prstGeom prst="rect">
              <a:avLst/>
            </a:prstGeom>
            <a:noFill/>
            <a:ln w="9525">
              <a:solidFill>
                <a:schemeClr val="bg2"/>
              </a:solidFill>
              <a:miter lim="800000"/>
              <a:headEnd/>
              <a:tailEnd/>
            </a:ln>
            <a:effectLst/>
          </p:spPr>
          <p:txBody>
            <a:bodyPr>
              <a:spAutoFit/>
            </a:bodyPr>
            <a:lstStyle/>
            <a:p>
              <a:pPr>
                <a:spcBef>
                  <a:spcPct val="50000"/>
                </a:spcBef>
              </a:pPr>
              <a:r>
                <a:rPr lang="es-ES">
                  <a:solidFill>
                    <a:prstClr val="black"/>
                  </a:solidFill>
                  <a:latin typeface="Constantia"/>
                </a:rPr>
                <a:t>Desempeño individual y de la organización</a:t>
              </a:r>
            </a:p>
          </p:txBody>
        </p:sp>
        <p:sp>
          <p:nvSpPr>
            <p:cNvPr id="70666" name="Text Box 10"/>
            <p:cNvSpPr txBox="1">
              <a:spLocks noChangeArrowheads="1"/>
            </p:cNvSpPr>
            <p:nvPr/>
          </p:nvSpPr>
          <p:spPr bwMode="auto">
            <a:xfrm>
              <a:off x="6472238" y="2663825"/>
              <a:ext cx="2051050" cy="650875"/>
            </a:xfrm>
            <a:prstGeom prst="rect">
              <a:avLst/>
            </a:prstGeom>
            <a:noFill/>
            <a:ln w="9525">
              <a:solidFill>
                <a:schemeClr val="bg2"/>
              </a:solidFill>
              <a:miter lim="800000"/>
              <a:headEnd/>
              <a:tailEnd/>
            </a:ln>
            <a:effectLst/>
          </p:spPr>
          <p:txBody>
            <a:bodyPr>
              <a:spAutoFit/>
            </a:bodyPr>
            <a:lstStyle/>
            <a:p>
              <a:pPr>
                <a:spcBef>
                  <a:spcPct val="50000"/>
                </a:spcBef>
              </a:pPr>
              <a:r>
                <a:rPr lang="es-ES">
                  <a:solidFill>
                    <a:prstClr val="black"/>
                  </a:solidFill>
                  <a:latin typeface="Constantia"/>
                </a:rPr>
                <a:t>Sistema (políticas y procedimientos)</a:t>
              </a:r>
            </a:p>
          </p:txBody>
        </p:sp>
        <p:sp>
          <p:nvSpPr>
            <p:cNvPr id="70667" name="Text Box 11"/>
            <p:cNvSpPr txBox="1">
              <a:spLocks noChangeArrowheads="1"/>
            </p:cNvSpPr>
            <p:nvPr/>
          </p:nvSpPr>
          <p:spPr bwMode="auto">
            <a:xfrm>
              <a:off x="6516688" y="4879975"/>
              <a:ext cx="1800225" cy="925513"/>
            </a:xfrm>
            <a:prstGeom prst="rect">
              <a:avLst/>
            </a:prstGeom>
            <a:noFill/>
            <a:ln w="9525">
              <a:solidFill>
                <a:schemeClr val="bg2"/>
              </a:solidFill>
              <a:miter lim="800000"/>
              <a:headEnd/>
              <a:tailEnd/>
            </a:ln>
            <a:effectLst/>
          </p:spPr>
          <p:txBody>
            <a:bodyPr>
              <a:spAutoFit/>
            </a:bodyPr>
            <a:lstStyle/>
            <a:p>
              <a:pPr>
                <a:spcBef>
                  <a:spcPct val="50000"/>
                </a:spcBef>
              </a:pPr>
              <a:r>
                <a:rPr lang="es-ES">
                  <a:solidFill>
                    <a:prstClr val="black"/>
                  </a:solidFill>
                  <a:latin typeface="Constantia"/>
                </a:rPr>
                <a:t>Necesidades y valores individuales</a:t>
              </a:r>
            </a:p>
          </p:txBody>
        </p:sp>
        <p:sp>
          <p:nvSpPr>
            <p:cNvPr id="70668" name="Text Box 12"/>
            <p:cNvSpPr txBox="1">
              <a:spLocks noChangeArrowheads="1"/>
            </p:cNvSpPr>
            <p:nvPr/>
          </p:nvSpPr>
          <p:spPr bwMode="auto">
            <a:xfrm>
              <a:off x="971550" y="2797175"/>
              <a:ext cx="1296988" cy="376238"/>
            </a:xfrm>
            <a:prstGeom prst="rect">
              <a:avLst/>
            </a:prstGeom>
            <a:noFill/>
            <a:ln w="9525">
              <a:solidFill>
                <a:schemeClr val="bg2"/>
              </a:solidFill>
              <a:miter lim="800000"/>
              <a:headEnd/>
              <a:tailEnd/>
            </a:ln>
            <a:effectLst/>
          </p:spPr>
          <p:txBody>
            <a:bodyPr>
              <a:spAutoFit/>
            </a:bodyPr>
            <a:lstStyle/>
            <a:p>
              <a:pPr>
                <a:spcBef>
                  <a:spcPct val="50000"/>
                </a:spcBef>
              </a:pPr>
              <a:r>
                <a:rPr lang="es-ES" dirty="0">
                  <a:solidFill>
                    <a:prstClr val="black"/>
                  </a:solidFill>
                  <a:latin typeface="Constantia"/>
                </a:rPr>
                <a:t>Estructura</a:t>
              </a:r>
            </a:p>
          </p:txBody>
        </p:sp>
        <p:sp>
          <p:nvSpPr>
            <p:cNvPr id="70669" name="Text Box 13"/>
            <p:cNvSpPr txBox="1">
              <a:spLocks noChangeArrowheads="1"/>
            </p:cNvSpPr>
            <p:nvPr/>
          </p:nvSpPr>
          <p:spPr bwMode="auto">
            <a:xfrm>
              <a:off x="539750" y="4797425"/>
              <a:ext cx="2376488" cy="835025"/>
            </a:xfrm>
            <a:prstGeom prst="rect">
              <a:avLst/>
            </a:prstGeom>
            <a:noFill/>
            <a:ln w="9525">
              <a:solidFill>
                <a:schemeClr val="bg2"/>
              </a:solidFill>
              <a:miter lim="800000"/>
              <a:headEnd/>
              <a:tailEnd/>
            </a:ln>
            <a:effectLst/>
          </p:spPr>
          <p:txBody>
            <a:bodyPr>
              <a:spAutoFit/>
            </a:bodyPr>
            <a:lstStyle/>
            <a:p>
              <a:pPr>
                <a:spcBef>
                  <a:spcPct val="50000"/>
                </a:spcBef>
              </a:pPr>
              <a:r>
                <a:rPr lang="es-ES" sz="1600">
                  <a:solidFill>
                    <a:prstClr val="black"/>
                  </a:solidFill>
                  <a:latin typeface="Constantia"/>
                </a:rPr>
                <a:t>Requerimientos de la tarea y capacidades y habilidades individuales</a:t>
              </a:r>
            </a:p>
          </p:txBody>
        </p:sp>
        <p:sp>
          <p:nvSpPr>
            <p:cNvPr id="70670" name="Line 14"/>
            <p:cNvSpPr>
              <a:spLocks noChangeShapeType="1"/>
            </p:cNvSpPr>
            <p:nvPr/>
          </p:nvSpPr>
          <p:spPr bwMode="auto">
            <a:xfrm>
              <a:off x="395288" y="2565400"/>
              <a:ext cx="3097212"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70671" name="Line 15"/>
            <p:cNvSpPr>
              <a:spLocks noChangeShapeType="1"/>
            </p:cNvSpPr>
            <p:nvPr/>
          </p:nvSpPr>
          <p:spPr bwMode="auto">
            <a:xfrm>
              <a:off x="395288" y="2565400"/>
              <a:ext cx="0" cy="3816350"/>
            </a:xfrm>
            <a:prstGeom prst="line">
              <a:avLst/>
            </a:prstGeom>
            <a:noFill/>
            <a:ln w="9525">
              <a:solidFill>
                <a:schemeClr val="tx1"/>
              </a:solidFill>
              <a:round/>
              <a:headEnd/>
              <a:tailEnd/>
            </a:ln>
            <a:effectLst/>
          </p:spPr>
          <p:txBody>
            <a:bodyPr/>
            <a:lstStyle/>
            <a:p>
              <a:endParaRPr lang="es-EC">
                <a:solidFill>
                  <a:prstClr val="black"/>
                </a:solidFill>
                <a:latin typeface="Constantia"/>
              </a:endParaRPr>
            </a:p>
          </p:txBody>
        </p:sp>
        <p:sp>
          <p:nvSpPr>
            <p:cNvPr id="70673" name="Line 17"/>
            <p:cNvSpPr>
              <a:spLocks noChangeShapeType="1"/>
            </p:cNvSpPr>
            <p:nvPr/>
          </p:nvSpPr>
          <p:spPr bwMode="auto">
            <a:xfrm>
              <a:off x="468313" y="6381750"/>
              <a:ext cx="2951162"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70674" name="Line 18"/>
            <p:cNvSpPr>
              <a:spLocks noChangeShapeType="1"/>
            </p:cNvSpPr>
            <p:nvPr/>
          </p:nvSpPr>
          <p:spPr bwMode="auto">
            <a:xfrm flipH="1">
              <a:off x="5292725" y="6381750"/>
              <a:ext cx="3527425"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70675" name="Line 19"/>
            <p:cNvSpPr>
              <a:spLocks noChangeShapeType="1"/>
            </p:cNvSpPr>
            <p:nvPr/>
          </p:nvSpPr>
          <p:spPr bwMode="auto">
            <a:xfrm flipV="1">
              <a:off x="8820150" y="2536825"/>
              <a:ext cx="0" cy="3844925"/>
            </a:xfrm>
            <a:prstGeom prst="line">
              <a:avLst/>
            </a:prstGeom>
            <a:noFill/>
            <a:ln w="9525">
              <a:solidFill>
                <a:schemeClr val="tx1"/>
              </a:solidFill>
              <a:round/>
              <a:headEnd/>
              <a:tailEnd/>
            </a:ln>
            <a:effectLst/>
          </p:spPr>
          <p:txBody>
            <a:bodyPr/>
            <a:lstStyle/>
            <a:p>
              <a:endParaRPr lang="es-EC">
                <a:solidFill>
                  <a:prstClr val="black"/>
                </a:solidFill>
                <a:latin typeface="Constantia"/>
              </a:endParaRPr>
            </a:p>
          </p:txBody>
        </p:sp>
        <p:sp>
          <p:nvSpPr>
            <p:cNvPr id="70676" name="Line 20"/>
            <p:cNvSpPr>
              <a:spLocks noChangeShapeType="1"/>
            </p:cNvSpPr>
            <p:nvPr/>
          </p:nvSpPr>
          <p:spPr bwMode="auto">
            <a:xfrm flipH="1">
              <a:off x="4932363" y="2527300"/>
              <a:ext cx="3887787"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70677" name="Line 21"/>
            <p:cNvSpPr>
              <a:spLocks noChangeShapeType="1"/>
            </p:cNvSpPr>
            <p:nvPr/>
          </p:nvSpPr>
          <p:spPr bwMode="auto">
            <a:xfrm>
              <a:off x="1547813" y="3157538"/>
              <a:ext cx="0" cy="1655762"/>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70679" name="Line 23"/>
            <p:cNvSpPr>
              <a:spLocks noChangeShapeType="1"/>
            </p:cNvSpPr>
            <p:nvPr/>
          </p:nvSpPr>
          <p:spPr bwMode="auto">
            <a:xfrm>
              <a:off x="2278063" y="2825750"/>
              <a:ext cx="1296987" cy="0"/>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70681" name="Line 25"/>
            <p:cNvSpPr>
              <a:spLocks noChangeShapeType="1"/>
            </p:cNvSpPr>
            <p:nvPr/>
          </p:nvSpPr>
          <p:spPr bwMode="auto">
            <a:xfrm>
              <a:off x="7451725" y="3373438"/>
              <a:ext cx="0" cy="1439862"/>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70682" name="Line 26"/>
            <p:cNvSpPr>
              <a:spLocks noChangeShapeType="1"/>
            </p:cNvSpPr>
            <p:nvPr/>
          </p:nvSpPr>
          <p:spPr bwMode="auto">
            <a:xfrm>
              <a:off x="4932363" y="5080000"/>
              <a:ext cx="1584325" cy="0"/>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70686" name="Line 30"/>
            <p:cNvSpPr>
              <a:spLocks noChangeShapeType="1"/>
            </p:cNvSpPr>
            <p:nvPr/>
          </p:nvSpPr>
          <p:spPr bwMode="auto">
            <a:xfrm>
              <a:off x="2960688" y="5013325"/>
              <a:ext cx="576262" cy="0"/>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70687" name="Line 31"/>
            <p:cNvSpPr>
              <a:spLocks noChangeShapeType="1"/>
            </p:cNvSpPr>
            <p:nvPr/>
          </p:nvSpPr>
          <p:spPr bwMode="auto">
            <a:xfrm>
              <a:off x="1979613" y="3800475"/>
              <a:ext cx="1439862"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70688" name="Line 32"/>
            <p:cNvSpPr>
              <a:spLocks noChangeShapeType="1"/>
            </p:cNvSpPr>
            <p:nvPr/>
          </p:nvSpPr>
          <p:spPr bwMode="auto">
            <a:xfrm flipV="1">
              <a:off x="1979613" y="3224213"/>
              <a:ext cx="0" cy="576262"/>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70689" name="Line 33"/>
            <p:cNvSpPr>
              <a:spLocks noChangeShapeType="1"/>
            </p:cNvSpPr>
            <p:nvPr/>
          </p:nvSpPr>
          <p:spPr bwMode="auto">
            <a:xfrm flipH="1">
              <a:off x="5148263" y="3644900"/>
              <a:ext cx="1511300"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70690" name="Line 34"/>
            <p:cNvSpPr>
              <a:spLocks noChangeShapeType="1"/>
            </p:cNvSpPr>
            <p:nvPr/>
          </p:nvSpPr>
          <p:spPr bwMode="auto">
            <a:xfrm flipV="1">
              <a:off x="6659563" y="3284538"/>
              <a:ext cx="0" cy="360362"/>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70691" name="Line 35"/>
            <p:cNvSpPr>
              <a:spLocks noChangeShapeType="1"/>
            </p:cNvSpPr>
            <p:nvPr/>
          </p:nvSpPr>
          <p:spPr bwMode="auto">
            <a:xfrm>
              <a:off x="2268538" y="3141663"/>
              <a:ext cx="4175125" cy="0"/>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992313" y="404814"/>
            <a:ext cx="8229600" cy="668337"/>
          </a:xfrm>
        </p:spPr>
        <p:txBody>
          <a:bodyPr/>
          <a:lstStyle/>
          <a:p>
            <a:pPr algn="ctr"/>
            <a:r>
              <a:rPr lang="es-ES" sz="3200"/>
              <a:t>TEORIA DE LOS SISTEMAS</a:t>
            </a:r>
          </a:p>
        </p:txBody>
      </p:sp>
      <p:sp>
        <p:nvSpPr>
          <p:cNvPr id="71683" name="Rectangle 3"/>
          <p:cNvSpPr>
            <a:spLocks noGrp="1" noChangeArrowheads="1"/>
          </p:cNvSpPr>
          <p:nvPr>
            <p:ph idx="1"/>
          </p:nvPr>
        </p:nvSpPr>
        <p:spPr>
          <a:xfrm>
            <a:off x="1812925" y="1125538"/>
            <a:ext cx="8686800" cy="5732462"/>
          </a:xfrm>
        </p:spPr>
        <p:txBody>
          <a:bodyPr>
            <a:normAutofit fontScale="92500" lnSpcReduction="20000"/>
          </a:bodyPr>
          <a:lstStyle/>
          <a:p>
            <a:r>
              <a:rPr lang="es-ES" dirty="0"/>
              <a:t>Segunda base del desarrollo organizacional</a:t>
            </a:r>
          </a:p>
          <a:p>
            <a:r>
              <a:rPr lang="es-ES" dirty="0"/>
              <a:t>Considera las organizaciones como sistemas abiertos en un intercambio activo con los ambientes que las rodean.</a:t>
            </a:r>
          </a:p>
          <a:p>
            <a:r>
              <a:rPr lang="es-ES" dirty="0"/>
              <a:t>Definición de </a:t>
            </a:r>
            <a:r>
              <a:rPr lang="es-ES" u="sng" dirty="0"/>
              <a:t>Sistemas</a:t>
            </a:r>
            <a:r>
              <a:rPr lang="es-ES" dirty="0"/>
              <a:t>:</a:t>
            </a:r>
          </a:p>
          <a:p>
            <a:pPr lvl="1"/>
            <a:r>
              <a:rPr lang="es-ES" dirty="0"/>
              <a:t>“Un conjunto de objetos reunidos con relaciones entre objetos y entre sus atributos”. (</a:t>
            </a:r>
            <a:r>
              <a:rPr lang="es-ES" dirty="0" err="1"/>
              <a:t>Fagen</a:t>
            </a:r>
            <a:r>
              <a:rPr lang="es-ES" dirty="0"/>
              <a:t>)</a:t>
            </a:r>
          </a:p>
          <a:p>
            <a:pPr lvl="1"/>
            <a:r>
              <a:rPr lang="es-ES" dirty="0"/>
              <a:t>”Conjunto de elementos que se mantiene en interacción” (Von Bertalanffy)</a:t>
            </a:r>
          </a:p>
          <a:p>
            <a:pPr lvl="1"/>
            <a:r>
              <a:rPr lang="es-ES" dirty="0"/>
              <a:t>“Un todo organizado y unitario compuesto de dos o más partes, componentes o subsistemas interdependientes, y delineado por fronteras </a:t>
            </a:r>
            <a:r>
              <a:rPr lang="es-ES" dirty="0" err="1"/>
              <a:t>identificablees</a:t>
            </a:r>
            <a:r>
              <a:rPr lang="es-ES" dirty="0"/>
              <a:t> de su </a:t>
            </a:r>
            <a:r>
              <a:rPr lang="es-ES" dirty="0" err="1"/>
              <a:t>suprasistema</a:t>
            </a:r>
            <a:r>
              <a:rPr lang="es-ES" dirty="0"/>
              <a:t> ambiental” (</a:t>
            </a:r>
            <a:r>
              <a:rPr lang="es-ES" dirty="0" err="1"/>
              <a:t>Kast</a:t>
            </a:r>
            <a:r>
              <a:rPr lang="es-ES" dirty="0"/>
              <a:t> y </a:t>
            </a:r>
            <a:r>
              <a:rPr lang="es-ES" dirty="0" err="1"/>
              <a:t>Rosenzweig</a:t>
            </a:r>
            <a:r>
              <a:rPr lang="es-ES" dirty="0"/>
              <a:t>)</a:t>
            </a:r>
          </a:p>
          <a:p>
            <a:pPr lvl="1"/>
            <a:r>
              <a:rPr lang="es-ES" dirty="0"/>
              <a:t>“Un arreglo de partes correlacionadas. Las palabras arreglo y correlacionadas </a:t>
            </a:r>
            <a:r>
              <a:rPr lang="es-ES" dirty="0" err="1"/>
              <a:t>decriben</a:t>
            </a:r>
            <a:r>
              <a:rPr lang="es-ES" dirty="0"/>
              <a:t> elementos interdependientes que forman una entidad que es el sistema. Cuando se toma un enfoque de sistemas, se empieza por identificar las partes individuales y se trata de comprender la naturaleza de su </a:t>
            </a:r>
            <a:r>
              <a:rPr lang="es-ES" dirty="0" err="1"/>
              <a:t>interación</a:t>
            </a:r>
            <a:r>
              <a:rPr lang="es-ES" dirty="0"/>
              <a:t> colectiva”  (</a:t>
            </a:r>
            <a:r>
              <a:rPr lang="es-ES" dirty="0" err="1"/>
              <a:t>Hanna</a:t>
            </a:r>
            <a:r>
              <a:rPr lang="es-ES" dirty="0"/>
              <a:t>)</a:t>
            </a:r>
          </a:p>
        </p:txBody>
      </p:sp>
      <p:sp>
        <p:nvSpPr>
          <p:cNvPr id="71684" name="Line 4"/>
          <p:cNvSpPr>
            <a:spLocks noChangeShapeType="1"/>
          </p:cNvSpPr>
          <p:nvPr/>
        </p:nvSpPr>
        <p:spPr bwMode="auto">
          <a:xfrm>
            <a:off x="1724026" y="1057275"/>
            <a:ext cx="8748713" cy="0"/>
          </a:xfrm>
          <a:prstGeom prst="line">
            <a:avLst/>
          </a:prstGeom>
          <a:noFill/>
          <a:ln w="9525">
            <a:solidFill>
              <a:schemeClr val="bg2"/>
            </a:solidFill>
            <a:round/>
            <a:headEnd/>
            <a:tailEnd/>
          </a:ln>
          <a:effectLst/>
        </p:spPr>
        <p:txBody>
          <a:bodyPr/>
          <a:lstStyle/>
          <a:p>
            <a:endParaRPr lang="es-EC">
              <a:solidFill>
                <a:prstClr val="black"/>
              </a:solidFill>
              <a:latin typeface="Constant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371725" y="66675"/>
            <a:ext cx="8229600" cy="450850"/>
          </a:xfrm>
        </p:spPr>
        <p:txBody>
          <a:bodyPr/>
          <a:lstStyle/>
          <a:p>
            <a:pPr algn="r"/>
            <a:r>
              <a:rPr lang="es-ES" sz="2000" b="1" u="sng"/>
              <a:t>Teoría de sistemas</a:t>
            </a:r>
          </a:p>
        </p:txBody>
      </p:sp>
      <p:sp>
        <p:nvSpPr>
          <p:cNvPr id="73731" name="Rectangle 3"/>
          <p:cNvSpPr>
            <a:spLocks noGrp="1" noChangeArrowheads="1"/>
          </p:cNvSpPr>
          <p:nvPr>
            <p:ph idx="1"/>
          </p:nvPr>
        </p:nvSpPr>
        <p:spPr>
          <a:xfrm>
            <a:off x="1524000" y="620714"/>
            <a:ext cx="9144000" cy="5976937"/>
          </a:xfrm>
        </p:spPr>
        <p:txBody>
          <a:bodyPr>
            <a:normAutofit fontScale="85000" lnSpcReduction="10000"/>
          </a:bodyPr>
          <a:lstStyle/>
          <a:p>
            <a:pPr algn="ctr">
              <a:lnSpc>
                <a:spcPct val="90000"/>
              </a:lnSpc>
              <a:buFont typeface="Wingdings" pitchFamily="2" charset="2"/>
              <a:buNone/>
            </a:pPr>
            <a:r>
              <a:rPr lang="es-ES" b="1" u="sng"/>
              <a:t>SISTEMAS ABIERTOS</a:t>
            </a:r>
          </a:p>
          <a:p>
            <a:pPr>
              <a:lnSpc>
                <a:spcPct val="90000"/>
              </a:lnSpc>
              <a:buFont typeface="Wingdings" pitchFamily="2" charset="2"/>
              <a:buNone/>
            </a:pPr>
            <a:endParaRPr lang="es-ES" b="1" u="sng"/>
          </a:p>
          <a:p>
            <a:pPr>
              <a:lnSpc>
                <a:spcPct val="90000"/>
              </a:lnSpc>
            </a:pPr>
            <a:r>
              <a:rPr lang="es-ES"/>
              <a:t>Las organizaciones son sistemas abiertos.</a:t>
            </a:r>
          </a:p>
          <a:p>
            <a:pPr>
              <a:lnSpc>
                <a:spcPct val="90000"/>
              </a:lnSpc>
              <a:buFont typeface="Wingdings" pitchFamily="2" charset="2"/>
              <a:buNone/>
            </a:pPr>
            <a:endParaRPr lang="es-ES" sz="900"/>
          </a:p>
          <a:p>
            <a:pPr>
              <a:lnSpc>
                <a:spcPct val="90000"/>
              </a:lnSpc>
            </a:pPr>
            <a:r>
              <a:rPr lang="es-ES" b="1" u="sng"/>
              <a:t>Características de los sistemas abiertos</a:t>
            </a:r>
            <a:r>
              <a:rPr lang="es-ES"/>
              <a:t> según Katz y Kahn y de Hanna:</a:t>
            </a:r>
          </a:p>
          <a:p>
            <a:pPr>
              <a:lnSpc>
                <a:spcPct val="90000"/>
              </a:lnSpc>
            </a:pPr>
            <a:endParaRPr lang="es-ES" sz="900"/>
          </a:p>
          <a:p>
            <a:pPr lvl="1">
              <a:lnSpc>
                <a:spcPct val="90000"/>
              </a:lnSpc>
            </a:pPr>
            <a:r>
              <a:rPr lang="es-ES"/>
              <a:t>Los sistemas abiertos son mecanismos de </a:t>
            </a:r>
            <a:r>
              <a:rPr lang="es-ES" b="1"/>
              <a:t>entrada-producción-salida</a:t>
            </a:r>
          </a:p>
          <a:p>
            <a:pPr lvl="1">
              <a:lnSpc>
                <a:spcPct val="90000"/>
              </a:lnSpc>
            </a:pPr>
            <a:r>
              <a:rPr lang="es-ES"/>
              <a:t>los sistemas toman las </a:t>
            </a:r>
            <a:r>
              <a:rPr lang="es-ES" u="sng"/>
              <a:t>entradas</a:t>
            </a:r>
            <a:r>
              <a:rPr lang="es-ES"/>
              <a:t> del ambiente -energía, información, dinero, personas, materia prima, etc.. Hacen algo con las entradas por las vía de procesos de </a:t>
            </a:r>
            <a:r>
              <a:rPr lang="es-ES" u="sng"/>
              <a:t>producción</a:t>
            </a:r>
            <a:r>
              <a:rPr lang="es-ES"/>
              <a:t>, conversión o transformación que cambian las entradas y exportan la producción al ambiente en forma de </a:t>
            </a:r>
            <a:r>
              <a:rPr lang="es-ES" u="sng"/>
              <a:t>salidas</a:t>
            </a:r>
            <a:r>
              <a:rPr lang="es-ES"/>
              <a:t>.  </a:t>
            </a:r>
          </a:p>
          <a:p>
            <a:pPr lvl="1">
              <a:lnSpc>
                <a:spcPct val="90000"/>
              </a:lnSpc>
            </a:pPr>
            <a:r>
              <a:rPr lang="es-ES"/>
              <a:t>Para que el sistema sea efectivo y sobreviva estos tres procesos deben funcionar bien.</a:t>
            </a:r>
          </a:p>
          <a:p>
            <a:pPr lvl="1">
              <a:lnSpc>
                <a:spcPct val="90000"/>
              </a:lnSpc>
            </a:pPr>
            <a:r>
              <a:rPr lang="es-ES"/>
              <a:t>Cada sistema tiene una </a:t>
            </a:r>
            <a:r>
              <a:rPr lang="es-ES" b="1"/>
              <a:t>frontera </a:t>
            </a:r>
            <a:r>
              <a:rPr lang="es-ES"/>
              <a:t>(delinea al sistema) que lo separa de su </a:t>
            </a:r>
            <a:r>
              <a:rPr lang="es-ES" b="1"/>
              <a:t>ambiente. </a:t>
            </a:r>
            <a:r>
              <a:rPr lang="es-ES"/>
              <a:t>(dentro de la frontera es el sistema, fuera es el ambiente)</a:t>
            </a:r>
          </a:p>
          <a:p>
            <a:pPr lvl="1">
              <a:lnSpc>
                <a:spcPct val="90000"/>
              </a:lnSpc>
            </a:pPr>
            <a:r>
              <a:rPr lang="es-ES"/>
              <a:t>Fronteras de sistemas abiertos son permeables, permite el intercambio de información, de recursos, etc., entre el sistema y el ambiente.</a:t>
            </a:r>
          </a:p>
          <a:p>
            <a:pPr lvl="1">
              <a:lnSpc>
                <a:spcPct val="90000"/>
              </a:lnSpc>
            </a:pPr>
            <a:r>
              <a:rPr lang="es-ES"/>
              <a:t>Los sistemas abiertos tienen </a:t>
            </a:r>
            <a:r>
              <a:rPr lang="es-ES" b="1"/>
              <a:t>propósitos y metas</a:t>
            </a:r>
            <a:r>
              <a:rPr lang="es-ES"/>
              <a:t>, son las razones de su existencia. Estos propósitos  se deben alinear con los del ambiente.</a:t>
            </a:r>
          </a:p>
          <a:p>
            <a:pPr lvl="1">
              <a:lnSpc>
                <a:spcPct val="90000"/>
              </a:lnSpc>
            </a:pPr>
            <a:endParaRPr lang="es-ES"/>
          </a:p>
          <a:p>
            <a:pPr lvl="1">
              <a:lnSpc>
                <a:spcPct val="90000"/>
              </a:lnSpc>
            </a:pPr>
            <a:endParaRPr lang="es-ES"/>
          </a:p>
          <a:p>
            <a:pPr>
              <a:lnSpc>
                <a:spcPct val="90000"/>
              </a:lnSpc>
              <a:buFont typeface="Wingdings" pitchFamily="2" charset="2"/>
              <a:buChar char="Ø"/>
            </a:pPr>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p:cNvSpPr>
            <a:spLocks noGrp="1" noChangeArrowheads="1"/>
          </p:cNvSpPr>
          <p:nvPr>
            <p:ph type="title"/>
          </p:nvPr>
        </p:nvSpPr>
        <p:spPr>
          <a:xfrm>
            <a:off x="2438400" y="1"/>
            <a:ext cx="8229600" cy="595313"/>
          </a:xfrm>
          <a:noFill/>
          <a:ln/>
        </p:spPr>
        <p:txBody>
          <a:bodyPr/>
          <a:lstStyle/>
          <a:p>
            <a:pPr algn="r"/>
            <a:r>
              <a:rPr lang="es-ES" sz="2000" b="1" u="sng" dirty="0"/>
              <a:t>Teoría de sistemas</a:t>
            </a:r>
          </a:p>
        </p:txBody>
      </p:sp>
      <p:sp>
        <p:nvSpPr>
          <p:cNvPr id="74755" name="Rectangle 3"/>
          <p:cNvSpPr>
            <a:spLocks noGrp="1" noChangeArrowheads="1"/>
          </p:cNvSpPr>
          <p:nvPr>
            <p:ph idx="1"/>
          </p:nvPr>
        </p:nvSpPr>
        <p:spPr>
          <a:xfrm>
            <a:off x="1524000" y="549276"/>
            <a:ext cx="8686800" cy="6308725"/>
          </a:xfrm>
        </p:spPr>
        <p:txBody>
          <a:bodyPr>
            <a:normAutofit lnSpcReduction="10000"/>
          </a:bodyPr>
          <a:lstStyle/>
          <a:p>
            <a:pPr marL="0" indent="0" algn="ctr">
              <a:buNone/>
            </a:pPr>
            <a:r>
              <a:rPr lang="es-ES" b="1" u="sng" dirty="0"/>
              <a:t>SISTEMAS ABIERTOS</a:t>
            </a:r>
          </a:p>
          <a:p>
            <a:pPr marL="0" indent="0">
              <a:buNone/>
            </a:pPr>
            <a:r>
              <a:rPr lang="es-ES" b="1" u="sng" dirty="0"/>
              <a:t>Características de los sistemas abiertos</a:t>
            </a:r>
          </a:p>
          <a:p>
            <a:pPr marL="0" indent="0">
              <a:buNone/>
            </a:pPr>
            <a:endParaRPr lang="es-ES" b="1" u="sng" dirty="0"/>
          </a:p>
          <a:p>
            <a:pPr marL="457200" lvl="1" indent="-277813" algn="just"/>
            <a:r>
              <a:rPr lang="es-ES" b="1" dirty="0"/>
              <a:t>“Ley de </a:t>
            </a:r>
            <a:r>
              <a:rPr lang="es-ES" b="1" dirty="0" err="1"/>
              <a:t>entropia</a:t>
            </a:r>
            <a:r>
              <a:rPr lang="es-ES" b="1" dirty="0"/>
              <a:t>”</a:t>
            </a:r>
            <a:r>
              <a:rPr lang="es-ES" dirty="0"/>
              <a:t>: Todos los sistemas se debilitan y se desintegran a menos que inviertan el procesos entrópico, importando más energía de la que usan.</a:t>
            </a:r>
          </a:p>
          <a:p>
            <a:pPr marL="892175" lvl="2" indent="-255588" algn="just"/>
            <a:r>
              <a:rPr lang="es-ES" dirty="0"/>
              <a:t>Las organizaciones logran una </a:t>
            </a:r>
            <a:r>
              <a:rPr lang="es-ES" b="1" dirty="0"/>
              <a:t>entropía negativa</a:t>
            </a:r>
            <a:r>
              <a:rPr lang="es-ES" dirty="0"/>
              <a:t> cuando son capaces de intercambiar sus salidas por entradas suficientes para impedir que el sistema se debilite.</a:t>
            </a:r>
          </a:p>
          <a:p>
            <a:pPr marL="892175" lvl="2" indent="-255588"/>
            <a:r>
              <a:rPr lang="es-ES" dirty="0"/>
              <a:t>La </a:t>
            </a:r>
            <a:r>
              <a:rPr lang="es-ES" b="1" dirty="0"/>
              <a:t>información</a:t>
            </a:r>
            <a:r>
              <a:rPr lang="es-ES" dirty="0"/>
              <a:t> es importante en varias formas diferentes.</a:t>
            </a:r>
          </a:p>
          <a:p>
            <a:pPr marL="1262063" lvl="3" indent="-190500" algn="just">
              <a:buFont typeface="Wingdings" pitchFamily="2" charset="2"/>
              <a:buChar char="Ø"/>
            </a:pPr>
            <a:r>
              <a:rPr lang="es-ES" dirty="0"/>
              <a:t>La </a:t>
            </a:r>
            <a:r>
              <a:rPr lang="es-ES" u="sng" dirty="0"/>
              <a:t>retroalimentación</a:t>
            </a:r>
            <a:r>
              <a:rPr lang="es-ES" dirty="0"/>
              <a:t>: Es la información del ambiente acerca del desempeño del sistema.  </a:t>
            </a:r>
          </a:p>
          <a:p>
            <a:pPr marL="1262063" lvl="3" indent="-190500" algn="just">
              <a:buFont typeface="Wingdings" pitchFamily="2" charset="2"/>
              <a:buChar char="Ø"/>
            </a:pPr>
            <a:r>
              <a:rPr lang="es-ES" u="sng" dirty="0"/>
              <a:t>Retroalimentación negativa</a:t>
            </a:r>
            <a:r>
              <a:rPr lang="es-ES" dirty="0"/>
              <a:t> o desviación-correctiva: Mide si la salida está siguiendo o no el mismo curso que el propósito y las metas.</a:t>
            </a:r>
          </a:p>
          <a:p>
            <a:pPr marL="1262063" lvl="3" indent="-190500" algn="just">
              <a:buFont typeface="Wingdings" pitchFamily="2" charset="2"/>
              <a:buChar char="Ø"/>
            </a:pPr>
            <a:r>
              <a:rPr lang="es-ES" u="sng" dirty="0"/>
              <a:t>Retroalimentación positiva</a:t>
            </a:r>
            <a:r>
              <a:rPr lang="es-ES" dirty="0"/>
              <a:t> o desviación-amplificación: Mide si el propósito y las metas están alineados o no con las necesidades del ambiente.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a:xfrm>
            <a:off x="2371725" y="66675"/>
            <a:ext cx="8229600" cy="450850"/>
          </a:xfrm>
          <a:noFill/>
          <a:ln/>
        </p:spPr>
        <p:txBody>
          <a:bodyPr/>
          <a:lstStyle/>
          <a:p>
            <a:pPr algn="r"/>
            <a:r>
              <a:rPr lang="es-ES" sz="2000" b="1" u="sng"/>
              <a:t>Teoría de sistemas</a:t>
            </a:r>
          </a:p>
        </p:txBody>
      </p:sp>
      <p:sp>
        <p:nvSpPr>
          <p:cNvPr id="75779" name="Rectangle 3"/>
          <p:cNvSpPr>
            <a:spLocks noGrp="1" noChangeArrowheads="1"/>
          </p:cNvSpPr>
          <p:nvPr>
            <p:ph idx="1"/>
          </p:nvPr>
        </p:nvSpPr>
        <p:spPr>
          <a:xfrm>
            <a:off x="1692275" y="620714"/>
            <a:ext cx="8686800" cy="5976937"/>
          </a:xfrm>
        </p:spPr>
        <p:txBody>
          <a:bodyPr>
            <a:normAutofit fontScale="92500" lnSpcReduction="10000"/>
          </a:bodyPr>
          <a:lstStyle/>
          <a:p>
            <a:pPr marL="0" indent="0" algn="ctr" defTabSz="457200">
              <a:buNone/>
            </a:pPr>
            <a:r>
              <a:rPr lang="es-ES" b="1" u="sng" dirty="0"/>
              <a:t>SISTEMAS ABIERTOS</a:t>
            </a:r>
          </a:p>
          <a:p>
            <a:pPr marL="0" indent="0" defTabSz="457200">
              <a:buNone/>
            </a:pPr>
            <a:r>
              <a:rPr lang="es-ES" b="1" u="sng" dirty="0"/>
              <a:t>Características de los sistemas abiertos</a:t>
            </a:r>
          </a:p>
          <a:p>
            <a:pPr marL="0" indent="0" defTabSz="457200">
              <a:buNone/>
            </a:pPr>
            <a:endParaRPr lang="es-ES" b="1" u="sng" dirty="0"/>
          </a:p>
          <a:p>
            <a:pPr marL="544513" lvl="1" indent="-365125" algn="just" defTabSz="457200"/>
            <a:r>
              <a:rPr lang="es-ES" b="1" dirty="0"/>
              <a:t>El estado estable u Homeostasis dinámica: </a:t>
            </a:r>
            <a:r>
              <a:rPr lang="es-ES" dirty="0"/>
              <a:t>Los sistemas llegan a un estado estable, o punto de equilibrio, y tratan de mantener ese estado estable en contra de las fuerzas disociadoras, ya sea, internas o externas. </a:t>
            </a:r>
          </a:p>
          <a:p>
            <a:pPr marL="544513" lvl="1" indent="-365125" algn="just" defTabSz="457200"/>
            <a:r>
              <a:rPr lang="es-ES" b="1" dirty="0"/>
              <a:t>Diferenciación de los sistemas</a:t>
            </a:r>
            <a:r>
              <a:rPr lang="es-ES" dirty="0"/>
              <a:t>: tienen a volverse mas elaborados, especializados y complejos con el tiempo. Con un creciente diferenciación hay una necesidad de integración y coordinación creciente.</a:t>
            </a:r>
          </a:p>
          <a:p>
            <a:pPr marL="544513" lvl="1" indent="-365125" algn="just" defTabSz="457200"/>
            <a:r>
              <a:rPr lang="es-ES" b="1" dirty="0" err="1"/>
              <a:t>Equifinalidad</a:t>
            </a:r>
            <a:r>
              <a:rPr lang="es-ES" dirty="0"/>
              <a:t>: el principio de que hay múltiples formas de llegar a un resultado o estado particular -para llegar a las metas.</a:t>
            </a:r>
          </a:p>
          <a:p>
            <a:pPr marL="544513" lvl="1" indent="-365125" algn="just" defTabSz="457200">
              <a:buNone/>
            </a:pPr>
            <a:endParaRPr lang="es-ES" dirty="0"/>
          </a:p>
          <a:p>
            <a:pPr marL="0" indent="0" algn="just" defTabSz="457200">
              <a:buNone/>
            </a:pPr>
            <a:r>
              <a:rPr lang="es-ES" dirty="0"/>
              <a:t>Estas características de los sistemas abiertos explican muchos de los fenómenos que se observan en las organizaciones.</a:t>
            </a:r>
          </a:p>
          <a:p>
            <a:pPr marL="544513" lvl="1" indent="-365125" defTabSz="457200"/>
            <a:endParaRPr lang="es-ES" dirty="0"/>
          </a:p>
          <a:p>
            <a:pPr marL="544513" lvl="1" indent="-365125" defTabSz="457200"/>
            <a:endParaRPr lang="es-E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a:xfrm>
            <a:off x="2371725" y="66675"/>
            <a:ext cx="8229600" cy="450850"/>
          </a:xfrm>
          <a:noFill/>
          <a:ln/>
        </p:spPr>
        <p:txBody>
          <a:bodyPr/>
          <a:lstStyle/>
          <a:p>
            <a:pPr algn="r"/>
            <a:r>
              <a:rPr lang="es-ES" sz="2000" b="1" u="sng"/>
              <a:t>Teoría de sistemas</a:t>
            </a:r>
          </a:p>
        </p:txBody>
      </p:sp>
      <p:sp>
        <p:nvSpPr>
          <p:cNvPr id="76803" name="Rectangle 3"/>
          <p:cNvSpPr>
            <a:spLocks noGrp="1" noChangeArrowheads="1"/>
          </p:cNvSpPr>
          <p:nvPr>
            <p:ph idx="1"/>
          </p:nvPr>
        </p:nvSpPr>
        <p:spPr>
          <a:xfrm>
            <a:off x="1981201" y="620714"/>
            <a:ext cx="8435975" cy="5976937"/>
          </a:xfrm>
        </p:spPr>
        <p:txBody>
          <a:bodyPr>
            <a:normAutofit fontScale="85000" lnSpcReduction="10000"/>
          </a:bodyPr>
          <a:lstStyle/>
          <a:p>
            <a:pPr marL="381000" indent="-381000" algn="ctr">
              <a:lnSpc>
                <a:spcPct val="90000"/>
              </a:lnSpc>
              <a:buNone/>
            </a:pPr>
            <a:r>
              <a:rPr lang="es-ES" b="1" u="sng" dirty="0"/>
              <a:t>SISTEMAS ABIERTOS</a:t>
            </a:r>
          </a:p>
          <a:p>
            <a:pPr marL="381000" indent="-381000" algn="just">
              <a:lnSpc>
                <a:spcPct val="90000"/>
              </a:lnSpc>
              <a:buNone/>
            </a:pPr>
            <a:endParaRPr lang="es-ES" b="1" u="sng" dirty="0"/>
          </a:p>
          <a:p>
            <a:pPr marL="381000" indent="-381000" algn="just">
              <a:lnSpc>
                <a:spcPct val="90000"/>
              </a:lnSpc>
              <a:buNone/>
            </a:pPr>
            <a:r>
              <a:rPr lang="es-ES" b="1" u="sng" dirty="0"/>
              <a:t>Dos Variaciones de la teoría de los sistemas abiertos</a:t>
            </a:r>
          </a:p>
          <a:p>
            <a:pPr marL="381000" indent="-381000" algn="just">
              <a:lnSpc>
                <a:spcPct val="90000"/>
              </a:lnSpc>
              <a:buNone/>
            </a:pPr>
            <a:endParaRPr lang="es-ES" b="1" u="sng" dirty="0"/>
          </a:p>
          <a:p>
            <a:pPr marL="381000" indent="-381000" algn="just">
              <a:lnSpc>
                <a:spcPct val="90000"/>
              </a:lnSpc>
              <a:buFont typeface="Wingdings" pitchFamily="2" charset="2"/>
              <a:buAutoNum type="arabicPeriod"/>
            </a:pPr>
            <a:r>
              <a:rPr lang="es-ES" b="1" u="sng" dirty="0"/>
              <a:t>Teoría de sistemas </a:t>
            </a:r>
            <a:r>
              <a:rPr lang="es-ES" b="1" u="sng" dirty="0" err="1"/>
              <a:t>sociotécnicos</a:t>
            </a:r>
            <a:r>
              <a:rPr lang="es-ES" b="1" u="sng" dirty="0"/>
              <a:t> (TSS):</a:t>
            </a:r>
            <a:r>
              <a:rPr lang="es-ES" dirty="0"/>
              <a:t> todas las organizaciones se componen dos sistemas interdependientes, un sistema social y un sistema técnico, y que los cambio en un sistema produce efectos en el otro. La TSS es la base conceptual para los esfuerzos en el rediseño del trabajo y la reestructuración de la organización. </a:t>
            </a:r>
          </a:p>
          <a:p>
            <a:pPr marL="381000" indent="-381000" algn="just">
              <a:lnSpc>
                <a:spcPct val="90000"/>
              </a:lnSpc>
              <a:buNone/>
            </a:pPr>
            <a:r>
              <a:rPr lang="es-ES" dirty="0"/>
              <a:t>	</a:t>
            </a:r>
            <a:r>
              <a:rPr lang="es-ES" u="sng" dirty="0"/>
              <a:t>Principios  de la TSS </a:t>
            </a:r>
            <a:r>
              <a:rPr lang="es-ES" dirty="0"/>
              <a:t>que se emplean para estructurar las organizaciones y las tareas para una efectividad y eficiencia máxima:</a:t>
            </a:r>
          </a:p>
          <a:p>
            <a:pPr marL="838200" lvl="1" indent="-381000" algn="just">
              <a:lnSpc>
                <a:spcPct val="90000"/>
              </a:lnSpc>
              <a:buFont typeface="Wingdings" pitchFamily="2" charset="2"/>
              <a:buChar char="n"/>
            </a:pPr>
            <a:r>
              <a:rPr lang="es-ES" dirty="0"/>
              <a:t>Perfeccionamiento de los sistemas técnico y social</a:t>
            </a:r>
          </a:p>
          <a:p>
            <a:pPr marL="838200" lvl="1" indent="-381000" algn="just">
              <a:lnSpc>
                <a:spcPct val="90000"/>
              </a:lnSpc>
              <a:buFont typeface="Wingdings" pitchFamily="2" charset="2"/>
              <a:buChar char="n"/>
            </a:pPr>
            <a:r>
              <a:rPr lang="es-ES" dirty="0"/>
              <a:t>Formación de grupos de trabajo </a:t>
            </a:r>
            <a:r>
              <a:rPr lang="es-ES" dirty="0" err="1"/>
              <a:t>autodirigidos</a:t>
            </a:r>
            <a:endParaRPr lang="es-ES" dirty="0"/>
          </a:p>
          <a:p>
            <a:pPr marL="838200" lvl="1" indent="-381000" algn="just">
              <a:lnSpc>
                <a:spcPct val="90000"/>
              </a:lnSpc>
              <a:buFont typeface="Wingdings" pitchFamily="2" charset="2"/>
              <a:buChar char="n"/>
            </a:pPr>
            <a:r>
              <a:rPr lang="es-ES" dirty="0"/>
              <a:t>Capacitación de los miembros del grupo en múltiples habilidades</a:t>
            </a:r>
          </a:p>
          <a:p>
            <a:pPr marL="838200" lvl="1" indent="-381000" algn="just">
              <a:lnSpc>
                <a:spcPct val="90000"/>
              </a:lnSpc>
              <a:buFont typeface="Wingdings" pitchFamily="2" charset="2"/>
              <a:buChar char="n"/>
            </a:pPr>
            <a:r>
              <a:rPr lang="es-ES" dirty="0"/>
              <a:t>Distribución de información y retroalimentación entre las personas que desempeñan el trabajo</a:t>
            </a:r>
          </a:p>
          <a:p>
            <a:pPr marL="838200" lvl="1" indent="-381000" algn="just">
              <a:lnSpc>
                <a:spcPct val="90000"/>
              </a:lnSpc>
              <a:buFont typeface="Wingdings" pitchFamily="2" charset="2"/>
              <a:buChar char="n"/>
            </a:pPr>
            <a:r>
              <a:rPr lang="es-ES" dirty="0"/>
              <a:t>Identificación de las tareas esenciales que se van ha desempeñar</a:t>
            </a:r>
          </a:p>
          <a:p>
            <a:pPr marL="838200" lvl="1" indent="-381000" algn="just">
              <a:lnSpc>
                <a:spcPct val="90000"/>
              </a:lnSpc>
              <a:buFont typeface="Wingdings" pitchFamily="2" charset="2"/>
              <a:buChar char="n"/>
            </a:pP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1981200" y="620714"/>
            <a:ext cx="8229600" cy="5976937"/>
          </a:xfrm>
        </p:spPr>
        <p:txBody>
          <a:bodyPr/>
          <a:lstStyle/>
          <a:p>
            <a:pPr marL="347663" indent="-347663" algn="ctr">
              <a:buNone/>
            </a:pPr>
            <a:r>
              <a:rPr lang="es-ES" b="1" u="sng" dirty="0"/>
              <a:t>SISTEMAS ABIERTOS</a:t>
            </a:r>
          </a:p>
          <a:p>
            <a:pPr marL="347663" indent="-347663" algn="ctr">
              <a:buNone/>
            </a:pPr>
            <a:endParaRPr lang="es-ES" b="1" u="sng" dirty="0"/>
          </a:p>
          <a:p>
            <a:pPr marL="347663" indent="-347663">
              <a:buNone/>
            </a:pPr>
            <a:r>
              <a:rPr lang="es-ES" b="1" u="sng" dirty="0"/>
              <a:t>Dos Variaciones de la teoría de los sistemas abiertos</a:t>
            </a:r>
          </a:p>
          <a:p>
            <a:pPr marL="347663" indent="-347663">
              <a:buNone/>
            </a:pPr>
            <a:endParaRPr lang="es-ES" dirty="0"/>
          </a:p>
          <a:p>
            <a:pPr marL="347663" indent="-347663">
              <a:lnSpc>
                <a:spcPct val="90000"/>
              </a:lnSpc>
              <a:buFont typeface="Wingdings" pitchFamily="2" charset="2"/>
              <a:buAutoNum type="arabicPeriod" startAt="2"/>
            </a:pPr>
            <a:r>
              <a:rPr lang="es-ES" b="1" u="sng" dirty="0"/>
              <a:t>Planificación de sistemas abiertos (PSA)</a:t>
            </a:r>
            <a:r>
              <a:rPr lang="es-ES" dirty="0"/>
              <a:t> : Implica,</a:t>
            </a:r>
          </a:p>
          <a:p>
            <a:pPr marL="347663" indent="-347663">
              <a:lnSpc>
                <a:spcPct val="90000"/>
              </a:lnSpc>
              <a:buNone/>
            </a:pPr>
            <a:r>
              <a:rPr lang="es-ES" dirty="0"/>
              <a:t> </a:t>
            </a:r>
          </a:p>
          <a:p>
            <a:pPr marL="717550" lvl="1" indent="-190500" algn="just">
              <a:lnSpc>
                <a:spcPct val="90000"/>
              </a:lnSpc>
              <a:buFont typeface="Wingdings" pitchFamily="2" charset="2"/>
              <a:buChar char="n"/>
            </a:pPr>
            <a:r>
              <a:rPr lang="es-ES" dirty="0"/>
              <a:t> Examinar el ambiente con el fin de determinar las demandas y las expectativas de las organizaciones externas y de quienes tienen intereses en ella</a:t>
            </a:r>
          </a:p>
          <a:p>
            <a:pPr marL="717550" lvl="1" indent="-190500" algn="just">
              <a:lnSpc>
                <a:spcPct val="90000"/>
              </a:lnSpc>
              <a:buFont typeface="Wingdings" pitchFamily="2" charset="2"/>
              <a:buChar char="n"/>
            </a:pPr>
            <a:r>
              <a:rPr lang="es-ES" dirty="0"/>
              <a:t>Desarrollar posibles escenarios futuros de la organización, tanto realistas (que es probable que suceda) como ideales (lo que agradaría ver que sucediera)</a:t>
            </a:r>
          </a:p>
          <a:p>
            <a:pPr marL="717550" lvl="1" indent="-190500" algn="just">
              <a:lnSpc>
                <a:spcPct val="90000"/>
              </a:lnSpc>
              <a:buFont typeface="Wingdings" pitchFamily="2" charset="2"/>
              <a:buChar char="n"/>
            </a:pPr>
            <a:r>
              <a:rPr lang="es-ES" dirty="0"/>
              <a:t>desarrollar planes de acción para asegurarse de que ocurra un futuro deseable.</a:t>
            </a:r>
          </a:p>
          <a:p>
            <a:pPr marL="347663" indent="-347663">
              <a:lnSpc>
                <a:spcPct val="90000"/>
              </a:lnSpc>
              <a:buFont typeface="Wingdings" pitchFamily="2" charset="2"/>
              <a:buAutoNum type="arabicPeriod" startAt="2"/>
            </a:pPr>
            <a:endParaRPr lang="es-ES" dirty="0"/>
          </a:p>
          <a:p>
            <a:pPr marL="347663" indent="-347663">
              <a:lnSpc>
                <a:spcPct val="90000"/>
              </a:lnSpc>
              <a:buNone/>
            </a:pPr>
            <a:endParaRPr lang="es-ES" dirty="0"/>
          </a:p>
        </p:txBody>
      </p:sp>
      <p:sp>
        <p:nvSpPr>
          <p:cNvPr id="77828" name="Rectangle 4"/>
          <p:cNvSpPr>
            <a:spLocks noChangeArrowheads="1"/>
          </p:cNvSpPr>
          <p:nvPr/>
        </p:nvSpPr>
        <p:spPr bwMode="auto">
          <a:xfrm>
            <a:off x="2371725" y="66675"/>
            <a:ext cx="8229600" cy="450850"/>
          </a:xfrm>
          <a:prstGeom prst="rect">
            <a:avLst/>
          </a:prstGeom>
          <a:noFill/>
          <a:ln w="9525">
            <a:noFill/>
            <a:miter lim="800000"/>
            <a:headEnd/>
            <a:tailEnd/>
          </a:ln>
          <a:effectLst/>
        </p:spPr>
        <p:txBody>
          <a:bodyPr anchor="ctr"/>
          <a:lstStyle/>
          <a:p>
            <a:pPr algn="r"/>
            <a:r>
              <a:rPr lang="es-ES" sz="2000" b="1" u="sng">
                <a:solidFill>
                  <a:prstClr val="black"/>
                </a:solidFill>
                <a:latin typeface="Constantia"/>
              </a:rPr>
              <a:t>Teoría de sistemas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1981200" y="620714"/>
            <a:ext cx="8229600" cy="5976937"/>
          </a:xfrm>
        </p:spPr>
        <p:txBody>
          <a:bodyPr>
            <a:normAutofit fontScale="92500" lnSpcReduction="10000"/>
          </a:bodyPr>
          <a:lstStyle/>
          <a:p>
            <a:pPr marL="261938" indent="-261938" algn="just" defTabSz="457200">
              <a:buNone/>
            </a:pPr>
            <a:r>
              <a:rPr lang="es-ES" dirty="0"/>
              <a:t>	La teoría de sistemas satura toda la teoría y la practica en el D.O. desde el diagnostico hasta la intervención y evaluación. Según esto se tienen algunas </a:t>
            </a:r>
            <a:r>
              <a:rPr lang="es-ES" u="sng" dirty="0"/>
              <a:t>Consecuencias:</a:t>
            </a:r>
          </a:p>
          <a:p>
            <a:pPr marL="261938" indent="-261938" algn="just" defTabSz="457200">
              <a:buNone/>
            </a:pPr>
            <a:endParaRPr lang="es-ES" u="sng" dirty="0"/>
          </a:p>
          <a:p>
            <a:pPr marL="261938" indent="-261938" algn="just" defTabSz="457200"/>
            <a:r>
              <a:rPr lang="es-ES" dirty="0"/>
              <a:t>Los problemas, los acontecimientos, las fuerzas y los incidentes no se consideran como fenómenos aislados, sino que se consideran en relación con otros problemas, acontecimiento o fuerzas.</a:t>
            </a:r>
          </a:p>
          <a:p>
            <a:pPr marL="261938" indent="-261938" algn="just" defTabSz="457200"/>
            <a:r>
              <a:rPr lang="es-ES" dirty="0"/>
              <a:t>Un enfoque de sistemas fomenta el análisis de los acontecimientos en términos de múltiples casualidades, mas que de una casualidad.</a:t>
            </a:r>
          </a:p>
          <a:p>
            <a:pPr marL="261938" indent="-261938" algn="just" defTabSz="457200"/>
            <a:r>
              <a:rPr lang="es-ES" dirty="0"/>
              <a:t>No es posible cambiar una parte del sistema sin influir en las demás parte en alguna forma.</a:t>
            </a:r>
          </a:p>
          <a:p>
            <a:pPr marL="261938" indent="-261938" algn="just" defTabSz="457200"/>
            <a:r>
              <a:rPr lang="es-ES" dirty="0"/>
              <a:t>Según la teoría del campo( </a:t>
            </a:r>
            <a:r>
              <a:rPr lang="es-ES" dirty="0" err="1"/>
              <a:t>Kut</a:t>
            </a:r>
            <a:r>
              <a:rPr lang="es-ES" dirty="0"/>
              <a:t> Lewin), las fuerzas en el campo en el momento del acontecimiento son fuerzas pertinentes para el análisis. </a:t>
            </a:r>
          </a:p>
        </p:txBody>
      </p:sp>
      <p:sp>
        <p:nvSpPr>
          <p:cNvPr id="78852" name="Rectangle 4"/>
          <p:cNvSpPr>
            <a:spLocks noChangeArrowheads="1"/>
          </p:cNvSpPr>
          <p:nvPr/>
        </p:nvSpPr>
        <p:spPr bwMode="auto">
          <a:xfrm>
            <a:off x="2371725" y="66675"/>
            <a:ext cx="8229600" cy="450850"/>
          </a:xfrm>
          <a:prstGeom prst="rect">
            <a:avLst/>
          </a:prstGeom>
          <a:noFill/>
          <a:ln w="9525">
            <a:noFill/>
            <a:miter lim="800000"/>
            <a:headEnd/>
            <a:tailEnd/>
          </a:ln>
          <a:effectLst/>
        </p:spPr>
        <p:txBody>
          <a:bodyPr anchor="ctr"/>
          <a:lstStyle/>
          <a:p>
            <a:pPr algn="r"/>
            <a:r>
              <a:rPr lang="es-ES" sz="2000" b="1" u="sng">
                <a:solidFill>
                  <a:prstClr val="black"/>
                </a:solidFill>
                <a:latin typeface="Constantia"/>
              </a:rPr>
              <a:t>Teoría de sistemas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es-ES" sz="2800" b="1" dirty="0"/>
              <a:t>PARTICIPACION Y DELEGACION DE AUTORIDAD</a:t>
            </a:r>
          </a:p>
        </p:txBody>
      </p:sp>
      <p:sp>
        <p:nvSpPr>
          <p:cNvPr id="79875" name="Rectangle 3"/>
          <p:cNvSpPr>
            <a:spLocks noGrp="1" noChangeArrowheads="1"/>
          </p:cNvSpPr>
          <p:nvPr>
            <p:ph idx="1"/>
          </p:nvPr>
        </p:nvSpPr>
        <p:spPr>
          <a:xfrm>
            <a:off x="1981200" y="2205038"/>
            <a:ext cx="8229600" cy="4392612"/>
          </a:xfrm>
        </p:spPr>
        <p:txBody>
          <a:bodyPr>
            <a:normAutofit fontScale="92500" lnSpcReduction="10000"/>
          </a:bodyPr>
          <a:lstStyle/>
          <a:p>
            <a:pPr marL="381000" indent="-381000" algn="just"/>
            <a:r>
              <a:rPr lang="es-ES" dirty="0"/>
              <a:t>Base importante del D.O. es el empleo de un modelo de participación y delegación de autoridad.</a:t>
            </a:r>
          </a:p>
          <a:p>
            <a:pPr marL="381000" indent="-381000" algn="just"/>
            <a:r>
              <a:rPr lang="es-ES" dirty="0"/>
              <a:t>La creciente participación y delegación de la autoridad han sido siempre las metas principales y los valores prominentes del campo.</a:t>
            </a:r>
          </a:p>
          <a:p>
            <a:pPr marL="381000" indent="-381000" algn="just"/>
            <a:r>
              <a:rPr lang="es-ES" u="sng" dirty="0"/>
              <a:t>Delegar autoridad</a:t>
            </a:r>
            <a:r>
              <a:rPr lang="es-ES" dirty="0"/>
              <a:t> es darle poder a alguien, concediendo a los individuos autoridad para participar, tomar decisiones, contribuir con sus ideas, ejercer influencia y ser responsables.</a:t>
            </a:r>
          </a:p>
          <a:p>
            <a:pPr marL="381000" indent="-381000" algn="just"/>
            <a:r>
              <a:rPr lang="es-ES" u="sng" dirty="0"/>
              <a:t>La participación</a:t>
            </a:r>
            <a:r>
              <a:rPr lang="es-ES" dirty="0"/>
              <a:t> incrementa la delegación de autoridad, y a su vez, ésta incrementa el desempeño y bienestar individual.</a:t>
            </a:r>
          </a:p>
          <a:p>
            <a:pPr marL="1295400" lvl="2" indent="-381000" algn="just">
              <a:buFont typeface="Wingdings" pitchFamily="2" charset="2"/>
              <a:buAutoNum type="arabicPeriod"/>
            </a:pPr>
            <a:endParaRPr lang="es-ES" dirty="0"/>
          </a:p>
          <a:p>
            <a:pPr marL="1295400" lvl="2" indent="-381000" algn="just">
              <a:buFont typeface="Wingdings" pitchFamily="2" charset="2"/>
              <a:buAutoNum type="arabicPeriod"/>
            </a:pPr>
            <a:endParaRPr lang="es-ES" dirty="0"/>
          </a:p>
          <a:p>
            <a:pPr marL="381000" indent="-381000" algn="just"/>
            <a:endParaRPr lang="es-ES" dirty="0"/>
          </a:p>
        </p:txBody>
      </p:sp>
      <p:sp>
        <p:nvSpPr>
          <p:cNvPr id="79876" name="Line 4"/>
          <p:cNvSpPr>
            <a:spLocks noChangeShapeType="1"/>
          </p:cNvSpPr>
          <p:nvPr/>
        </p:nvSpPr>
        <p:spPr bwMode="auto">
          <a:xfrm>
            <a:off x="1724026" y="1412875"/>
            <a:ext cx="8748713" cy="0"/>
          </a:xfrm>
          <a:prstGeom prst="line">
            <a:avLst/>
          </a:prstGeom>
          <a:noFill/>
          <a:ln w="9525">
            <a:solidFill>
              <a:schemeClr val="bg2"/>
            </a:solidFill>
            <a:round/>
            <a:headEnd/>
            <a:tailEnd/>
          </a:ln>
          <a:effectLst/>
        </p:spPr>
        <p:txBody>
          <a:bodyPr/>
          <a:lstStyle/>
          <a:p>
            <a:endParaRPr lang="es-EC">
              <a:solidFill>
                <a:prstClr val="black"/>
              </a:solidFill>
              <a:latin typeface="Constanti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2438400" y="22225"/>
            <a:ext cx="8229600" cy="527050"/>
          </a:xfrm>
          <a:noFill/>
          <a:ln/>
        </p:spPr>
        <p:txBody>
          <a:bodyPr/>
          <a:lstStyle/>
          <a:p>
            <a:pPr algn="r"/>
            <a:r>
              <a:rPr lang="es-ES" sz="2000" b="1" u="sng"/>
              <a:t>PARTICIPACION Y DELEGACION DE AUTORIDAD</a:t>
            </a:r>
          </a:p>
        </p:txBody>
      </p:sp>
      <p:sp>
        <p:nvSpPr>
          <p:cNvPr id="80899" name="Rectangle 3"/>
          <p:cNvSpPr>
            <a:spLocks noGrp="1" noChangeArrowheads="1"/>
          </p:cNvSpPr>
          <p:nvPr>
            <p:ph idx="1"/>
          </p:nvPr>
        </p:nvSpPr>
        <p:spPr>
          <a:xfrm>
            <a:off x="2208213" y="1052514"/>
            <a:ext cx="7931150" cy="4537075"/>
          </a:xfrm>
        </p:spPr>
        <p:txBody>
          <a:bodyPr>
            <a:normAutofit fontScale="92500"/>
          </a:bodyPr>
          <a:lstStyle/>
          <a:p>
            <a:pPr marL="381000" indent="-381000" algn="just" defTabSz="719138">
              <a:buNone/>
            </a:pPr>
            <a:r>
              <a:rPr lang="es-ES" b="1" u="sng" dirty="0"/>
              <a:t>Modelos de delegación de autoridad:</a:t>
            </a:r>
          </a:p>
          <a:p>
            <a:pPr marL="381000" indent="-381000" algn="just" defTabSz="719138">
              <a:buNone/>
            </a:pPr>
            <a:endParaRPr lang="es-ES" b="1" u="sng" dirty="0"/>
          </a:p>
          <a:p>
            <a:pPr marL="381000" indent="-381000" algn="just" defTabSz="719138"/>
            <a:endParaRPr lang="es-ES" sz="1000" dirty="0"/>
          </a:p>
          <a:p>
            <a:pPr marL="381000" indent="-381000" algn="just" defTabSz="719138"/>
            <a:r>
              <a:rPr lang="es-ES" u="sng" dirty="0"/>
              <a:t>Modelo de cuatro pasos de Belasco</a:t>
            </a:r>
            <a:r>
              <a:rPr lang="es-ES" dirty="0"/>
              <a:t>: Preparación, Crear un mañana, Visión y Cambio. Cree que:</a:t>
            </a:r>
          </a:p>
          <a:p>
            <a:pPr marL="381000" indent="-381000" algn="just" defTabSz="719138">
              <a:buNone/>
            </a:pPr>
            <a:r>
              <a:rPr lang="es-ES" dirty="0"/>
              <a:t>	1) Solo los cambios masivos serán suficientes para que las 	organizaciones sean viables en el futuro.</a:t>
            </a:r>
          </a:p>
          <a:p>
            <a:pPr marL="381000" indent="-381000" algn="just" defTabSz="719138">
              <a:buNone/>
            </a:pPr>
            <a:r>
              <a:rPr lang="es-ES" dirty="0"/>
              <a:t>	2) Las personas no adoptaran en forma natural los cambios necesarios.</a:t>
            </a:r>
          </a:p>
          <a:p>
            <a:pPr marL="381000" indent="-381000" algn="just" defTabSz="719138">
              <a:buNone/>
            </a:pPr>
            <a:r>
              <a:rPr lang="es-ES" dirty="0"/>
              <a:t>	3) La delegación de autoridad es la clave para lograr que las personas 	deseen participar en el cambio.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s-ES" sz="3600" u="sng" dirty="0"/>
              <a:t>FUNDAMENTOS DEL  D.O.</a:t>
            </a:r>
          </a:p>
        </p:txBody>
      </p:sp>
      <p:sp>
        <p:nvSpPr>
          <p:cNvPr id="59395" name="Rectangle 3"/>
          <p:cNvSpPr>
            <a:spLocks noGrp="1" noChangeArrowheads="1"/>
          </p:cNvSpPr>
          <p:nvPr>
            <p:ph idx="1"/>
          </p:nvPr>
        </p:nvSpPr>
        <p:spPr/>
        <p:txBody>
          <a:bodyPr>
            <a:normAutofit fontScale="85000" lnSpcReduction="20000"/>
          </a:bodyPr>
          <a:lstStyle/>
          <a:p>
            <a:r>
              <a:rPr lang="es-ES" dirty="0"/>
              <a:t>Fundamentos que sustentan la teoría y la practica, el arte y la ciencia del </a:t>
            </a:r>
            <a:r>
              <a:rPr lang="es-ES" dirty="0" err="1"/>
              <a:t>d.O.</a:t>
            </a:r>
            <a:r>
              <a:rPr lang="es-ES" dirty="0"/>
              <a:t> Estos  forman la base de conocimientos sobre la cual esta construido el D.O. Par planificar y poner en practica programas de cambios efectivos.</a:t>
            </a:r>
          </a:p>
          <a:p>
            <a:endParaRPr lang="es-ES" dirty="0"/>
          </a:p>
          <a:p>
            <a:r>
              <a:rPr lang="es-ES" dirty="0"/>
              <a:t>Conceptos importantes:</a:t>
            </a:r>
          </a:p>
          <a:p>
            <a:pPr lvl="1"/>
            <a:r>
              <a:rPr lang="es-ES" dirty="0">
                <a:hlinkClick r:id="" action="ppaction://noaction"/>
              </a:rPr>
              <a:t>Modelo y teorías del cambio planificado</a:t>
            </a:r>
            <a:endParaRPr lang="es-ES" dirty="0"/>
          </a:p>
          <a:p>
            <a:pPr lvl="1"/>
            <a:r>
              <a:rPr lang="es-ES" dirty="0">
                <a:hlinkClick r:id="" action="ppaction://noaction"/>
              </a:rPr>
              <a:t>Teoría de sistemas</a:t>
            </a:r>
            <a:endParaRPr lang="es-ES" dirty="0"/>
          </a:p>
          <a:p>
            <a:pPr lvl="1"/>
            <a:r>
              <a:rPr lang="es-ES" dirty="0">
                <a:hlinkClick r:id="rId2" action="ppaction://hlinksldjump"/>
              </a:rPr>
              <a:t>Participación y delegación de autoridad</a:t>
            </a:r>
            <a:endParaRPr lang="es-ES" dirty="0"/>
          </a:p>
          <a:p>
            <a:pPr lvl="1"/>
            <a:r>
              <a:rPr lang="es-ES" dirty="0">
                <a:hlinkClick r:id="rId3" action="ppaction://hlinksldjump"/>
              </a:rPr>
              <a:t>Equipos y trabajo en equipos</a:t>
            </a:r>
            <a:endParaRPr lang="es-ES" dirty="0"/>
          </a:p>
          <a:p>
            <a:pPr lvl="1"/>
            <a:r>
              <a:rPr lang="es-ES" dirty="0">
                <a:hlinkClick r:id="rId4" action="ppaction://hlinksldjump"/>
              </a:rPr>
              <a:t>Estructuras paralelas de aprendizaje</a:t>
            </a:r>
            <a:endParaRPr lang="es-ES" dirty="0"/>
          </a:p>
          <a:p>
            <a:pPr lvl="1"/>
            <a:r>
              <a:rPr lang="es-ES" dirty="0">
                <a:hlinkClick r:id="rId5" action="ppaction://hlinksldjump"/>
              </a:rPr>
              <a:t>Estrategias normativas-reeducativas del cambio</a:t>
            </a:r>
            <a:endParaRPr lang="es-ES" dirty="0"/>
          </a:p>
          <a:p>
            <a:pPr lvl="1"/>
            <a:r>
              <a:rPr lang="es-ES" dirty="0">
                <a:hlinkClick r:id="rId6" action="ppaction://hlinksldjump"/>
              </a:rPr>
              <a:t>Ciencias de la conducta aplicada</a:t>
            </a:r>
            <a:endParaRPr lang="es-ES" dirty="0"/>
          </a:p>
          <a:p>
            <a:pPr lvl="1"/>
            <a:r>
              <a:rPr lang="es-ES" dirty="0">
                <a:hlinkClick r:id="" action="ppaction://noaction"/>
              </a:rPr>
              <a:t>Investigación-acción</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1981200" y="692150"/>
            <a:ext cx="8229600" cy="5905500"/>
          </a:xfrm>
        </p:spPr>
        <p:txBody>
          <a:bodyPr>
            <a:normAutofit lnSpcReduction="10000"/>
          </a:bodyPr>
          <a:lstStyle/>
          <a:p>
            <a:r>
              <a:rPr lang="es-ES" u="sng"/>
              <a:t>Modelo de las 5 practicas de liderazgos y 10 compromisos de conductas de Kouzes y Posner:</a:t>
            </a:r>
            <a:endParaRPr lang="es-ES"/>
          </a:p>
          <a:p>
            <a:pPr lvl="3">
              <a:spcBef>
                <a:spcPct val="10000"/>
              </a:spcBef>
              <a:buFont typeface="Wingdings" pitchFamily="2" charset="2"/>
              <a:buAutoNum type="arabicPeriod"/>
            </a:pPr>
            <a:r>
              <a:rPr lang="es-ES"/>
              <a:t>Desafiar al proceso </a:t>
            </a:r>
          </a:p>
          <a:p>
            <a:pPr lvl="4">
              <a:spcBef>
                <a:spcPct val="10000"/>
              </a:spcBef>
            </a:pPr>
            <a:r>
              <a:rPr lang="es-ES"/>
              <a:t>Buscar oportunidades</a:t>
            </a:r>
          </a:p>
          <a:p>
            <a:pPr lvl="4">
              <a:spcBef>
                <a:spcPct val="10000"/>
              </a:spcBef>
            </a:pPr>
            <a:r>
              <a:rPr lang="es-ES"/>
              <a:t>Experimentar y arriesgarse</a:t>
            </a:r>
          </a:p>
          <a:p>
            <a:pPr lvl="3">
              <a:spcBef>
                <a:spcPct val="10000"/>
              </a:spcBef>
              <a:buFont typeface="Wingdings" pitchFamily="2" charset="2"/>
              <a:buAutoNum type="arabicPeriod"/>
            </a:pPr>
            <a:r>
              <a:rPr lang="es-ES"/>
              <a:t>Inspirar una visión compartida</a:t>
            </a:r>
          </a:p>
          <a:p>
            <a:pPr lvl="4">
              <a:spcBef>
                <a:spcPct val="10000"/>
              </a:spcBef>
            </a:pPr>
            <a:r>
              <a:rPr lang="es-ES"/>
              <a:t>Imaginar el futuro</a:t>
            </a:r>
          </a:p>
          <a:p>
            <a:pPr lvl="4">
              <a:spcBef>
                <a:spcPct val="10000"/>
              </a:spcBef>
            </a:pPr>
            <a:r>
              <a:rPr lang="es-ES"/>
              <a:t>Reclutar a otros</a:t>
            </a:r>
          </a:p>
          <a:p>
            <a:pPr lvl="3">
              <a:spcBef>
                <a:spcPct val="10000"/>
              </a:spcBef>
              <a:buFont typeface="Wingdings" pitchFamily="2" charset="2"/>
              <a:buAutoNum type="arabicPeriod"/>
            </a:pPr>
            <a:r>
              <a:rPr lang="es-ES"/>
              <a:t>Permitir que los demás actúen</a:t>
            </a:r>
          </a:p>
          <a:p>
            <a:pPr lvl="4">
              <a:spcBef>
                <a:spcPct val="10000"/>
              </a:spcBef>
            </a:pPr>
            <a:r>
              <a:rPr lang="es-ES"/>
              <a:t>Fomentar la colaboración</a:t>
            </a:r>
          </a:p>
          <a:p>
            <a:pPr lvl="4">
              <a:spcBef>
                <a:spcPct val="10000"/>
              </a:spcBef>
            </a:pPr>
            <a:r>
              <a:rPr lang="es-ES"/>
              <a:t>Fortalecer a los demás</a:t>
            </a:r>
          </a:p>
          <a:p>
            <a:pPr lvl="3">
              <a:spcBef>
                <a:spcPct val="10000"/>
              </a:spcBef>
              <a:buFont typeface="Wingdings" pitchFamily="2" charset="2"/>
              <a:buAutoNum type="arabicPeriod"/>
            </a:pPr>
            <a:r>
              <a:rPr lang="es-ES"/>
              <a:t>Modelar el camino</a:t>
            </a:r>
          </a:p>
          <a:p>
            <a:pPr lvl="4">
              <a:spcBef>
                <a:spcPct val="10000"/>
              </a:spcBef>
            </a:pPr>
            <a:r>
              <a:rPr lang="es-ES"/>
              <a:t>Poner el ejemplo</a:t>
            </a:r>
          </a:p>
          <a:p>
            <a:pPr lvl="4">
              <a:spcBef>
                <a:spcPct val="10000"/>
              </a:spcBef>
            </a:pPr>
            <a:r>
              <a:rPr lang="es-ES"/>
              <a:t>Planear pequeños triunfos</a:t>
            </a:r>
          </a:p>
          <a:p>
            <a:pPr lvl="3">
              <a:spcBef>
                <a:spcPct val="10000"/>
              </a:spcBef>
              <a:buFont typeface="Wingdings" pitchFamily="2" charset="2"/>
              <a:buAutoNum type="arabicPeriod"/>
            </a:pPr>
            <a:r>
              <a:rPr lang="es-ES"/>
              <a:t>Alentar al corazón</a:t>
            </a:r>
          </a:p>
          <a:p>
            <a:pPr lvl="4">
              <a:spcBef>
                <a:spcPct val="10000"/>
              </a:spcBef>
            </a:pPr>
            <a:r>
              <a:rPr lang="es-ES"/>
              <a:t>Reconocer las contribuciones individuales</a:t>
            </a:r>
          </a:p>
          <a:p>
            <a:pPr lvl="4">
              <a:spcBef>
                <a:spcPct val="10000"/>
              </a:spcBef>
            </a:pPr>
            <a:r>
              <a:rPr lang="es-ES"/>
              <a:t>Celebrar los logros</a:t>
            </a:r>
          </a:p>
          <a:p>
            <a:pPr lvl="2">
              <a:spcBef>
                <a:spcPct val="10000"/>
              </a:spcBef>
            </a:pPr>
            <a:endParaRPr lang="es-ES"/>
          </a:p>
          <a:p>
            <a:pPr>
              <a:spcBef>
                <a:spcPct val="10000"/>
              </a:spcBef>
            </a:pPr>
            <a:endParaRPr lang="es-ES"/>
          </a:p>
        </p:txBody>
      </p:sp>
      <p:sp>
        <p:nvSpPr>
          <p:cNvPr id="81924" name="Rectangle 4"/>
          <p:cNvSpPr>
            <a:spLocks noChangeArrowheads="1"/>
          </p:cNvSpPr>
          <p:nvPr/>
        </p:nvSpPr>
        <p:spPr bwMode="auto">
          <a:xfrm>
            <a:off x="2438400" y="0"/>
            <a:ext cx="8229600" cy="527050"/>
          </a:xfrm>
          <a:prstGeom prst="rect">
            <a:avLst/>
          </a:prstGeom>
          <a:noFill/>
          <a:ln w="9525">
            <a:noFill/>
            <a:miter lim="800000"/>
            <a:headEnd/>
            <a:tailEnd/>
          </a:ln>
          <a:effectLst/>
        </p:spPr>
        <p:txBody>
          <a:bodyPr anchor="ctr"/>
          <a:lstStyle/>
          <a:p>
            <a:pPr algn="r"/>
            <a:r>
              <a:rPr lang="es-ES" sz="2000" b="1" u="sng">
                <a:solidFill>
                  <a:prstClr val="black"/>
                </a:solidFill>
                <a:latin typeface="Constantia"/>
              </a:rPr>
              <a:t>PARTICIPACION Y DELEGACION DE AUTORIDAD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81200" y="323851"/>
            <a:ext cx="8229600" cy="739775"/>
          </a:xfrm>
        </p:spPr>
        <p:txBody>
          <a:bodyPr/>
          <a:lstStyle/>
          <a:p>
            <a:pPr algn="ctr"/>
            <a:r>
              <a:rPr lang="es-ES" sz="3200"/>
              <a:t>EQUIPOS Y TRABAJO EN EQUIPOS</a:t>
            </a:r>
          </a:p>
        </p:txBody>
      </p:sp>
      <p:sp>
        <p:nvSpPr>
          <p:cNvPr id="82947" name="Rectangle 3"/>
          <p:cNvSpPr>
            <a:spLocks noGrp="1" noChangeArrowheads="1"/>
          </p:cNvSpPr>
          <p:nvPr>
            <p:ph idx="1"/>
          </p:nvPr>
        </p:nvSpPr>
        <p:spPr>
          <a:xfrm>
            <a:off x="1574801" y="1401764"/>
            <a:ext cx="8893175" cy="5545137"/>
          </a:xfrm>
        </p:spPr>
        <p:txBody>
          <a:bodyPr>
            <a:normAutofit fontScale="92500" lnSpcReduction="10000"/>
          </a:bodyPr>
          <a:lstStyle/>
          <a:p>
            <a:pPr marL="0" indent="347663" defTabSz="544513">
              <a:lnSpc>
                <a:spcPct val="90000"/>
              </a:lnSpc>
              <a:buNone/>
            </a:pPr>
            <a:r>
              <a:rPr lang="es-ES"/>
              <a:t>	Una creencia fundamental en el D.O. es que los equipos de trabajo son bloques de construcción de las organizaciones y que los equipos deben administrar su cultura, procesos, sistemas y relaciones, para que sean efectivos.</a:t>
            </a:r>
          </a:p>
          <a:p>
            <a:pPr marL="0" indent="347663" defTabSz="544513">
              <a:lnSpc>
                <a:spcPct val="90000"/>
              </a:lnSpc>
            </a:pPr>
            <a:r>
              <a:rPr lang="es-ES" b="1" u="sng"/>
              <a:t>Razones de la importancia de los equipos:</a:t>
            </a:r>
          </a:p>
          <a:p>
            <a:pPr marL="908050" lvl="1" indent="-381000" defTabSz="544513">
              <a:lnSpc>
                <a:spcPct val="90000"/>
              </a:lnSpc>
              <a:buFont typeface="Wingdings" pitchFamily="2" charset="2"/>
              <a:buAutoNum type="arabicPeriod"/>
            </a:pPr>
            <a:r>
              <a:rPr lang="es-ES"/>
              <a:t>Gran parte de la conducta individual tiene sus orígenes en las normas y los valores socioculturales del equipo de trabajo. Si el equipo cambia esas normas, los efectos sobre la conducta son inmediatas y perdurables.</a:t>
            </a:r>
          </a:p>
          <a:p>
            <a:pPr marL="908050" lvl="1" indent="-381000" defTabSz="544513">
              <a:lnSpc>
                <a:spcPct val="90000"/>
              </a:lnSpc>
              <a:buFont typeface="Wingdings" pitchFamily="2" charset="2"/>
              <a:buAutoNum type="arabicPeriod"/>
            </a:pPr>
            <a:r>
              <a:rPr lang="es-ES"/>
              <a:t>Muchas tareas son tan complejas que no es posible que las desempeñen los individuos, las personas deben trabajar juntas para llevarlas a cabo.</a:t>
            </a:r>
          </a:p>
          <a:p>
            <a:pPr marL="908050" lvl="1" indent="-381000" defTabSz="544513">
              <a:lnSpc>
                <a:spcPct val="90000"/>
              </a:lnSpc>
              <a:buFont typeface="Wingdings" pitchFamily="2" charset="2"/>
              <a:buAutoNum type="arabicPeriod"/>
            </a:pPr>
            <a:r>
              <a:rPr lang="es-ES"/>
              <a:t>Los equipos crean sinergia, es decir, la suma de los esfuerzos de los miembros de un equipo es mucho mayor que la suma de los esfuerzos individuales de las personas que trabajan solas.</a:t>
            </a:r>
          </a:p>
          <a:p>
            <a:pPr marL="908050" lvl="1" indent="-381000" defTabSz="544513">
              <a:lnSpc>
                <a:spcPct val="90000"/>
              </a:lnSpc>
              <a:buFont typeface="Wingdings" pitchFamily="2" charset="2"/>
              <a:buAutoNum type="arabicPeriod"/>
            </a:pPr>
            <a:r>
              <a:rPr lang="es-ES"/>
              <a:t>Los equipos satisfacen las necesidades de las personas de una interacción social, de nivel social, reconocimiento y respeto.</a:t>
            </a:r>
          </a:p>
        </p:txBody>
      </p:sp>
      <p:sp>
        <p:nvSpPr>
          <p:cNvPr id="82948" name="Line 4"/>
          <p:cNvSpPr>
            <a:spLocks noChangeShapeType="1"/>
          </p:cNvSpPr>
          <p:nvPr/>
        </p:nvSpPr>
        <p:spPr bwMode="auto">
          <a:xfrm>
            <a:off x="1724026" y="1057275"/>
            <a:ext cx="8748713" cy="0"/>
          </a:xfrm>
          <a:prstGeom prst="line">
            <a:avLst/>
          </a:prstGeom>
          <a:noFill/>
          <a:ln w="9525">
            <a:solidFill>
              <a:schemeClr val="bg2"/>
            </a:solidFill>
            <a:round/>
            <a:headEnd/>
            <a:tailEnd/>
          </a:ln>
          <a:effectLst/>
        </p:spPr>
        <p:txBody>
          <a:bodyPr/>
          <a:lstStyle/>
          <a:p>
            <a:endParaRPr lang="es-EC">
              <a:solidFill>
                <a:prstClr val="black"/>
              </a:solidFill>
              <a:latin typeface="Constant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a:xfrm>
            <a:off x="2327275" y="88900"/>
            <a:ext cx="8229600" cy="450850"/>
          </a:xfrm>
          <a:noFill/>
          <a:ln/>
        </p:spPr>
        <p:txBody>
          <a:bodyPr/>
          <a:lstStyle/>
          <a:p>
            <a:pPr algn="r"/>
            <a:r>
              <a:rPr lang="es-ES" sz="2000" b="1" u="sng"/>
              <a:t>EQUIPOS Y TRABAJO EN EQUIPOS</a:t>
            </a:r>
          </a:p>
        </p:txBody>
      </p:sp>
      <p:sp>
        <p:nvSpPr>
          <p:cNvPr id="83971" name="Rectangle 3"/>
          <p:cNvSpPr>
            <a:spLocks noGrp="1" noChangeArrowheads="1"/>
          </p:cNvSpPr>
          <p:nvPr>
            <p:ph idx="1"/>
          </p:nvPr>
        </p:nvSpPr>
        <p:spPr>
          <a:xfrm>
            <a:off x="1981200" y="692150"/>
            <a:ext cx="8229600" cy="5905500"/>
          </a:xfrm>
          <a:ln/>
        </p:spPr>
        <p:txBody>
          <a:bodyPr/>
          <a:lstStyle/>
          <a:p>
            <a:pPr marL="381000" indent="-381000"/>
            <a:r>
              <a:rPr lang="es-ES" b="1" u="sng"/>
              <a:t>Intervenciones del DO</a:t>
            </a:r>
            <a:r>
              <a:rPr lang="es-ES"/>
              <a:t>, para mejorar el desempeño del equipo, aplicadas a equipos formales de trabajo:</a:t>
            </a:r>
          </a:p>
          <a:p>
            <a:pPr marL="838200" lvl="1" indent="-381000">
              <a:buClr>
                <a:schemeClr val="bg2"/>
              </a:buClr>
              <a:buSzPct val="70000"/>
              <a:buFontTx/>
              <a:buChar char="o"/>
            </a:pPr>
            <a:r>
              <a:rPr lang="es-ES"/>
              <a:t>Formación de equipos</a:t>
            </a:r>
          </a:p>
          <a:p>
            <a:pPr marL="838200" lvl="1" indent="-381000">
              <a:buClr>
                <a:schemeClr val="bg2"/>
              </a:buClr>
              <a:buSzPct val="70000"/>
              <a:buFontTx/>
              <a:buChar char="o"/>
            </a:pPr>
            <a:r>
              <a:rPr lang="es-ES"/>
              <a:t>Formación de intergrupos</a:t>
            </a:r>
          </a:p>
          <a:p>
            <a:pPr marL="838200" lvl="1" indent="-381000">
              <a:buClr>
                <a:schemeClr val="bg2"/>
              </a:buClr>
              <a:buSzPct val="70000"/>
              <a:buFontTx/>
              <a:buChar char="o"/>
            </a:pPr>
            <a:r>
              <a:rPr lang="es-ES"/>
              <a:t>Consultoría de procesos</a:t>
            </a:r>
          </a:p>
          <a:p>
            <a:pPr marL="838200" lvl="1" indent="-381000">
              <a:buClr>
                <a:schemeClr val="bg2"/>
              </a:buClr>
              <a:buSzPct val="70000"/>
              <a:buFontTx/>
              <a:buChar char="o"/>
            </a:pPr>
            <a:r>
              <a:rPr lang="es-ES"/>
              <a:t>Circulo de calidad</a:t>
            </a:r>
          </a:p>
          <a:p>
            <a:pPr marL="838200" lvl="1" indent="-381000">
              <a:buClr>
                <a:schemeClr val="bg2"/>
              </a:buClr>
              <a:buSzPct val="70000"/>
              <a:buFontTx/>
              <a:buChar char="o"/>
            </a:pPr>
            <a:r>
              <a:rPr lang="es-ES"/>
              <a:t>Estructuras paralelas de aprendizaje</a:t>
            </a:r>
          </a:p>
          <a:p>
            <a:pPr marL="838200" lvl="1" indent="-381000">
              <a:buClr>
                <a:schemeClr val="bg2"/>
              </a:buClr>
              <a:buSzPct val="70000"/>
              <a:buFontTx/>
              <a:buChar char="o"/>
            </a:pPr>
            <a:r>
              <a:rPr lang="es-ES"/>
              <a:t>Programas de sistemas sociotécnicos</a:t>
            </a:r>
          </a:p>
          <a:p>
            <a:pPr marL="838200" lvl="1" indent="-381000">
              <a:buClr>
                <a:schemeClr val="bg2"/>
              </a:buClr>
              <a:buSzPct val="70000"/>
              <a:buFontTx/>
              <a:buChar char="o"/>
            </a:pPr>
            <a:r>
              <a:rPr lang="es-ES"/>
              <a:t>Grid del DO </a:t>
            </a:r>
          </a:p>
          <a:p>
            <a:pPr marL="838200" lvl="1" indent="-381000">
              <a:buClr>
                <a:schemeClr val="bg2"/>
              </a:buClr>
              <a:buSzPct val="70000"/>
              <a:buFontTx/>
              <a:buChar char="o"/>
            </a:pPr>
            <a:r>
              <a:rPr lang="es-ES"/>
              <a:t>Técnicas como técnicas de análisis del rol, de negociación del rol y graficas de responsabilidad.</a:t>
            </a:r>
          </a:p>
          <a:p>
            <a:pPr marL="838200" lvl="1" indent="-381000">
              <a:buClr>
                <a:schemeClr val="bg2"/>
              </a:buClr>
              <a:buSzPct val="70000"/>
              <a:buNone/>
            </a:pPr>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a:r>
              <a:rPr lang="es-ES" sz="3200"/>
              <a:t>ESTRUCTURAS PARALELAS </a:t>
            </a:r>
            <a:br>
              <a:rPr lang="es-ES" sz="3200"/>
            </a:br>
            <a:r>
              <a:rPr lang="es-ES" sz="3200"/>
              <a:t>DE APRENDIZAJE</a:t>
            </a:r>
          </a:p>
        </p:txBody>
      </p:sp>
      <p:sp>
        <p:nvSpPr>
          <p:cNvPr id="84995" name="Rectangle 3"/>
          <p:cNvSpPr>
            <a:spLocks noGrp="1" noChangeArrowheads="1"/>
          </p:cNvSpPr>
          <p:nvPr>
            <p:ph idx="1"/>
          </p:nvPr>
        </p:nvSpPr>
        <p:spPr/>
        <p:txBody>
          <a:bodyPr>
            <a:normAutofit/>
          </a:bodyPr>
          <a:lstStyle/>
          <a:p>
            <a:pPr marL="261938" indent="-261938" algn="just" defTabSz="261938">
              <a:tabLst>
                <a:tab pos="544513" algn="l"/>
              </a:tabLst>
            </a:pPr>
            <a:r>
              <a:rPr lang="es-ES" dirty="0"/>
              <a:t>Las estructuras paralelas de aprendizaje o estructuras organizacionales creadas especialmente y desarrolladas para planificar y guiar los programas del cambio, son otra base fundamental del DO.</a:t>
            </a:r>
          </a:p>
          <a:p>
            <a:pPr marL="261938" indent="-261938" algn="just" defTabSz="261938">
              <a:tabLst>
                <a:tab pos="544513" algn="l"/>
              </a:tabLst>
            </a:pPr>
            <a:r>
              <a:rPr lang="es-ES" dirty="0"/>
              <a:t>El aspecto clave de las estructuras paralelas es que crean un espacio confinado y tiempo para pensar, hablar, decidir y actuar de una manera diferente de la que por lo común tiene lugar en el trabajo.</a:t>
            </a:r>
          </a:p>
          <a:p>
            <a:pPr marL="261938" indent="-261938" algn="just" defTabSz="261938">
              <a:tabLst>
                <a:tab pos="544513" algn="l"/>
              </a:tabLst>
            </a:pPr>
            <a:r>
              <a:rPr lang="es-ES" dirty="0"/>
              <a:t>Si no pone en practica diferentes normas y procedimientos, no tiene una estructura paralela.</a:t>
            </a:r>
          </a:p>
          <a:p>
            <a:pPr marL="261938" indent="-261938" algn="just" defTabSz="261938">
              <a:tabLst>
                <a:tab pos="544513" algn="l"/>
              </a:tabLst>
            </a:pPr>
            <a:r>
              <a:rPr lang="es-ES" dirty="0"/>
              <a:t>La tarea mas difícil y mas importante para las personas que crean una estructura paralela es la creación de una cultura diferente dentro de ella.</a:t>
            </a:r>
          </a:p>
          <a:p>
            <a:pPr marL="261938" indent="-261938" algn="just" defTabSz="261938">
              <a:buNone/>
              <a:tabLst>
                <a:tab pos="544513" algn="l"/>
              </a:tabLst>
            </a:pPr>
            <a:endParaRPr lang="es-ES" dirty="0"/>
          </a:p>
          <a:p>
            <a:pPr marL="261938" indent="-261938" algn="just" defTabSz="261938">
              <a:buNone/>
              <a:tabLst>
                <a:tab pos="544513" algn="l"/>
              </a:tabLst>
            </a:pPr>
            <a:endParaRPr lang="es-ES" dirty="0"/>
          </a:p>
          <a:p>
            <a:pPr marL="261938" indent="-261938" algn="just" defTabSz="261938">
              <a:buNone/>
              <a:tabLst>
                <a:tab pos="544513" algn="l"/>
              </a:tabLst>
            </a:pPr>
            <a:endParaRPr lang="es-ES" dirty="0"/>
          </a:p>
        </p:txBody>
      </p:sp>
      <p:sp>
        <p:nvSpPr>
          <p:cNvPr id="84996" name="Line 4"/>
          <p:cNvSpPr>
            <a:spLocks noChangeShapeType="1"/>
          </p:cNvSpPr>
          <p:nvPr/>
        </p:nvSpPr>
        <p:spPr bwMode="auto">
          <a:xfrm>
            <a:off x="1724026" y="1412875"/>
            <a:ext cx="8748713" cy="0"/>
          </a:xfrm>
          <a:prstGeom prst="line">
            <a:avLst/>
          </a:prstGeom>
          <a:noFill/>
          <a:ln w="9525">
            <a:solidFill>
              <a:schemeClr val="bg2"/>
            </a:solidFill>
            <a:round/>
            <a:headEnd/>
            <a:tailEnd/>
          </a:ln>
          <a:effectLst/>
        </p:spPr>
        <p:txBody>
          <a:bodyPr/>
          <a:lstStyle/>
          <a:p>
            <a:endParaRPr lang="es-EC">
              <a:solidFill>
                <a:prstClr val="black"/>
              </a:solidFill>
              <a:latin typeface="Constant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es-ES" sz="2800" b="1"/>
              <a:t>ESTRATEGIA NORMATIVA-REEDUCATIVA </a:t>
            </a:r>
            <a:br>
              <a:rPr lang="es-ES" sz="2800" b="1"/>
            </a:br>
            <a:r>
              <a:rPr lang="es-ES" sz="2800" b="1"/>
              <a:t>DEL CAMBIO</a:t>
            </a:r>
          </a:p>
        </p:txBody>
      </p:sp>
      <p:sp>
        <p:nvSpPr>
          <p:cNvPr id="86019" name="Rectangle 3"/>
          <p:cNvSpPr>
            <a:spLocks noGrp="1" noChangeArrowheads="1"/>
          </p:cNvSpPr>
          <p:nvPr>
            <p:ph idx="1"/>
          </p:nvPr>
        </p:nvSpPr>
        <p:spPr/>
        <p:txBody>
          <a:bodyPr>
            <a:normAutofit fontScale="92500" lnSpcReduction="10000"/>
          </a:bodyPr>
          <a:lstStyle/>
          <a:p>
            <a:pPr marL="381000" indent="-381000" algn="just"/>
            <a:r>
              <a:rPr lang="es-ES" dirty="0"/>
              <a:t>Es la estrategia del cambio la que sustenta la mayor parte de las actividades del DO</a:t>
            </a:r>
          </a:p>
          <a:p>
            <a:pPr marL="381000" indent="-381000" algn="just"/>
            <a:r>
              <a:rPr lang="es-ES" dirty="0"/>
              <a:t>Chin y </a:t>
            </a:r>
            <a:r>
              <a:rPr lang="es-ES" dirty="0" err="1"/>
              <a:t>Benne</a:t>
            </a:r>
            <a:r>
              <a:rPr lang="es-ES" dirty="0"/>
              <a:t> describen tres tipos de estrategias para cambiar:</a:t>
            </a:r>
          </a:p>
          <a:p>
            <a:pPr marL="838200" lvl="1" indent="-381000" algn="just">
              <a:buFont typeface="Wingdings" pitchFamily="2" charset="2"/>
              <a:buAutoNum type="arabicPeriod"/>
            </a:pPr>
            <a:r>
              <a:rPr lang="es-ES" u="sng" dirty="0"/>
              <a:t>Estrategias empíricas-racionales</a:t>
            </a:r>
            <a:r>
              <a:rPr lang="es-ES" dirty="0"/>
              <a:t>, se basa en la suposición de que las personas son racionales y que cambiarán siempre y cuando comprendan que el cambio es ventajoso para ellas.</a:t>
            </a:r>
          </a:p>
          <a:p>
            <a:pPr marL="838200" lvl="1" indent="-381000" algn="just">
              <a:buFont typeface="Wingdings" pitchFamily="2" charset="2"/>
              <a:buAutoNum type="arabicPeriod"/>
            </a:pPr>
            <a:r>
              <a:rPr lang="es-ES" u="sng" dirty="0"/>
              <a:t>Estrategias normativas-reeducativas</a:t>
            </a:r>
            <a:r>
              <a:rPr lang="es-ES" dirty="0"/>
              <a:t>, basadas en la suposición de que las normas constituyen la base de la conducta, y que el cambio ocurre a través de un proceso de reeducación en el cual se descartan las antiguas normas y se remplazan por otras nuevas.</a:t>
            </a:r>
          </a:p>
          <a:p>
            <a:pPr marL="838200" lvl="1" indent="-381000" algn="just">
              <a:buFont typeface="Wingdings" pitchFamily="2" charset="2"/>
              <a:buAutoNum type="arabicPeriod"/>
            </a:pPr>
            <a:r>
              <a:rPr lang="es-ES" u="sng" dirty="0"/>
              <a:t>Estrategias de poder-coercitivas</a:t>
            </a:r>
            <a:r>
              <a:rPr lang="es-ES" dirty="0"/>
              <a:t>, basadas en la suposición de que el cambio es el acatamiento de aquellos que tienen menos poder, a los deseos de aquellos que tienen más poder.</a:t>
            </a:r>
          </a:p>
          <a:p>
            <a:pPr marL="838200" lvl="1" indent="-381000" algn="just">
              <a:buNone/>
            </a:pPr>
            <a:endParaRPr lang="es-ES" dirty="0"/>
          </a:p>
        </p:txBody>
      </p:sp>
      <p:sp>
        <p:nvSpPr>
          <p:cNvPr id="86020" name="Line 4"/>
          <p:cNvSpPr>
            <a:spLocks noChangeShapeType="1"/>
          </p:cNvSpPr>
          <p:nvPr/>
        </p:nvSpPr>
        <p:spPr bwMode="auto">
          <a:xfrm>
            <a:off x="1724026" y="1412875"/>
            <a:ext cx="8748713" cy="0"/>
          </a:xfrm>
          <a:prstGeom prst="line">
            <a:avLst/>
          </a:prstGeom>
          <a:noFill/>
          <a:ln w="9525">
            <a:solidFill>
              <a:schemeClr val="bg2"/>
            </a:solidFill>
            <a:round/>
            <a:headEnd/>
            <a:tailEnd/>
          </a:ln>
          <a:effectLst/>
        </p:spPr>
        <p:txBody>
          <a:bodyPr/>
          <a:lstStyle/>
          <a:p>
            <a:endParaRPr lang="es-EC">
              <a:solidFill>
                <a:prstClr val="black"/>
              </a:solidFill>
              <a:latin typeface="Constant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2424113" y="66676"/>
            <a:ext cx="8229600" cy="442913"/>
          </a:xfrm>
          <a:noFill/>
          <a:ln/>
        </p:spPr>
        <p:txBody>
          <a:bodyPr/>
          <a:lstStyle/>
          <a:p>
            <a:pPr algn="r"/>
            <a:r>
              <a:rPr lang="es-ES" sz="2000" b="1" u="sng"/>
              <a:t>ESTRATEGIA NORMATIVA-REEDUCATIVA DEL CAMBIO</a:t>
            </a:r>
          </a:p>
        </p:txBody>
      </p:sp>
      <p:sp>
        <p:nvSpPr>
          <p:cNvPr id="87043" name="Rectangle 3"/>
          <p:cNvSpPr>
            <a:spLocks noGrp="1" noChangeArrowheads="1"/>
          </p:cNvSpPr>
          <p:nvPr>
            <p:ph idx="1"/>
          </p:nvPr>
        </p:nvSpPr>
        <p:spPr>
          <a:xfrm>
            <a:off x="1781175" y="620714"/>
            <a:ext cx="8686800" cy="5976937"/>
          </a:xfrm>
        </p:spPr>
        <p:txBody>
          <a:bodyPr>
            <a:normAutofit fontScale="92500" lnSpcReduction="10000"/>
          </a:bodyPr>
          <a:lstStyle/>
          <a:p>
            <a:pPr algn="just">
              <a:buFont typeface="Wingdings" pitchFamily="2" charset="2"/>
              <a:buNone/>
            </a:pPr>
            <a:r>
              <a:rPr lang="es-ES" u="sng" dirty="0"/>
              <a:t>Estrategias de Chin y </a:t>
            </a:r>
            <a:r>
              <a:rPr lang="es-ES" u="sng" dirty="0" err="1"/>
              <a:t>Benne</a:t>
            </a:r>
            <a:r>
              <a:rPr lang="es-ES" dirty="0"/>
              <a:t> (continuación)</a:t>
            </a:r>
          </a:p>
          <a:p>
            <a:pPr algn="just">
              <a:buFont typeface="Wingdings" pitchFamily="2" charset="2"/>
              <a:buNone/>
            </a:pPr>
            <a:endParaRPr lang="es-ES" dirty="0"/>
          </a:p>
          <a:p>
            <a:pPr algn="just"/>
            <a:r>
              <a:rPr lang="es-ES" dirty="0"/>
              <a:t>En comparación con las tres estrategias, se puede decir que el DO  esta incluido en la estrategia normativa-reeducativa.</a:t>
            </a:r>
          </a:p>
          <a:p>
            <a:pPr algn="just"/>
            <a:r>
              <a:rPr lang="es-ES" dirty="0"/>
              <a:t>Por lo tanto, la </a:t>
            </a:r>
            <a:r>
              <a:rPr lang="es-ES" b="1" dirty="0"/>
              <a:t>naturaleza de la estrategia  normativa-reeducativa</a:t>
            </a:r>
            <a:r>
              <a:rPr lang="es-ES" dirty="0"/>
              <a:t> se basa en suposiciones de la naturaleza humana. Los  patrones de la acción y la practica están sustentados por normas socioculturales y por compromisos de parte de los individuos con esas normas.</a:t>
            </a:r>
          </a:p>
          <a:p>
            <a:pPr lvl="1" algn="just"/>
            <a:r>
              <a:rPr lang="es-ES" dirty="0"/>
              <a:t>Las </a:t>
            </a:r>
            <a:r>
              <a:rPr lang="es-ES" u="sng" dirty="0"/>
              <a:t>normas socioculturales</a:t>
            </a:r>
            <a:r>
              <a:rPr lang="es-ES" dirty="0"/>
              <a:t>: están sustentadas por los sistemas de actitudes y valores de los individuos. </a:t>
            </a:r>
          </a:p>
          <a:p>
            <a:pPr lvl="1" algn="just"/>
            <a:r>
              <a:rPr lang="es-ES" dirty="0"/>
              <a:t>El </a:t>
            </a:r>
            <a:r>
              <a:rPr lang="es-ES" u="sng" dirty="0"/>
              <a:t>cambio en un patrón de practica o de acción</a:t>
            </a:r>
            <a:r>
              <a:rPr lang="es-ES" dirty="0"/>
              <a:t>: ocurre cuando se persuade a las personas involucradas a que cambien sus orientaciones normativas hacia los antiguos patrones y desarrollen un compromiso con otros nuevos.</a:t>
            </a:r>
          </a:p>
          <a:p>
            <a:pPr lvl="1" algn="just"/>
            <a:r>
              <a:rPr lang="es-ES" dirty="0"/>
              <a:t>Los </a:t>
            </a:r>
            <a:r>
              <a:rPr lang="es-ES" u="sng" dirty="0"/>
              <a:t>cambios en orientaciones normativas</a:t>
            </a:r>
            <a:r>
              <a:rPr lang="es-ES" dirty="0"/>
              <a:t> implican cambios en las actitudes, valores, habilidades y relaciones significativas.</a:t>
            </a:r>
          </a:p>
          <a:p>
            <a:pPr algn="just"/>
            <a:endParaRPr lang="es-ES" dirty="0"/>
          </a:p>
          <a:p>
            <a:pPr algn="just"/>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Grp="1" noChangeArrowheads="1"/>
          </p:cNvSpPr>
          <p:nvPr>
            <p:ph type="title"/>
          </p:nvPr>
        </p:nvSpPr>
        <p:spPr>
          <a:xfrm>
            <a:off x="2330450" y="66675"/>
            <a:ext cx="8229600" cy="450850"/>
          </a:xfrm>
          <a:noFill/>
          <a:ln/>
        </p:spPr>
        <p:txBody>
          <a:bodyPr/>
          <a:lstStyle/>
          <a:p>
            <a:pPr algn="r"/>
            <a:r>
              <a:rPr lang="es-ES" sz="2000" b="1" u="sng"/>
              <a:t>ESTRATEGIA NORMATIVA-REEDUCATIVA DEL CAMBIO</a:t>
            </a:r>
          </a:p>
        </p:txBody>
      </p:sp>
      <p:sp>
        <p:nvSpPr>
          <p:cNvPr id="88067" name="Rectangle 3"/>
          <p:cNvSpPr>
            <a:spLocks noGrp="1" noChangeArrowheads="1"/>
          </p:cNvSpPr>
          <p:nvPr>
            <p:ph idx="1"/>
          </p:nvPr>
        </p:nvSpPr>
        <p:spPr>
          <a:xfrm>
            <a:off x="1981200" y="692150"/>
            <a:ext cx="8229600" cy="5905500"/>
          </a:xfrm>
        </p:spPr>
        <p:txBody>
          <a:bodyPr>
            <a:normAutofit fontScale="92500" lnSpcReduction="20000"/>
          </a:bodyPr>
          <a:lstStyle/>
          <a:p>
            <a:pPr marL="381000" indent="-381000" algn="just"/>
            <a:r>
              <a:rPr lang="es-ES" b="1" dirty="0"/>
              <a:t>Implicaciones para el DO</a:t>
            </a:r>
            <a:r>
              <a:rPr lang="es-ES" dirty="0"/>
              <a:t>, según Chin y </a:t>
            </a:r>
            <a:r>
              <a:rPr lang="es-ES" dirty="0" err="1"/>
              <a:t>Benne</a:t>
            </a:r>
            <a:r>
              <a:rPr lang="es-ES" dirty="0"/>
              <a:t> </a:t>
            </a:r>
          </a:p>
          <a:p>
            <a:pPr marL="838200" lvl="1" indent="-381000" algn="just">
              <a:buFont typeface="Wingdings" pitchFamily="2" charset="2"/>
              <a:buAutoNum type="arabicPeriod"/>
            </a:pPr>
            <a:r>
              <a:rPr lang="es-ES" dirty="0"/>
              <a:t>Los miembros del sistema cliente definen cuales son los cambios y las mejoras que quieren hacer, en vez de que lo haga el practicante del DO</a:t>
            </a:r>
          </a:p>
          <a:p>
            <a:pPr marL="838200" lvl="1" indent="-381000" algn="just">
              <a:buFont typeface="Wingdings" pitchFamily="2" charset="2"/>
              <a:buAutoNum type="arabicPeriod"/>
            </a:pPr>
            <a:r>
              <a:rPr lang="es-ES" dirty="0"/>
              <a:t>Se descubre cualquier cosa que obstaculice la resolución efectiva del problema y se examina en publico, se hace que salga a la superficie las dudas y los sentimientos negativos para “trabajar en ellos a fondo”</a:t>
            </a:r>
          </a:p>
          <a:p>
            <a:pPr marL="838200" lvl="1" indent="-381000" algn="just">
              <a:buFont typeface="Wingdings" pitchFamily="2" charset="2"/>
              <a:buAutoNum type="arabicPeriod"/>
            </a:pPr>
            <a:r>
              <a:rPr lang="es-ES" dirty="0"/>
              <a:t>Se usan los conocimientos de la ciencia de la conducta como un recurso tanto para los clientes como para el practicante y las soluciones en los problemas no se atribuyen a una información, si no que pueden residir en los valores, actitudes y las formas acostumbradas de hacer las cosas.</a:t>
            </a:r>
          </a:p>
          <a:p>
            <a:pPr marL="381000" indent="-381000" algn="just"/>
            <a:r>
              <a:rPr lang="es-ES" dirty="0"/>
              <a:t>Estas implicaciones proporcionan al cliente una elección y un control considerable sobre la situación, incitan un esfuerzo de colaboración, mas que un esfuerzo de “hacer algo para” y les concede más opciones y alternativas tanto a los clientes como al practicante.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81200" y="457201"/>
            <a:ext cx="8229600" cy="739775"/>
          </a:xfrm>
        </p:spPr>
        <p:txBody>
          <a:bodyPr/>
          <a:lstStyle/>
          <a:p>
            <a:r>
              <a:rPr lang="es-ES" sz="3200"/>
              <a:t>CIENCIAS DE LA CONDUCTA APLICADA</a:t>
            </a:r>
          </a:p>
        </p:txBody>
      </p:sp>
      <p:sp>
        <p:nvSpPr>
          <p:cNvPr id="89091" name="Rectangle 3"/>
          <p:cNvSpPr>
            <a:spLocks noGrp="1" noChangeArrowheads="1"/>
          </p:cNvSpPr>
          <p:nvPr>
            <p:ph idx="1"/>
          </p:nvPr>
        </p:nvSpPr>
        <p:spPr/>
        <p:txBody>
          <a:bodyPr>
            <a:normAutofit fontScale="92500"/>
          </a:bodyPr>
          <a:lstStyle/>
          <a:p>
            <a:pPr algn="just"/>
            <a:r>
              <a:rPr lang="es-ES" dirty="0"/>
              <a:t>Los programas de DO aplican los principios científicos y prácticos de las ciencias de la conducta para intervenir en los procesos humanos y sociales de las organizaciones.</a:t>
            </a:r>
          </a:p>
          <a:p>
            <a:pPr algn="just"/>
            <a:r>
              <a:rPr lang="es-ES" b="1" dirty="0"/>
              <a:t>El objetivo</a:t>
            </a:r>
            <a:r>
              <a:rPr lang="es-ES" dirty="0"/>
              <a:t> es estudiar la forma en la cual el conocimiento de las ciencias de la conducta se convierte en un conocimiento de las ciencias de la conducta </a:t>
            </a:r>
            <a:r>
              <a:rPr lang="es-ES" u="sng" dirty="0"/>
              <a:t>aplicadas</a:t>
            </a:r>
            <a:r>
              <a:rPr lang="es-ES" dirty="0"/>
              <a:t>, por que el DO es la</a:t>
            </a:r>
            <a:r>
              <a:rPr lang="es-ES" u="sng" dirty="0"/>
              <a:t> aplicación </a:t>
            </a:r>
            <a:r>
              <a:rPr lang="es-ES" dirty="0"/>
              <a:t>del conocimiento, las practicas y las habilidades de las ciencias de la conducta en sistemas reales, en colaboración con los miembros del sistema.</a:t>
            </a:r>
          </a:p>
          <a:p>
            <a:pPr algn="just"/>
            <a:r>
              <a:rPr lang="es-ES" dirty="0"/>
              <a:t>El  DO es tanto un resultado de las ciencias de la conducta aplicada, como una forma de las mismas, tal vez seria mas exacto decir, que es un programa de aplicación de las ciencias de la conducta en las organizaciones.</a:t>
            </a:r>
          </a:p>
        </p:txBody>
      </p:sp>
      <p:sp>
        <p:nvSpPr>
          <p:cNvPr id="89092" name="Line 4"/>
          <p:cNvSpPr>
            <a:spLocks noChangeShapeType="1"/>
          </p:cNvSpPr>
          <p:nvPr/>
        </p:nvSpPr>
        <p:spPr bwMode="auto">
          <a:xfrm>
            <a:off x="1724026" y="1301750"/>
            <a:ext cx="8748713" cy="0"/>
          </a:xfrm>
          <a:prstGeom prst="line">
            <a:avLst/>
          </a:prstGeom>
          <a:noFill/>
          <a:ln w="9525">
            <a:solidFill>
              <a:schemeClr val="bg2"/>
            </a:solidFill>
            <a:round/>
            <a:headEnd/>
            <a:tailEnd/>
          </a:ln>
          <a:effectLst/>
        </p:spPr>
        <p:txBody>
          <a:bodyPr/>
          <a:lstStyle/>
          <a:p>
            <a:endParaRPr lang="es-EC">
              <a:solidFill>
                <a:prstClr val="black"/>
              </a:solidFill>
              <a:latin typeface="Constant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40" name="AutoShape 28"/>
          <p:cNvSpPr>
            <a:spLocks noChangeArrowheads="1"/>
          </p:cNvSpPr>
          <p:nvPr/>
        </p:nvSpPr>
        <p:spPr bwMode="auto">
          <a:xfrm rot="13993440">
            <a:off x="6903245" y="4374357"/>
            <a:ext cx="2320925" cy="709613"/>
          </a:xfrm>
          <a:prstGeom prst="rightArrow">
            <a:avLst>
              <a:gd name="adj1" fmla="val 49907"/>
              <a:gd name="adj2" fmla="val 58691"/>
            </a:avLst>
          </a:prstGeom>
          <a:solidFill>
            <a:schemeClr val="accent1"/>
          </a:solidFill>
          <a:ln w="9525">
            <a:solidFill>
              <a:schemeClr val="tx1"/>
            </a:solidFill>
            <a:miter lim="800000"/>
            <a:headEnd/>
            <a:tailEnd/>
          </a:ln>
          <a:effectLst/>
        </p:spPr>
        <p:txBody>
          <a:bodyPr wrap="none" anchor="ctr"/>
          <a:lstStyle/>
          <a:p>
            <a:endParaRPr lang="es-EC">
              <a:solidFill>
                <a:prstClr val="black"/>
              </a:solidFill>
              <a:latin typeface="Constantia"/>
            </a:endParaRPr>
          </a:p>
        </p:txBody>
      </p:sp>
      <p:sp>
        <p:nvSpPr>
          <p:cNvPr id="90139" name="AutoShape 27"/>
          <p:cNvSpPr>
            <a:spLocks noChangeArrowheads="1"/>
          </p:cNvSpPr>
          <p:nvPr/>
        </p:nvSpPr>
        <p:spPr bwMode="auto">
          <a:xfrm rot="-2986647">
            <a:off x="2784476" y="4356101"/>
            <a:ext cx="2414587" cy="709612"/>
          </a:xfrm>
          <a:prstGeom prst="rightArrow">
            <a:avLst>
              <a:gd name="adj1" fmla="val 49907"/>
              <a:gd name="adj2" fmla="val 61059"/>
            </a:avLst>
          </a:prstGeom>
          <a:solidFill>
            <a:schemeClr val="accent1"/>
          </a:solidFill>
          <a:ln w="9525">
            <a:solidFill>
              <a:schemeClr val="tx1"/>
            </a:solidFill>
            <a:miter lim="800000"/>
            <a:headEnd/>
            <a:tailEnd/>
          </a:ln>
          <a:effectLst/>
        </p:spPr>
        <p:txBody>
          <a:bodyPr wrap="none" anchor="ctr"/>
          <a:lstStyle/>
          <a:p>
            <a:endParaRPr lang="es-EC">
              <a:solidFill>
                <a:prstClr val="black"/>
              </a:solidFill>
              <a:latin typeface="Constantia"/>
            </a:endParaRPr>
          </a:p>
        </p:txBody>
      </p:sp>
      <p:sp>
        <p:nvSpPr>
          <p:cNvPr id="90138" name="AutoShape 26"/>
          <p:cNvSpPr>
            <a:spLocks noChangeArrowheads="1"/>
          </p:cNvSpPr>
          <p:nvPr/>
        </p:nvSpPr>
        <p:spPr bwMode="auto">
          <a:xfrm rot="7414588">
            <a:off x="7474744" y="2339182"/>
            <a:ext cx="1841500" cy="709612"/>
          </a:xfrm>
          <a:prstGeom prst="rightArrow">
            <a:avLst>
              <a:gd name="adj1" fmla="val 49907"/>
              <a:gd name="adj2" fmla="val 46567"/>
            </a:avLst>
          </a:prstGeom>
          <a:solidFill>
            <a:schemeClr val="accent1"/>
          </a:solidFill>
          <a:ln w="9525">
            <a:solidFill>
              <a:schemeClr val="tx1"/>
            </a:solidFill>
            <a:miter lim="800000"/>
            <a:headEnd/>
            <a:tailEnd/>
          </a:ln>
          <a:effectLst/>
        </p:spPr>
        <p:txBody>
          <a:bodyPr wrap="none" anchor="ctr"/>
          <a:lstStyle/>
          <a:p>
            <a:endParaRPr lang="es-EC">
              <a:solidFill>
                <a:prstClr val="black"/>
              </a:solidFill>
              <a:latin typeface="Constantia"/>
            </a:endParaRPr>
          </a:p>
        </p:txBody>
      </p:sp>
      <p:sp>
        <p:nvSpPr>
          <p:cNvPr id="90137" name="AutoShape 25"/>
          <p:cNvSpPr>
            <a:spLocks noChangeArrowheads="1"/>
          </p:cNvSpPr>
          <p:nvPr/>
        </p:nvSpPr>
        <p:spPr bwMode="auto">
          <a:xfrm rot="3684413">
            <a:off x="3121819" y="2293144"/>
            <a:ext cx="1841500" cy="709612"/>
          </a:xfrm>
          <a:prstGeom prst="rightArrow">
            <a:avLst>
              <a:gd name="adj1" fmla="val 49907"/>
              <a:gd name="adj2" fmla="val 46567"/>
            </a:avLst>
          </a:prstGeom>
          <a:solidFill>
            <a:schemeClr val="accent1"/>
          </a:solidFill>
          <a:ln w="9525">
            <a:solidFill>
              <a:schemeClr val="tx1"/>
            </a:solidFill>
            <a:miter lim="800000"/>
            <a:headEnd/>
            <a:tailEnd/>
          </a:ln>
          <a:effectLst/>
        </p:spPr>
        <p:txBody>
          <a:bodyPr wrap="none" anchor="ctr"/>
          <a:lstStyle/>
          <a:p>
            <a:endParaRPr lang="es-EC">
              <a:solidFill>
                <a:prstClr val="black"/>
              </a:solidFill>
              <a:latin typeface="Constantia"/>
            </a:endParaRPr>
          </a:p>
        </p:txBody>
      </p:sp>
      <p:sp>
        <p:nvSpPr>
          <p:cNvPr id="90118" name="Rectangle 6"/>
          <p:cNvSpPr>
            <a:spLocks noGrp="1" noChangeArrowheads="1"/>
          </p:cNvSpPr>
          <p:nvPr>
            <p:ph type="title"/>
          </p:nvPr>
        </p:nvSpPr>
        <p:spPr>
          <a:xfrm>
            <a:off x="2292350" y="79376"/>
            <a:ext cx="8229600" cy="379413"/>
          </a:xfrm>
          <a:noFill/>
          <a:ln/>
        </p:spPr>
        <p:txBody>
          <a:bodyPr/>
          <a:lstStyle/>
          <a:p>
            <a:pPr algn="r"/>
            <a:r>
              <a:rPr lang="es-ES" sz="2000" b="1" u="sng"/>
              <a:t>CIENCIAS DE LA CONDUCTA APLICADA</a:t>
            </a:r>
          </a:p>
        </p:txBody>
      </p:sp>
      <p:sp>
        <p:nvSpPr>
          <p:cNvPr id="90119" name="Text Box 7"/>
          <p:cNvSpPr txBox="1">
            <a:spLocks noChangeArrowheads="1"/>
          </p:cNvSpPr>
          <p:nvPr/>
        </p:nvSpPr>
        <p:spPr bwMode="auto">
          <a:xfrm>
            <a:off x="1738313" y="669926"/>
            <a:ext cx="6729412" cy="396875"/>
          </a:xfrm>
          <a:prstGeom prst="rect">
            <a:avLst/>
          </a:prstGeom>
          <a:noFill/>
          <a:ln w="9525">
            <a:noFill/>
            <a:miter lim="800000"/>
            <a:headEnd/>
            <a:tailEnd/>
          </a:ln>
          <a:effectLst/>
        </p:spPr>
        <p:txBody>
          <a:bodyPr wrap="none">
            <a:spAutoFit/>
          </a:bodyPr>
          <a:lstStyle/>
          <a:p>
            <a:r>
              <a:rPr lang="es-ES" sz="2000" b="1" u="sng">
                <a:solidFill>
                  <a:prstClr val="black"/>
                </a:solidFill>
                <a:latin typeface="Constantia"/>
              </a:rPr>
              <a:t>Composición de las ciencias de la conducta aplicadas</a:t>
            </a:r>
          </a:p>
        </p:txBody>
      </p:sp>
      <p:sp>
        <p:nvSpPr>
          <p:cNvPr id="90121" name="Text Box 9"/>
          <p:cNvSpPr txBox="1">
            <a:spLocks noChangeArrowheads="1"/>
          </p:cNvSpPr>
          <p:nvPr/>
        </p:nvSpPr>
        <p:spPr bwMode="auto">
          <a:xfrm>
            <a:off x="3503613" y="4365625"/>
            <a:ext cx="5327650" cy="1200150"/>
          </a:xfrm>
          <a:prstGeom prst="rect">
            <a:avLst/>
          </a:prstGeom>
          <a:solidFill>
            <a:schemeClr val="bg1"/>
          </a:solidFill>
          <a:ln w="9525">
            <a:solidFill>
              <a:schemeClr val="bg2"/>
            </a:solidFill>
            <a:miter lim="800000"/>
            <a:headEnd/>
            <a:tailEnd/>
          </a:ln>
          <a:effectLst/>
        </p:spPr>
        <p:txBody>
          <a:bodyPr>
            <a:spAutoFit/>
          </a:bodyPr>
          <a:lstStyle/>
          <a:p>
            <a:pPr>
              <a:spcBef>
                <a:spcPct val="50000"/>
              </a:spcBef>
            </a:pPr>
            <a:r>
              <a:rPr lang="es-ES">
                <a:solidFill>
                  <a:prstClr val="black"/>
                </a:solidFill>
                <a:latin typeface="Constantia"/>
              </a:rPr>
              <a:t>¿Examinada contra los criterios de qué es lo que da resultado?, ¿Qué se ajusta?, y ¿Qué  es pertinente a las situaciones prácticas?, es decir, ¿Qué me ayuda a resolver los problemas reales?</a:t>
            </a:r>
          </a:p>
        </p:txBody>
      </p:sp>
      <p:sp>
        <p:nvSpPr>
          <p:cNvPr id="90122" name="Text Box 10"/>
          <p:cNvSpPr txBox="1">
            <a:spLocks noChangeArrowheads="1"/>
          </p:cNvSpPr>
          <p:nvPr/>
        </p:nvSpPr>
        <p:spPr bwMode="auto">
          <a:xfrm>
            <a:off x="3648075" y="3429001"/>
            <a:ext cx="5316538" cy="396875"/>
          </a:xfrm>
          <a:prstGeom prst="rect">
            <a:avLst/>
          </a:prstGeom>
          <a:noFill/>
          <a:ln w="9525">
            <a:noFill/>
            <a:miter lim="800000"/>
            <a:headEnd/>
            <a:tailEnd/>
          </a:ln>
          <a:effectLst/>
        </p:spPr>
        <p:txBody>
          <a:bodyPr wrap="none">
            <a:spAutoFit/>
          </a:bodyPr>
          <a:lstStyle/>
          <a:p>
            <a:r>
              <a:rPr lang="es-ES" sz="2000" b="1">
                <a:solidFill>
                  <a:srgbClr val="DBF5F9"/>
                </a:solidFill>
                <a:latin typeface="Constantia"/>
              </a:rPr>
              <a:t>CIENCIAS DE LA CONDUCTA APLICADAS</a:t>
            </a:r>
          </a:p>
        </p:txBody>
      </p:sp>
      <p:sp>
        <p:nvSpPr>
          <p:cNvPr id="90123" name="Text Box 11"/>
          <p:cNvSpPr txBox="1">
            <a:spLocks noChangeArrowheads="1"/>
          </p:cNvSpPr>
          <p:nvPr/>
        </p:nvSpPr>
        <p:spPr bwMode="auto">
          <a:xfrm>
            <a:off x="1609725" y="1390651"/>
            <a:ext cx="3168650" cy="366713"/>
          </a:xfrm>
          <a:prstGeom prst="rect">
            <a:avLst/>
          </a:prstGeom>
          <a:noFill/>
          <a:ln w="9525">
            <a:noFill/>
            <a:miter lim="800000"/>
            <a:headEnd/>
            <a:tailEnd/>
          </a:ln>
          <a:effectLst/>
        </p:spPr>
        <p:txBody>
          <a:bodyPr wrap="none">
            <a:spAutoFit/>
          </a:bodyPr>
          <a:lstStyle/>
          <a:p>
            <a:r>
              <a:rPr lang="es-ES" b="1">
                <a:solidFill>
                  <a:prstClr val="black"/>
                </a:solidFill>
                <a:latin typeface="Constantia"/>
              </a:rPr>
              <a:t>Investigación de la practica</a:t>
            </a:r>
          </a:p>
        </p:txBody>
      </p:sp>
      <p:sp>
        <p:nvSpPr>
          <p:cNvPr id="90124" name="Text Box 12"/>
          <p:cNvSpPr txBox="1">
            <a:spLocks noChangeArrowheads="1"/>
          </p:cNvSpPr>
          <p:nvPr/>
        </p:nvSpPr>
        <p:spPr bwMode="auto">
          <a:xfrm>
            <a:off x="8274050" y="1412876"/>
            <a:ext cx="2393950" cy="366713"/>
          </a:xfrm>
          <a:prstGeom prst="rect">
            <a:avLst/>
          </a:prstGeom>
          <a:noFill/>
          <a:ln w="9525">
            <a:noFill/>
            <a:miter lim="800000"/>
            <a:headEnd/>
            <a:tailEnd/>
          </a:ln>
          <a:effectLst/>
        </p:spPr>
        <p:txBody>
          <a:bodyPr wrap="none">
            <a:spAutoFit/>
          </a:bodyPr>
          <a:lstStyle/>
          <a:p>
            <a:r>
              <a:rPr lang="es-ES" b="1">
                <a:solidFill>
                  <a:prstClr val="black"/>
                </a:solidFill>
                <a:latin typeface="Constantia"/>
              </a:rPr>
              <a:t>Teoría de la practica</a:t>
            </a:r>
          </a:p>
        </p:txBody>
      </p:sp>
      <p:sp>
        <p:nvSpPr>
          <p:cNvPr id="90125" name="Text Box 13"/>
          <p:cNvSpPr txBox="1">
            <a:spLocks noChangeArrowheads="1"/>
          </p:cNvSpPr>
          <p:nvPr/>
        </p:nvSpPr>
        <p:spPr bwMode="auto">
          <a:xfrm>
            <a:off x="1636714" y="5802313"/>
            <a:ext cx="2828925" cy="641350"/>
          </a:xfrm>
          <a:prstGeom prst="rect">
            <a:avLst/>
          </a:prstGeom>
          <a:noFill/>
          <a:ln w="9525">
            <a:noFill/>
            <a:miter lim="800000"/>
            <a:headEnd/>
            <a:tailEnd/>
          </a:ln>
          <a:effectLst/>
        </p:spPr>
        <p:txBody>
          <a:bodyPr>
            <a:spAutoFit/>
          </a:bodyPr>
          <a:lstStyle/>
          <a:p>
            <a:r>
              <a:rPr lang="es-ES" b="1">
                <a:solidFill>
                  <a:prstClr val="black"/>
                </a:solidFill>
                <a:latin typeface="Constantia"/>
              </a:rPr>
              <a:t>Investigación de las </a:t>
            </a:r>
          </a:p>
          <a:p>
            <a:r>
              <a:rPr lang="es-ES" b="1">
                <a:solidFill>
                  <a:prstClr val="black"/>
                </a:solidFill>
                <a:latin typeface="Constantia"/>
              </a:rPr>
              <a:t>ciencias de la conducta</a:t>
            </a:r>
          </a:p>
        </p:txBody>
      </p:sp>
      <p:sp>
        <p:nvSpPr>
          <p:cNvPr id="90126" name="Text Box 14"/>
          <p:cNvSpPr txBox="1">
            <a:spLocks noChangeArrowheads="1"/>
          </p:cNvSpPr>
          <p:nvPr/>
        </p:nvSpPr>
        <p:spPr bwMode="auto">
          <a:xfrm>
            <a:off x="7986713" y="5780088"/>
            <a:ext cx="2546350" cy="641350"/>
          </a:xfrm>
          <a:prstGeom prst="rect">
            <a:avLst/>
          </a:prstGeom>
          <a:noFill/>
          <a:ln w="9525">
            <a:noFill/>
            <a:miter lim="800000"/>
            <a:headEnd/>
            <a:tailEnd/>
          </a:ln>
          <a:effectLst/>
        </p:spPr>
        <p:txBody>
          <a:bodyPr wrap="none">
            <a:spAutoFit/>
          </a:bodyPr>
          <a:lstStyle/>
          <a:p>
            <a:r>
              <a:rPr lang="es-ES" b="1">
                <a:solidFill>
                  <a:prstClr val="black"/>
                </a:solidFill>
                <a:latin typeface="Constantia"/>
              </a:rPr>
              <a:t>Teoría de las ciencias</a:t>
            </a:r>
          </a:p>
          <a:p>
            <a:r>
              <a:rPr lang="es-ES" b="1">
                <a:solidFill>
                  <a:prstClr val="black"/>
                </a:solidFill>
                <a:latin typeface="Constantia"/>
              </a:rPr>
              <a:t>de la conducta</a:t>
            </a:r>
          </a:p>
        </p:txBody>
      </p:sp>
      <p:sp>
        <p:nvSpPr>
          <p:cNvPr id="90127" name="Line 15"/>
          <p:cNvSpPr>
            <a:spLocks noChangeShapeType="1"/>
          </p:cNvSpPr>
          <p:nvPr/>
        </p:nvSpPr>
        <p:spPr bwMode="auto">
          <a:xfrm>
            <a:off x="4583113" y="6021388"/>
            <a:ext cx="3313112" cy="0"/>
          </a:xfrm>
          <a:prstGeom prst="line">
            <a:avLst/>
          </a:prstGeom>
          <a:noFill/>
          <a:ln w="9525">
            <a:solidFill>
              <a:schemeClr val="tx1"/>
            </a:solidFill>
            <a:prstDash val="lgDash"/>
            <a:round/>
            <a:headEnd type="triangle" w="med" len="med"/>
            <a:tailEnd type="triangle" w="med" len="med"/>
          </a:ln>
          <a:effectLst/>
        </p:spPr>
        <p:txBody>
          <a:bodyPr/>
          <a:lstStyle/>
          <a:p>
            <a:endParaRPr lang="es-EC">
              <a:solidFill>
                <a:prstClr val="black"/>
              </a:solidFill>
              <a:latin typeface="Constantia"/>
            </a:endParaRPr>
          </a:p>
        </p:txBody>
      </p:sp>
      <p:sp>
        <p:nvSpPr>
          <p:cNvPr id="90128" name="Line 16"/>
          <p:cNvSpPr>
            <a:spLocks noChangeShapeType="1"/>
          </p:cNvSpPr>
          <p:nvPr/>
        </p:nvSpPr>
        <p:spPr bwMode="auto">
          <a:xfrm>
            <a:off x="4824414" y="1628775"/>
            <a:ext cx="3311525" cy="0"/>
          </a:xfrm>
          <a:prstGeom prst="line">
            <a:avLst/>
          </a:prstGeom>
          <a:noFill/>
          <a:ln w="9525">
            <a:solidFill>
              <a:schemeClr val="tx1"/>
            </a:solidFill>
            <a:prstDash val="lgDash"/>
            <a:round/>
            <a:headEnd type="triangle" w="med" len="med"/>
            <a:tailEnd type="triangle" w="med" len="med"/>
          </a:ln>
          <a:effectLst/>
        </p:spPr>
        <p:txBody>
          <a:bodyPr/>
          <a:lstStyle/>
          <a:p>
            <a:endParaRPr lang="es-EC">
              <a:solidFill>
                <a:prstClr val="black"/>
              </a:solidFill>
              <a:latin typeface="Constantia"/>
            </a:endParaRPr>
          </a:p>
        </p:txBody>
      </p:sp>
      <p:sp>
        <p:nvSpPr>
          <p:cNvPr id="90133" name="Line 21"/>
          <p:cNvSpPr>
            <a:spLocks noChangeShapeType="1"/>
          </p:cNvSpPr>
          <p:nvPr/>
        </p:nvSpPr>
        <p:spPr bwMode="auto">
          <a:xfrm>
            <a:off x="2424113" y="1844675"/>
            <a:ext cx="0" cy="3816350"/>
          </a:xfrm>
          <a:prstGeom prst="line">
            <a:avLst/>
          </a:prstGeom>
          <a:noFill/>
          <a:ln w="9525">
            <a:solidFill>
              <a:schemeClr val="tx1"/>
            </a:solidFill>
            <a:prstDash val="lgDash"/>
            <a:round/>
            <a:headEnd type="triangle" w="med" len="med"/>
            <a:tailEnd type="triangle" w="med" len="med"/>
          </a:ln>
          <a:effectLst/>
        </p:spPr>
        <p:txBody>
          <a:bodyPr/>
          <a:lstStyle/>
          <a:p>
            <a:endParaRPr lang="es-EC">
              <a:solidFill>
                <a:prstClr val="black"/>
              </a:solidFill>
              <a:latin typeface="Constantia"/>
            </a:endParaRPr>
          </a:p>
        </p:txBody>
      </p:sp>
      <p:sp>
        <p:nvSpPr>
          <p:cNvPr id="90134" name="Line 22"/>
          <p:cNvSpPr>
            <a:spLocks noChangeShapeType="1"/>
          </p:cNvSpPr>
          <p:nvPr/>
        </p:nvSpPr>
        <p:spPr bwMode="auto">
          <a:xfrm>
            <a:off x="9480550" y="1844675"/>
            <a:ext cx="0" cy="3816350"/>
          </a:xfrm>
          <a:prstGeom prst="line">
            <a:avLst/>
          </a:prstGeom>
          <a:noFill/>
          <a:ln w="9525">
            <a:solidFill>
              <a:schemeClr val="tx1"/>
            </a:solidFill>
            <a:prstDash val="lgDash"/>
            <a:round/>
            <a:headEnd type="triangle" w="med" len="med"/>
            <a:tailEnd type="triangle" w="med" len="med"/>
          </a:ln>
          <a:effectLst/>
        </p:spPr>
        <p:txBody>
          <a:bodyPr/>
          <a:lstStyle/>
          <a:p>
            <a:endParaRPr lang="es-EC">
              <a:solidFill>
                <a:prstClr val="black"/>
              </a:solidFill>
              <a:latin typeface="Constantia"/>
            </a:endParaRPr>
          </a:p>
        </p:txBody>
      </p:sp>
      <p:sp>
        <p:nvSpPr>
          <p:cNvPr id="90120" name="Text Box 8"/>
          <p:cNvSpPr txBox="1">
            <a:spLocks noChangeArrowheads="1"/>
          </p:cNvSpPr>
          <p:nvPr/>
        </p:nvSpPr>
        <p:spPr bwMode="auto">
          <a:xfrm>
            <a:off x="3432175" y="1989138"/>
            <a:ext cx="5327650" cy="925512"/>
          </a:xfrm>
          <a:prstGeom prst="rect">
            <a:avLst/>
          </a:prstGeom>
          <a:solidFill>
            <a:schemeClr val="bg1"/>
          </a:solidFill>
          <a:ln w="9525">
            <a:solidFill>
              <a:schemeClr val="bg2"/>
            </a:solidFill>
            <a:miter lim="800000"/>
            <a:headEnd/>
            <a:tailEnd/>
          </a:ln>
          <a:effectLst/>
        </p:spPr>
        <p:txBody>
          <a:bodyPr>
            <a:spAutoFit/>
          </a:bodyPr>
          <a:lstStyle/>
          <a:p>
            <a:pPr>
              <a:spcBef>
                <a:spcPct val="50000"/>
              </a:spcBef>
            </a:pPr>
            <a:r>
              <a:rPr lang="es-ES">
                <a:solidFill>
                  <a:prstClr val="black"/>
                </a:solidFill>
                <a:latin typeface="Constantia"/>
              </a:rPr>
              <a:t>¿Examinada contra los criterios de lo que es aplicable a esta situación especifica?, es decir, ¿Qué me ayuda a resolver este problema?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8" name="Rectangle 8"/>
          <p:cNvSpPr>
            <a:spLocks noGrp="1" noChangeArrowheads="1"/>
          </p:cNvSpPr>
          <p:nvPr>
            <p:ph type="title"/>
          </p:nvPr>
        </p:nvSpPr>
        <p:spPr>
          <a:xfrm>
            <a:off x="2371725" y="66676"/>
            <a:ext cx="8229600" cy="379413"/>
          </a:xfrm>
          <a:noFill/>
          <a:ln/>
        </p:spPr>
        <p:txBody>
          <a:bodyPr/>
          <a:lstStyle/>
          <a:p>
            <a:pPr algn="r"/>
            <a:r>
              <a:rPr lang="es-ES" sz="2000" b="1" u="sng"/>
              <a:t>CIENCIAS DE LA CONDUCTA APLICADA</a:t>
            </a:r>
          </a:p>
        </p:txBody>
      </p:sp>
      <p:sp>
        <p:nvSpPr>
          <p:cNvPr id="92165" name="Rectangle 5"/>
          <p:cNvSpPr>
            <a:spLocks noGrp="1" noChangeArrowheads="1"/>
          </p:cNvSpPr>
          <p:nvPr>
            <p:ph sz="half" idx="1"/>
          </p:nvPr>
        </p:nvSpPr>
        <p:spPr>
          <a:xfrm>
            <a:off x="1905000" y="1268414"/>
            <a:ext cx="4114800" cy="5329237"/>
          </a:xfrm>
          <a:ln>
            <a:solidFill>
              <a:schemeClr val="bg2"/>
            </a:solidFill>
          </a:ln>
        </p:spPr>
        <p:txBody>
          <a:bodyPr/>
          <a:lstStyle/>
          <a:p>
            <a:pPr marL="174625" indent="-174625" algn="ctr">
              <a:lnSpc>
                <a:spcPct val="90000"/>
              </a:lnSpc>
              <a:buNone/>
            </a:pPr>
            <a:r>
              <a:rPr lang="es-ES" sz="1800" u="sng" dirty="0"/>
              <a:t>Teoría de las ciencias de la conducta</a:t>
            </a:r>
          </a:p>
          <a:p>
            <a:pPr marL="174625" indent="-174625" algn="just">
              <a:lnSpc>
                <a:spcPct val="90000"/>
              </a:lnSpc>
              <a:buNone/>
            </a:pPr>
            <a:endParaRPr lang="es-ES" sz="800" u="sng" dirty="0"/>
          </a:p>
          <a:p>
            <a:pPr marL="174625" indent="-174625" algn="just">
              <a:lnSpc>
                <a:spcPct val="90000"/>
              </a:lnSpc>
              <a:buFontTx/>
              <a:buChar char="•"/>
            </a:pPr>
            <a:r>
              <a:rPr lang="es-ES" sz="1600" dirty="0"/>
              <a:t>Importancia de las normas sociales en la determinación de las percepciones, las motivaciones y las conductas.</a:t>
            </a:r>
          </a:p>
          <a:p>
            <a:pPr marL="174625" indent="-174625" algn="just">
              <a:lnSpc>
                <a:spcPct val="90000"/>
              </a:lnSpc>
              <a:buFontTx/>
              <a:buChar char="•"/>
            </a:pPr>
            <a:r>
              <a:rPr lang="es-ES" sz="1600" dirty="0"/>
              <a:t>La importancia del campo de fuerzas existentes para determinar y predecir la conducta.</a:t>
            </a:r>
          </a:p>
          <a:p>
            <a:pPr marL="174625" indent="-174625" algn="just">
              <a:lnSpc>
                <a:spcPct val="90000"/>
              </a:lnSpc>
              <a:buFontTx/>
              <a:buChar char="•"/>
            </a:pPr>
            <a:r>
              <a:rPr lang="es-ES" sz="1600" dirty="0"/>
              <a:t>Teoría de intercambio de las personas postula sobre la equivalencia entre “lo que se da” y “lo que se recibe” .</a:t>
            </a:r>
          </a:p>
          <a:p>
            <a:pPr marL="174625" indent="-174625" algn="just">
              <a:lnSpc>
                <a:spcPct val="90000"/>
              </a:lnSpc>
              <a:buFontTx/>
              <a:buChar char="•"/>
            </a:pPr>
            <a:r>
              <a:rPr lang="es-ES" sz="1600" dirty="0"/>
              <a:t>La pertinencia de la teoría de roles para dar razón de la estabilidad y el cambio en la conducta.</a:t>
            </a:r>
          </a:p>
          <a:p>
            <a:pPr marL="174625" indent="-174625" algn="just">
              <a:lnSpc>
                <a:spcPct val="90000"/>
              </a:lnSpc>
              <a:buFontTx/>
              <a:buChar char="•"/>
            </a:pPr>
            <a:r>
              <a:rPr lang="es-ES" sz="1600" dirty="0"/>
              <a:t>Importancia del establecimiento de metas individuales para incrementar la productividad y mejorar el desempeño.</a:t>
            </a:r>
          </a:p>
          <a:p>
            <a:pPr marL="174625" indent="-174625" algn="just">
              <a:lnSpc>
                <a:spcPct val="90000"/>
              </a:lnSpc>
              <a:buFontTx/>
              <a:buChar char="•"/>
            </a:pPr>
            <a:r>
              <a:rPr lang="es-ES" sz="1600" dirty="0"/>
              <a:t>El lugar de la teoría cognoscitiva social, del aprendizaje, de los efectos de la recompensa y el castigo, etc., en la comprensión de la conducta de la organización. </a:t>
            </a:r>
          </a:p>
          <a:p>
            <a:pPr marL="174625" indent="-174625" algn="just">
              <a:lnSpc>
                <a:spcPct val="90000"/>
              </a:lnSpc>
              <a:buFontTx/>
              <a:buChar char="•"/>
            </a:pPr>
            <a:endParaRPr lang="es-ES" sz="1600" dirty="0"/>
          </a:p>
          <a:p>
            <a:pPr marL="174625" indent="-174625" algn="just">
              <a:lnSpc>
                <a:spcPct val="90000"/>
              </a:lnSpc>
              <a:buFontTx/>
              <a:buChar char="•"/>
            </a:pPr>
            <a:endParaRPr lang="es-ES" sz="1600" dirty="0"/>
          </a:p>
        </p:txBody>
      </p:sp>
      <p:sp>
        <p:nvSpPr>
          <p:cNvPr id="92166" name="Rectangle 6"/>
          <p:cNvSpPr>
            <a:spLocks noGrp="1" noChangeArrowheads="1"/>
          </p:cNvSpPr>
          <p:nvPr>
            <p:ph sz="half" idx="2"/>
          </p:nvPr>
        </p:nvSpPr>
        <p:spPr>
          <a:xfrm>
            <a:off x="6096000" y="1268414"/>
            <a:ext cx="4114800" cy="5329237"/>
          </a:xfrm>
          <a:ln>
            <a:solidFill>
              <a:schemeClr val="bg2"/>
            </a:solidFill>
          </a:ln>
        </p:spPr>
        <p:txBody>
          <a:bodyPr/>
          <a:lstStyle/>
          <a:p>
            <a:pPr marL="174625" indent="-174625" algn="ctr">
              <a:lnSpc>
                <a:spcPct val="90000"/>
              </a:lnSpc>
              <a:buNone/>
            </a:pPr>
            <a:r>
              <a:rPr lang="es-ES" sz="1800" u="sng" dirty="0"/>
              <a:t>Investigación de las ciencias de la conducta</a:t>
            </a:r>
          </a:p>
          <a:p>
            <a:pPr marL="174625" indent="-174625" algn="just">
              <a:lnSpc>
                <a:spcPct val="90000"/>
              </a:lnSpc>
              <a:buNone/>
            </a:pPr>
            <a:endParaRPr lang="es-ES" sz="900" u="sng" dirty="0"/>
          </a:p>
          <a:p>
            <a:pPr marL="174625" indent="-174625" algn="just">
              <a:lnSpc>
                <a:spcPct val="90000"/>
              </a:lnSpc>
              <a:buFontTx/>
              <a:buChar char="•"/>
            </a:pPr>
            <a:r>
              <a:rPr lang="es-ES" sz="1600" dirty="0"/>
              <a:t>Estudios acerca de las causas, las condiciones y las consecuencias de una competencia inducida sobre conducta, dentro y entre los grupos.</a:t>
            </a:r>
          </a:p>
          <a:p>
            <a:pPr marL="174625" indent="-174625" algn="just">
              <a:lnSpc>
                <a:spcPct val="90000"/>
              </a:lnSpc>
              <a:buFontTx/>
              <a:buChar char="•"/>
            </a:pPr>
            <a:r>
              <a:rPr lang="es-ES" sz="1600" dirty="0"/>
              <a:t>Los resultados acerca de los efectos de las estructuras cooperativa y competitiva de las metas del grupo sobre la conducta dentro de los grupo.</a:t>
            </a:r>
          </a:p>
          <a:p>
            <a:pPr marL="174625" indent="-174625" algn="just">
              <a:lnSpc>
                <a:spcPct val="90000"/>
              </a:lnSpc>
              <a:buFontTx/>
              <a:buChar char="•"/>
            </a:pPr>
            <a:r>
              <a:rPr lang="es-ES" sz="1600" dirty="0"/>
              <a:t>Los estudios de las variables pertinentes para el bienestar de la organización.</a:t>
            </a:r>
          </a:p>
          <a:p>
            <a:pPr marL="174625" indent="-174625" algn="just">
              <a:lnSpc>
                <a:spcPct val="90000"/>
              </a:lnSpc>
              <a:buFontTx/>
              <a:buChar char="•"/>
            </a:pPr>
            <a:r>
              <a:rPr lang="es-ES" sz="1600" dirty="0"/>
              <a:t>Los resultados acerca de los efectos del ambiente organizacional y administrativo sobre el estilo de liderazgo.</a:t>
            </a:r>
          </a:p>
          <a:p>
            <a:pPr marL="174625" indent="-174625" algn="just">
              <a:lnSpc>
                <a:spcPct val="90000"/>
              </a:lnSpc>
              <a:buFontTx/>
              <a:buChar char="•"/>
            </a:pPr>
            <a:r>
              <a:rPr lang="es-ES" sz="1600" dirty="0"/>
              <a:t>Los estudios acerca de las diferentes redes de comunicación, las causas y las consecuencias del conformismo, la resolución de problemas de grupo y la dinámica de grupos.</a:t>
            </a:r>
          </a:p>
          <a:p>
            <a:pPr marL="174625" indent="-174625" algn="just">
              <a:lnSpc>
                <a:spcPct val="90000"/>
              </a:lnSpc>
            </a:pPr>
            <a:endParaRPr lang="es-ES" sz="1600" u="sng" dirty="0"/>
          </a:p>
          <a:p>
            <a:pPr marL="174625" indent="-174625" algn="just">
              <a:lnSpc>
                <a:spcPct val="90000"/>
              </a:lnSpc>
              <a:buFontTx/>
              <a:buChar char="•"/>
            </a:pPr>
            <a:endParaRPr lang="es-ES" sz="1600" dirty="0"/>
          </a:p>
        </p:txBody>
      </p:sp>
      <p:sp>
        <p:nvSpPr>
          <p:cNvPr id="92169" name="Text Box 9"/>
          <p:cNvSpPr txBox="1">
            <a:spLocks noChangeArrowheads="1"/>
          </p:cNvSpPr>
          <p:nvPr/>
        </p:nvSpPr>
        <p:spPr bwMode="auto">
          <a:xfrm>
            <a:off x="2063751" y="620714"/>
            <a:ext cx="7954963" cy="396875"/>
          </a:xfrm>
          <a:prstGeom prst="rect">
            <a:avLst/>
          </a:prstGeom>
          <a:noFill/>
          <a:ln w="9525">
            <a:noFill/>
            <a:miter lim="800000"/>
            <a:headEnd/>
            <a:tailEnd/>
          </a:ln>
          <a:effectLst/>
        </p:spPr>
        <p:txBody>
          <a:bodyPr wrap="none">
            <a:spAutoFit/>
          </a:bodyPr>
          <a:lstStyle/>
          <a:p>
            <a:r>
              <a:rPr lang="es-ES" sz="2000" b="1" u="sng">
                <a:solidFill>
                  <a:prstClr val="black"/>
                </a:solidFill>
                <a:latin typeface="Constantia"/>
              </a:rPr>
              <a:t>Contribuciones de las cuatros fuentes  de las ciencias aplicadas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s-ES" sz="2800" b="1"/>
              <a:t>MODELO Y TEORÍAS DEL CAMBIO PLANIFICADO</a:t>
            </a:r>
          </a:p>
        </p:txBody>
      </p:sp>
      <p:sp>
        <p:nvSpPr>
          <p:cNvPr id="60419" name="Rectangle 3"/>
          <p:cNvSpPr>
            <a:spLocks noGrp="1" noChangeArrowheads="1"/>
          </p:cNvSpPr>
          <p:nvPr>
            <p:ph idx="1"/>
          </p:nvPr>
        </p:nvSpPr>
        <p:spPr>
          <a:xfrm>
            <a:off x="1981200" y="1935480"/>
            <a:ext cx="8291264" cy="4389120"/>
          </a:xfrm>
        </p:spPr>
        <p:txBody>
          <a:bodyPr/>
          <a:lstStyle/>
          <a:p>
            <a:pPr marL="381000" indent="-381000"/>
            <a:r>
              <a:rPr lang="es-ES" dirty="0"/>
              <a:t>Este modelo facilito el desarrollo del D.O.</a:t>
            </a:r>
          </a:p>
          <a:p>
            <a:pPr marL="381000" indent="-381000"/>
            <a:endParaRPr lang="es-ES" dirty="0"/>
          </a:p>
          <a:p>
            <a:pPr marL="381000" indent="-381000"/>
            <a:r>
              <a:rPr lang="es-ES" dirty="0"/>
              <a:t>Los modelos y teorías representan características importantes de algunos fenómenos, describen esas características como variables y especifican las relaciones entre ellas. </a:t>
            </a:r>
          </a:p>
          <a:p>
            <a:pPr marL="381000" indent="-381000">
              <a:buNone/>
            </a:pPr>
            <a:endParaRPr lang="es-ES" dirty="0"/>
          </a:p>
          <a:p>
            <a:pPr marL="381000" indent="-381000"/>
            <a:r>
              <a:rPr lang="es-ES" dirty="0"/>
              <a:t>Estos modelos son bastante buenos para identificar las variables importantes involucradas en el cambio.</a:t>
            </a:r>
          </a:p>
        </p:txBody>
      </p:sp>
      <p:sp>
        <p:nvSpPr>
          <p:cNvPr id="60420" name="Line 4"/>
          <p:cNvSpPr>
            <a:spLocks noChangeShapeType="1"/>
          </p:cNvSpPr>
          <p:nvPr/>
        </p:nvSpPr>
        <p:spPr bwMode="auto">
          <a:xfrm>
            <a:off x="1724026" y="1412875"/>
            <a:ext cx="8748713" cy="0"/>
          </a:xfrm>
          <a:prstGeom prst="line">
            <a:avLst/>
          </a:prstGeom>
          <a:noFill/>
          <a:ln w="9525">
            <a:solidFill>
              <a:schemeClr val="bg2"/>
            </a:solidFill>
            <a:round/>
            <a:headEnd/>
            <a:tailEnd/>
          </a:ln>
          <a:effectLst/>
        </p:spPr>
        <p:txBody>
          <a:bodyPr/>
          <a:lstStyle/>
          <a:p>
            <a:endParaRPr lang="es-EC">
              <a:solidFill>
                <a:prstClr val="black"/>
              </a:solidFill>
              <a:latin typeface="Constanti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Rectangle 7"/>
          <p:cNvSpPr>
            <a:spLocks noChangeArrowheads="1"/>
          </p:cNvSpPr>
          <p:nvPr/>
        </p:nvSpPr>
        <p:spPr bwMode="auto">
          <a:xfrm>
            <a:off x="2371725" y="66676"/>
            <a:ext cx="8229600" cy="379413"/>
          </a:xfrm>
          <a:prstGeom prst="rect">
            <a:avLst/>
          </a:prstGeom>
          <a:noFill/>
          <a:ln w="9525">
            <a:noFill/>
            <a:miter lim="800000"/>
            <a:headEnd/>
            <a:tailEnd/>
          </a:ln>
          <a:effectLst/>
        </p:spPr>
        <p:txBody>
          <a:bodyPr anchor="ctr"/>
          <a:lstStyle/>
          <a:p>
            <a:pPr algn="r"/>
            <a:r>
              <a:rPr lang="es-ES" sz="2000" b="1" u="sng">
                <a:solidFill>
                  <a:prstClr val="black"/>
                </a:solidFill>
                <a:latin typeface="Constantia"/>
              </a:rPr>
              <a:t>CIENCIAS DE LA CONDUCTA APLICADA</a:t>
            </a:r>
          </a:p>
        </p:txBody>
      </p:sp>
      <p:sp>
        <p:nvSpPr>
          <p:cNvPr id="94216" name="Text Box 8"/>
          <p:cNvSpPr txBox="1">
            <a:spLocks noChangeArrowheads="1"/>
          </p:cNvSpPr>
          <p:nvPr/>
        </p:nvSpPr>
        <p:spPr bwMode="auto">
          <a:xfrm>
            <a:off x="2003426" y="722314"/>
            <a:ext cx="7954963" cy="396875"/>
          </a:xfrm>
          <a:prstGeom prst="rect">
            <a:avLst/>
          </a:prstGeom>
          <a:noFill/>
          <a:ln w="9525">
            <a:noFill/>
            <a:miter lim="800000"/>
            <a:headEnd/>
            <a:tailEnd/>
          </a:ln>
          <a:effectLst/>
        </p:spPr>
        <p:txBody>
          <a:bodyPr wrap="none">
            <a:spAutoFit/>
          </a:bodyPr>
          <a:lstStyle/>
          <a:p>
            <a:r>
              <a:rPr lang="es-ES" sz="2000" b="1" u="sng">
                <a:solidFill>
                  <a:prstClr val="black"/>
                </a:solidFill>
                <a:latin typeface="Constantia"/>
              </a:rPr>
              <a:t>Contribuciones de las cuatros fuentes  de las ciencias aplicadas</a:t>
            </a:r>
          </a:p>
        </p:txBody>
      </p:sp>
      <p:sp>
        <p:nvSpPr>
          <p:cNvPr id="94218" name="Rectangle 10"/>
          <p:cNvSpPr>
            <a:spLocks noChangeArrowheads="1"/>
          </p:cNvSpPr>
          <p:nvPr/>
        </p:nvSpPr>
        <p:spPr bwMode="auto">
          <a:xfrm>
            <a:off x="1920876" y="1341438"/>
            <a:ext cx="3965575" cy="5040312"/>
          </a:xfrm>
          <a:prstGeom prst="rect">
            <a:avLst/>
          </a:prstGeom>
          <a:noFill/>
          <a:ln w="9525">
            <a:solidFill>
              <a:schemeClr val="bg2"/>
            </a:solidFill>
            <a:miter lim="800000"/>
            <a:headEnd/>
            <a:tailEnd/>
          </a:ln>
          <a:effectLst/>
        </p:spPr>
        <p:txBody>
          <a:bodyPr/>
          <a:lstStyle/>
          <a:p>
            <a:pPr marL="174625" indent="-174625" algn="just">
              <a:spcBef>
                <a:spcPct val="20000"/>
              </a:spcBef>
              <a:buClr>
                <a:srgbClr val="DBF5F9"/>
              </a:buClr>
              <a:buSzPct val="75000"/>
            </a:pPr>
            <a:r>
              <a:rPr lang="es-ES" u="sng" dirty="0">
                <a:solidFill>
                  <a:prstClr val="black"/>
                </a:solidFill>
                <a:latin typeface="Constantia"/>
              </a:rPr>
              <a:t>Teoría de la practica</a:t>
            </a:r>
          </a:p>
          <a:p>
            <a:pPr marL="174625" indent="-174625" algn="just">
              <a:spcBef>
                <a:spcPct val="20000"/>
              </a:spcBef>
              <a:buClr>
                <a:srgbClr val="DBF5F9"/>
              </a:buClr>
              <a:buSzPct val="75000"/>
            </a:pPr>
            <a:endParaRPr lang="es-ES" u="sng" dirty="0">
              <a:solidFill>
                <a:prstClr val="black"/>
              </a:solidFill>
              <a:latin typeface="Constantia"/>
            </a:endParaRPr>
          </a:p>
          <a:p>
            <a:pPr marL="174625" indent="-174625" algn="just">
              <a:spcBef>
                <a:spcPct val="20000"/>
              </a:spcBef>
              <a:buClr>
                <a:srgbClr val="DBF5F9"/>
              </a:buClr>
              <a:buSzPct val="75000"/>
              <a:buFontTx/>
              <a:buChar char="•"/>
            </a:pPr>
            <a:r>
              <a:rPr lang="es-ES" sz="1600" dirty="0">
                <a:solidFill>
                  <a:prstClr val="black"/>
                </a:solidFill>
                <a:latin typeface="Constantia"/>
              </a:rPr>
              <a:t>Las implicaciones de la teorías del desarrollo del grupo.</a:t>
            </a:r>
          </a:p>
          <a:p>
            <a:pPr marL="174625" indent="-174625" algn="just">
              <a:spcBef>
                <a:spcPct val="20000"/>
              </a:spcBef>
              <a:buClr>
                <a:srgbClr val="DBF5F9"/>
              </a:buClr>
              <a:buSzPct val="75000"/>
              <a:buFontTx/>
              <a:buChar char="•"/>
            </a:pPr>
            <a:r>
              <a:rPr lang="es-ES" sz="1600" dirty="0">
                <a:solidFill>
                  <a:prstClr val="black"/>
                </a:solidFill>
                <a:latin typeface="Constantia"/>
              </a:rPr>
              <a:t>La codificación de las practicas de gerencia.</a:t>
            </a:r>
          </a:p>
          <a:p>
            <a:pPr marL="174625" indent="-174625" algn="just">
              <a:spcBef>
                <a:spcPct val="20000"/>
              </a:spcBef>
              <a:buClr>
                <a:srgbClr val="DBF5F9"/>
              </a:buClr>
              <a:buSzPct val="75000"/>
              <a:buFontTx/>
              <a:buChar char="•"/>
            </a:pPr>
            <a:r>
              <a:rPr lang="es-ES" sz="1600" dirty="0">
                <a:solidFill>
                  <a:prstClr val="black"/>
                </a:solidFill>
                <a:latin typeface="Constantia"/>
              </a:rPr>
              <a:t>Las nuevas ideas acerca del proceso de la educación.</a:t>
            </a:r>
          </a:p>
          <a:p>
            <a:pPr marL="174625" indent="-174625" algn="just">
              <a:spcBef>
                <a:spcPct val="20000"/>
              </a:spcBef>
              <a:buClr>
                <a:srgbClr val="DBF5F9"/>
              </a:buClr>
              <a:buSzPct val="75000"/>
              <a:buFontTx/>
              <a:buChar char="•"/>
            </a:pPr>
            <a:r>
              <a:rPr lang="es-ES" sz="1600" dirty="0">
                <a:solidFill>
                  <a:prstClr val="black"/>
                </a:solidFill>
                <a:latin typeface="Constantia"/>
              </a:rPr>
              <a:t>El concepto de “administrar por objetivos”.</a:t>
            </a:r>
          </a:p>
          <a:p>
            <a:pPr marL="174625" indent="-174625" algn="just">
              <a:spcBef>
                <a:spcPct val="20000"/>
              </a:spcBef>
              <a:buClr>
                <a:srgbClr val="DBF5F9"/>
              </a:buClr>
              <a:buSzPct val="75000"/>
              <a:buFontTx/>
              <a:buChar char="•"/>
            </a:pPr>
            <a:r>
              <a:rPr lang="es-ES" sz="1600" dirty="0">
                <a:solidFill>
                  <a:prstClr val="black"/>
                </a:solidFill>
                <a:latin typeface="Constantia"/>
              </a:rPr>
              <a:t>Las exploraciones de la teoría y el método de la intervención.</a:t>
            </a:r>
          </a:p>
          <a:p>
            <a:pPr marL="174625" indent="-174625" algn="just">
              <a:spcBef>
                <a:spcPct val="20000"/>
              </a:spcBef>
              <a:buClr>
                <a:srgbClr val="DBF5F9"/>
              </a:buClr>
              <a:buSzPct val="75000"/>
              <a:buFontTx/>
              <a:buChar char="•"/>
            </a:pPr>
            <a:r>
              <a:rPr lang="es-ES" sz="1600" dirty="0">
                <a:solidFill>
                  <a:prstClr val="black"/>
                </a:solidFill>
                <a:latin typeface="Constantia"/>
              </a:rPr>
              <a:t>Las implicaciones y las aplicaciones de las teorías del cambio planificado.</a:t>
            </a:r>
          </a:p>
          <a:p>
            <a:pPr marL="174625" indent="-174625" algn="just">
              <a:spcBef>
                <a:spcPct val="20000"/>
              </a:spcBef>
              <a:buClr>
                <a:srgbClr val="DBF5F9"/>
              </a:buClr>
              <a:buSzPct val="75000"/>
              <a:buFontTx/>
              <a:buChar char="•"/>
            </a:pPr>
            <a:endParaRPr lang="es-ES" sz="1600" dirty="0">
              <a:solidFill>
                <a:prstClr val="black"/>
              </a:solidFill>
              <a:latin typeface="Constantia"/>
            </a:endParaRPr>
          </a:p>
          <a:p>
            <a:pPr marL="174625" indent="-174625" algn="just">
              <a:spcBef>
                <a:spcPct val="20000"/>
              </a:spcBef>
              <a:buClr>
                <a:srgbClr val="DBF5F9"/>
              </a:buClr>
              <a:buSzPct val="75000"/>
              <a:buFontTx/>
              <a:buChar char="•"/>
            </a:pPr>
            <a:endParaRPr lang="es-ES" sz="1600" dirty="0">
              <a:solidFill>
                <a:prstClr val="black"/>
              </a:solidFill>
              <a:latin typeface="Constantia"/>
            </a:endParaRPr>
          </a:p>
          <a:p>
            <a:pPr marL="174625" indent="-174625" algn="just">
              <a:spcBef>
                <a:spcPct val="20000"/>
              </a:spcBef>
              <a:buClr>
                <a:srgbClr val="DBF5F9"/>
              </a:buClr>
              <a:buSzPct val="75000"/>
            </a:pPr>
            <a:endParaRPr lang="es-ES" sz="1600" u="sng" dirty="0">
              <a:solidFill>
                <a:prstClr val="black"/>
              </a:solidFill>
              <a:latin typeface="Constantia"/>
            </a:endParaRPr>
          </a:p>
        </p:txBody>
      </p:sp>
      <p:sp>
        <p:nvSpPr>
          <p:cNvPr id="94219" name="Rectangle 11"/>
          <p:cNvSpPr>
            <a:spLocks noChangeArrowheads="1"/>
          </p:cNvSpPr>
          <p:nvPr/>
        </p:nvSpPr>
        <p:spPr bwMode="auto">
          <a:xfrm>
            <a:off x="6096001" y="1341438"/>
            <a:ext cx="3965575" cy="5040312"/>
          </a:xfrm>
          <a:prstGeom prst="rect">
            <a:avLst/>
          </a:prstGeom>
          <a:noFill/>
          <a:ln w="9525">
            <a:solidFill>
              <a:schemeClr val="bg2"/>
            </a:solidFill>
            <a:miter lim="800000"/>
            <a:headEnd/>
            <a:tailEnd/>
          </a:ln>
          <a:effectLst/>
        </p:spPr>
        <p:txBody>
          <a:bodyPr/>
          <a:lstStyle/>
          <a:p>
            <a:pPr marL="174625" indent="-174625" algn="just">
              <a:spcBef>
                <a:spcPct val="20000"/>
              </a:spcBef>
              <a:buClr>
                <a:srgbClr val="DBF5F9"/>
              </a:buClr>
              <a:buSzPct val="75000"/>
            </a:pPr>
            <a:r>
              <a:rPr lang="es-ES" u="sng" dirty="0">
                <a:solidFill>
                  <a:prstClr val="black"/>
                </a:solidFill>
                <a:latin typeface="Constantia"/>
              </a:rPr>
              <a:t>Investigación de la practica </a:t>
            </a:r>
          </a:p>
          <a:p>
            <a:pPr marL="174625" indent="-174625" algn="just">
              <a:spcBef>
                <a:spcPct val="20000"/>
              </a:spcBef>
              <a:buClr>
                <a:srgbClr val="DBF5F9"/>
              </a:buClr>
              <a:buSzPct val="75000"/>
            </a:pPr>
            <a:endParaRPr lang="es-ES" u="sng" dirty="0">
              <a:solidFill>
                <a:prstClr val="black"/>
              </a:solidFill>
              <a:latin typeface="Constantia"/>
            </a:endParaRPr>
          </a:p>
          <a:p>
            <a:pPr marL="174625" indent="-174625" algn="just">
              <a:spcBef>
                <a:spcPct val="20000"/>
              </a:spcBef>
              <a:buClr>
                <a:srgbClr val="DBF5F9"/>
              </a:buClr>
              <a:buSzPct val="75000"/>
              <a:buFontTx/>
              <a:buChar char="•"/>
            </a:pPr>
            <a:r>
              <a:rPr lang="es-ES" sz="1600" dirty="0">
                <a:solidFill>
                  <a:prstClr val="black"/>
                </a:solidFill>
                <a:latin typeface="Constantia"/>
              </a:rPr>
              <a:t>Los estudios que demuestran que la retroalimentación de los datos de las encuestas de investigación puede producir un cambio en la organización.</a:t>
            </a:r>
          </a:p>
          <a:p>
            <a:pPr marL="174625" indent="-174625" algn="just">
              <a:spcBef>
                <a:spcPct val="20000"/>
              </a:spcBef>
              <a:buClr>
                <a:srgbClr val="DBF5F9"/>
              </a:buClr>
              <a:buSzPct val="75000"/>
              <a:buFontTx/>
              <a:buChar char="•"/>
            </a:pPr>
            <a:r>
              <a:rPr lang="es-ES" sz="1600" dirty="0">
                <a:solidFill>
                  <a:prstClr val="black"/>
                </a:solidFill>
                <a:latin typeface="Constantia"/>
              </a:rPr>
              <a:t>Los resultados que indican la importancia del grupo de trabajo informal en el desempeño individual y del grupo.</a:t>
            </a:r>
          </a:p>
          <a:p>
            <a:pPr marL="174625" indent="-174625" algn="just">
              <a:spcBef>
                <a:spcPct val="20000"/>
              </a:spcBef>
              <a:buClr>
                <a:srgbClr val="DBF5F9"/>
              </a:buClr>
              <a:buSzPct val="75000"/>
              <a:buFontTx/>
              <a:buChar char="•"/>
            </a:pPr>
            <a:r>
              <a:rPr lang="es-ES" sz="1600" dirty="0">
                <a:solidFill>
                  <a:prstClr val="black"/>
                </a:solidFill>
                <a:latin typeface="Constantia"/>
              </a:rPr>
              <a:t>Los resultados que demuestran la eficacia del desarrollo organizacional al GRID en las organizaciones grandes.</a:t>
            </a:r>
          </a:p>
          <a:p>
            <a:pPr marL="174625" indent="-174625" algn="just">
              <a:spcBef>
                <a:spcPct val="20000"/>
              </a:spcBef>
              <a:buClr>
                <a:srgbClr val="DBF5F9"/>
              </a:buClr>
              <a:buSzPct val="75000"/>
            </a:pPr>
            <a:endParaRPr lang="es-ES" sz="1600" dirty="0">
              <a:solidFill>
                <a:prstClr val="black"/>
              </a:solidFill>
              <a:latin typeface="Constantia"/>
            </a:endParaRPr>
          </a:p>
          <a:p>
            <a:pPr marL="174625" indent="-174625" algn="just">
              <a:spcBef>
                <a:spcPct val="20000"/>
              </a:spcBef>
              <a:buClr>
                <a:srgbClr val="DBF5F9"/>
              </a:buClr>
              <a:buSzPct val="75000"/>
            </a:pPr>
            <a:endParaRPr lang="es-ES" sz="1600" u="sng" dirty="0">
              <a:solidFill>
                <a:prstClr val="black"/>
              </a:solidFill>
              <a:latin typeface="Constant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981200" y="116632"/>
            <a:ext cx="8229600" cy="1143000"/>
          </a:xfrm>
        </p:spPr>
        <p:txBody>
          <a:bodyPr/>
          <a:lstStyle/>
          <a:p>
            <a:pPr algn="ctr"/>
            <a:r>
              <a:rPr lang="es-ES" sz="3600" dirty="0"/>
              <a:t>INVESTIGACION -ACCION</a:t>
            </a:r>
          </a:p>
        </p:txBody>
      </p:sp>
      <p:sp>
        <p:nvSpPr>
          <p:cNvPr id="97283" name="Rectangle 3"/>
          <p:cNvSpPr>
            <a:spLocks noGrp="1" noChangeArrowheads="1"/>
          </p:cNvSpPr>
          <p:nvPr>
            <p:ph idx="1"/>
          </p:nvPr>
        </p:nvSpPr>
        <p:spPr/>
        <p:txBody>
          <a:bodyPr>
            <a:normAutofit fontScale="85000" lnSpcReduction="10000"/>
          </a:bodyPr>
          <a:lstStyle/>
          <a:p>
            <a:pPr marL="381000" indent="-381000"/>
            <a:r>
              <a:rPr lang="es-ES" dirty="0"/>
              <a:t>El modelo de investigación-acción es básico en la mayor parte de las actividades del desarrollo organizacional.</a:t>
            </a:r>
          </a:p>
          <a:p>
            <a:pPr marL="381000" indent="-381000">
              <a:buNone/>
            </a:pPr>
            <a:endParaRPr lang="es-ES" dirty="0"/>
          </a:p>
          <a:p>
            <a:pPr marL="381000" indent="-381000"/>
            <a:r>
              <a:rPr lang="es-ES" b="1" u="sng" dirty="0"/>
              <a:t>Modelo investigación-acción</a:t>
            </a:r>
            <a:r>
              <a:rPr lang="es-ES" dirty="0"/>
              <a:t> : es un método de resolución de problemas basado en datos, que duplica los pasos involucrados en el método de indagación científica.</a:t>
            </a:r>
          </a:p>
          <a:p>
            <a:pPr marL="381000" indent="-381000"/>
            <a:r>
              <a:rPr lang="es-ES" dirty="0"/>
              <a:t>Hay tres procesos involucrados en este modelos:</a:t>
            </a:r>
          </a:p>
          <a:p>
            <a:pPr marL="838200" lvl="1" indent="-381000">
              <a:buFont typeface="Wingdings" pitchFamily="2" charset="2"/>
              <a:buAutoNum type="arabicPeriod"/>
            </a:pPr>
            <a:r>
              <a:rPr lang="es-ES" dirty="0"/>
              <a:t>Recopilación de datos.</a:t>
            </a:r>
          </a:p>
          <a:p>
            <a:pPr marL="838200" lvl="1" indent="-381000">
              <a:buFont typeface="Wingdings" pitchFamily="2" charset="2"/>
              <a:buAutoNum type="arabicPeriod"/>
            </a:pPr>
            <a:r>
              <a:rPr lang="es-ES" dirty="0"/>
              <a:t>Retroalimentación a los miembros del sistema cliente.</a:t>
            </a:r>
          </a:p>
          <a:p>
            <a:pPr marL="838200" lvl="1" indent="-381000">
              <a:buFont typeface="Wingdings" pitchFamily="2" charset="2"/>
              <a:buAutoNum type="arabicPeriod"/>
            </a:pPr>
            <a:r>
              <a:rPr lang="es-ES" dirty="0"/>
              <a:t>Planificación de la acción, basándose en los datos.</a:t>
            </a:r>
          </a:p>
          <a:p>
            <a:pPr marL="381000" indent="-381000"/>
            <a:r>
              <a:rPr lang="es-ES" dirty="0"/>
              <a:t>Este modelo es un método para </a:t>
            </a:r>
            <a:r>
              <a:rPr lang="es-ES" b="1" dirty="0"/>
              <a:t>aprender</a:t>
            </a:r>
            <a:r>
              <a:rPr lang="es-ES" dirty="0"/>
              <a:t> y </a:t>
            </a:r>
            <a:r>
              <a:rPr lang="es-ES" b="1" dirty="0"/>
              <a:t>hacer:</a:t>
            </a:r>
          </a:p>
          <a:p>
            <a:pPr marL="838200" lvl="1" indent="-381000"/>
            <a:r>
              <a:rPr lang="es-ES" u="sng" dirty="0"/>
              <a:t>Aprender</a:t>
            </a:r>
            <a:r>
              <a:rPr lang="es-ES" dirty="0"/>
              <a:t> acerca de la dinámica del cambio organizacional</a:t>
            </a:r>
          </a:p>
          <a:p>
            <a:pPr marL="838200" lvl="1" indent="-381000"/>
            <a:r>
              <a:rPr lang="es-ES" u="sng" dirty="0"/>
              <a:t>Hacer </a:t>
            </a:r>
            <a:r>
              <a:rPr lang="es-ES" dirty="0"/>
              <a:t>o poner en practica los esfuerzos para el cambio</a:t>
            </a:r>
          </a:p>
        </p:txBody>
      </p:sp>
      <p:sp>
        <p:nvSpPr>
          <p:cNvPr id="97284" name="Line 4"/>
          <p:cNvSpPr>
            <a:spLocks noChangeShapeType="1"/>
          </p:cNvSpPr>
          <p:nvPr/>
        </p:nvSpPr>
        <p:spPr bwMode="auto">
          <a:xfrm>
            <a:off x="1724026" y="1279525"/>
            <a:ext cx="8748713" cy="0"/>
          </a:xfrm>
          <a:prstGeom prst="line">
            <a:avLst/>
          </a:prstGeom>
          <a:noFill/>
          <a:ln w="9525">
            <a:solidFill>
              <a:schemeClr val="bg2"/>
            </a:solidFill>
            <a:round/>
            <a:headEnd/>
            <a:tailEnd/>
          </a:ln>
          <a:effectLst/>
        </p:spPr>
        <p:txBody>
          <a:bodyPr/>
          <a:lstStyle/>
          <a:p>
            <a:endParaRPr lang="es-EC">
              <a:solidFill>
                <a:prstClr val="black"/>
              </a:solidFill>
              <a:latin typeface="Constant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1981200" y="457200"/>
            <a:ext cx="8229600" cy="450850"/>
          </a:xfrm>
          <a:noFill/>
          <a:ln/>
        </p:spPr>
        <p:txBody>
          <a:bodyPr>
            <a:normAutofit fontScale="90000"/>
          </a:bodyPr>
          <a:lstStyle/>
          <a:p>
            <a:r>
              <a:rPr lang="es-ES" sz="2800" b="1" u="sng"/>
              <a:t>Modelo y teorías del cambio planificado</a:t>
            </a:r>
          </a:p>
        </p:txBody>
      </p:sp>
      <p:sp>
        <p:nvSpPr>
          <p:cNvPr id="61443" name="Rectangle 3"/>
          <p:cNvSpPr>
            <a:spLocks noGrp="1" noChangeArrowheads="1"/>
          </p:cNvSpPr>
          <p:nvPr>
            <p:ph idx="1"/>
          </p:nvPr>
        </p:nvSpPr>
        <p:spPr>
          <a:xfrm>
            <a:off x="1981200" y="981076"/>
            <a:ext cx="8229600" cy="5616575"/>
          </a:xfrm>
        </p:spPr>
        <p:txBody>
          <a:bodyPr>
            <a:normAutofit fontScale="85000" lnSpcReduction="20000"/>
          </a:bodyPr>
          <a:lstStyle/>
          <a:p>
            <a:pPr marL="381000" indent="-381000" algn="just"/>
            <a:r>
              <a:rPr lang="es-ES" dirty="0"/>
              <a:t>Kurt Lewin, introdujo 2 ideas de cambio:</a:t>
            </a:r>
          </a:p>
          <a:p>
            <a:pPr marL="381000" indent="-381000" algn="just">
              <a:buFont typeface="Wingdings" pitchFamily="2" charset="2"/>
              <a:buAutoNum type="arabicPeriod"/>
            </a:pPr>
            <a:r>
              <a:rPr lang="es-ES" dirty="0"/>
              <a:t>«Lo que esta ocurriendo en cualquier punto en el tiempo (</a:t>
            </a:r>
            <a:r>
              <a:rPr lang="es-ES" i="1" dirty="0"/>
              <a:t>Status quo</a:t>
            </a:r>
            <a:r>
              <a:rPr lang="es-ES" dirty="0"/>
              <a:t>) es una </a:t>
            </a:r>
            <a:r>
              <a:rPr lang="es-ES" i="1" dirty="0"/>
              <a:t>resultante (punto de equilibrio)</a:t>
            </a:r>
            <a:r>
              <a:rPr lang="es-ES" dirty="0"/>
              <a:t> en un campo de fuerzas opuestas. »</a:t>
            </a:r>
          </a:p>
          <a:p>
            <a:pPr marL="381000" indent="-381000" algn="just">
              <a:buNone/>
            </a:pPr>
            <a:r>
              <a:rPr lang="es-ES" dirty="0"/>
              <a:t>	Con una técnica:  </a:t>
            </a:r>
            <a:r>
              <a:rPr lang="es-ES" b="1" dirty="0"/>
              <a:t>“análisis del campo de fuerzas”</a:t>
            </a:r>
            <a:r>
              <a:rPr lang="es-ES" dirty="0"/>
              <a:t>, se identifican las principales fuerzas del campo y se desarrollan planes de acción para mover el punto de equilibrio resultante en una dirección u otras.</a:t>
            </a:r>
          </a:p>
          <a:p>
            <a:pPr marL="381000" indent="-381000" algn="just">
              <a:buNone/>
            </a:pPr>
            <a:r>
              <a:rPr lang="es-ES" dirty="0"/>
              <a:t>	Es el Status quo, el resultado de un campo de fuerzas, muy poderosa para una dinámica de situaciones de cambio. </a:t>
            </a:r>
          </a:p>
          <a:p>
            <a:pPr marL="381000" indent="-381000" algn="just">
              <a:buFont typeface="Wingdings" pitchFamily="2" charset="2"/>
              <a:buAutoNum type="arabicPeriod" startAt="2"/>
            </a:pPr>
            <a:r>
              <a:rPr lang="es-ES" dirty="0"/>
              <a:t>« Un modelo del proceso de cambio mismo, donde el cambio es un proceso de tres etapas: </a:t>
            </a:r>
            <a:r>
              <a:rPr lang="es-ES" i="1" dirty="0"/>
              <a:t>descongelar</a:t>
            </a:r>
            <a:r>
              <a:rPr lang="es-ES" dirty="0"/>
              <a:t>, la antigua conducta (o situación);</a:t>
            </a:r>
            <a:r>
              <a:rPr lang="es-ES" i="1" dirty="0"/>
              <a:t> moverla</a:t>
            </a:r>
            <a:r>
              <a:rPr lang="es-ES" dirty="0"/>
              <a:t>, a un nuevo nivel de conducta, y </a:t>
            </a:r>
            <a:r>
              <a:rPr lang="es-ES" i="1" dirty="0"/>
              <a:t>volverla a congelar</a:t>
            </a:r>
            <a:r>
              <a:rPr lang="es-ES" dirty="0"/>
              <a:t>, la conducta en el nuevo nivel. »</a:t>
            </a:r>
          </a:p>
          <a:p>
            <a:pPr marL="381000" indent="-381000" algn="just">
              <a:buNone/>
            </a:pPr>
            <a:r>
              <a:rPr lang="es-ES" dirty="0"/>
              <a:t>	El cambio implica moverse de un punto de equilibrio a otro.</a:t>
            </a:r>
          </a:p>
          <a:p>
            <a:pPr marL="381000" indent="-381000" algn="just">
              <a:buNone/>
            </a:pPr>
            <a:r>
              <a:rPr lang="es-ES" dirty="0"/>
              <a:t>	Este modelo de tres etapas de Lewin es un poderoso instrumento cognoscitivo (epistemológico) para comprender las situaciones de cambio. </a:t>
            </a:r>
          </a:p>
          <a:p>
            <a:pPr marL="381000" indent="-381000" algn="just">
              <a:buFont typeface="Wingdings" pitchFamily="2" charset="2"/>
              <a:buAutoNum type="arabicPeriod"/>
            </a:pPr>
            <a:endParaRPr lang="es-ES" dirty="0"/>
          </a:p>
          <a:p>
            <a:pPr marL="381000" indent="-381000" algn="just"/>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a:xfrm>
            <a:off x="2438400" y="88901"/>
            <a:ext cx="8229600" cy="379413"/>
          </a:xfrm>
          <a:noFill/>
          <a:ln/>
        </p:spPr>
        <p:txBody>
          <a:bodyPr/>
          <a:lstStyle/>
          <a:p>
            <a:pPr algn="r"/>
            <a:r>
              <a:rPr lang="es-ES" sz="2000" b="1" u="sng"/>
              <a:t>Modelo y teorías del cambio planificado</a:t>
            </a:r>
          </a:p>
        </p:txBody>
      </p:sp>
      <p:sp>
        <p:nvSpPr>
          <p:cNvPr id="62467" name="Rectangle 3"/>
          <p:cNvSpPr>
            <a:spLocks noGrp="1" noChangeArrowheads="1"/>
          </p:cNvSpPr>
          <p:nvPr>
            <p:ph idx="1"/>
          </p:nvPr>
        </p:nvSpPr>
        <p:spPr>
          <a:xfrm>
            <a:off x="1981200" y="981076"/>
            <a:ext cx="8229600" cy="5616575"/>
          </a:xfrm>
        </p:spPr>
        <p:txBody>
          <a:bodyPr/>
          <a:lstStyle/>
          <a:p>
            <a:pPr marL="0" indent="0" algn="ctr" defTabSz="304800">
              <a:lnSpc>
                <a:spcPct val="90000"/>
              </a:lnSpc>
              <a:buNone/>
            </a:pPr>
            <a:r>
              <a:rPr lang="es-ES" sz="1800" b="1" u="sng" dirty="0"/>
              <a:t>Modelo De Tres Etapas Del Proceso De Cambio</a:t>
            </a:r>
          </a:p>
          <a:p>
            <a:pPr marL="0" indent="0" defTabSz="304800">
              <a:lnSpc>
                <a:spcPct val="90000"/>
              </a:lnSpc>
              <a:buNone/>
            </a:pPr>
            <a:r>
              <a:rPr lang="es-ES" sz="1800" dirty="0"/>
              <a:t>Edgar Schein agregó al modelo los mecanismo psicológicos involucrados en el cambio.</a:t>
            </a:r>
          </a:p>
          <a:p>
            <a:pPr marL="0" indent="0" defTabSz="304800">
              <a:lnSpc>
                <a:spcPct val="90000"/>
              </a:lnSpc>
              <a:buNone/>
            </a:pPr>
            <a:endParaRPr lang="es-ES" sz="1800" dirty="0"/>
          </a:p>
          <a:p>
            <a:pPr marL="0" indent="0" defTabSz="304800">
              <a:lnSpc>
                <a:spcPct val="90000"/>
              </a:lnSpc>
              <a:buNone/>
            </a:pPr>
            <a:r>
              <a:rPr lang="es-ES" sz="1800" b="1" u="sng" dirty="0"/>
              <a:t>ETAPA 1:	 DESCONGELAR</a:t>
            </a:r>
          </a:p>
          <a:p>
            <a:pPr marL="0" indent="0" defTabSz="304800">
              <a:lnSpc>
                <a:spcPct val="90000"/>
              </a:lnSpc>
              <a:buNone/>
            </a:pPr>
            <a:endParaRPr lang="es-ES" sz="1800" b="1" u="sng" dirty="0"/>
          </a:p>
          <a:p>
            <a:pPr marL="0" indent="0" algn="just" defTabSz="304800">
              <a:lnSpc>
                <a:spcPct val="90000"/>
              </a:lnSpc>
              <a:buNone/>
            </a:pPr>
            <a:r>
              <a:rPr lang="es-ES" sz="1800" dirty="0"/>
              <a:t>Crear la motivación y una disposición favorable para el cambio mediante la desconfirmación o falta de confirmación</a:t>
            </a:r>
          </a:p>
          <a:p>
            <a:pPr marL="0" indent="0" defTabSz="304800">
              <a:lnSpc>
                <a:spcPct val="90000"/>
              </a:lnSpc>
              <a:buNone/>
            </a:pPr>
            <a:r>
              <a:rPr lang="es-ES" sz="1800" dirty="0"/>
              <a:t>				b. la creación de culpa o ansiedad.</a:t>
            </a:r>
          </a:p>
          <a:p>
            <a:pPr marL="0" indent="0" defTabSz="304800">
              <a:lnSpc>
                <a:spcPct val="90000"/>
              </a:lnSpc>
              <a:buNone/>
            </a:pPr>
            <a:r>
              <a:rPr lang="es-ES" sz="1800" dirty="0"/>
              <a:t>				c. la provisión de una seguridad sicológica.</a:t>
            </a:r>
          </a:p>
          <a:p>
            <a:pPr marL="0" indent="0" defTabSz="304800">
              <a:lnSpc>
                <a:spcPct val="90000"/>
              </a:lnSpc>
              <a:buNone/>
            </a:pPr>
            <a:endParaRPr lang="es-ES" sz="1800" b="1" u="sng" dirty="0"/>
          </a:p>
          <a:p>
            <a:pPr marL="0" indent="0" defTabSz="304800">
              <a:lnSpc>
                <a:spcPct val="90000"/>
              </a:lnSpc>
              <a:buNone/>
            </a:pPr>
            <a:r>
              <a:rPr lang="es-ES" sz="1800" b="1" u="sng" dirty="0"/>
              <a:t>ETAPA 2: CAMBIO MEDIANTE LA RESTRUCTURACION COGNOSITIVA</a:t>
            </a:r>
            <a:r>
              <a:rPr lang="es-ES" sz="1800" dirty="0"/>
              <a:t> </a:t>
            </a:r>
          </a:p>
          <a:p>
            <a:pPr marL="0" indent="0" defTabSz="304800">
              <a:lnSpc>
                <a:spcPct val="90000"/>
              </a:lnSpc>
              <a:buNone/>
            </a:pPr>
            <a:endParaRPr lang="es-ES" sz="1800" dirty="0"/>
          </a:p>
          <a:p>
            <a:pPr marL="0" indent="0" defTabSz="304800">
              <a:lnSpc>
                <a:spcPct val="90000"/>
              </a:lnSpc>
              <a:buNone/>
            </a:pPr>
            <a:r>
              <a:rPr lang="es-ES" sz="1800" dirty="0"/>
              <a:t>Ayuda al cliente a ver las cosas, sentir las cosas y reaccionar a las cosas en una forma diferente, basándose en un nuevo punto de vista obtenido mediante,	</a:t>
            </a:r>
          </a:p>
          <a:p>
            <a:pPr marL="0" indent="0" defTabSz="304800">
              <a:lnSpc>
                <a:spcPct val="90000"/>
              </a:lnSpc>
              <a:buNone/>
            </a:pPr>
            <a:r>
              <a:rPr lang="es-ES" sz="1800" dirty="0"/>
              <a:t>a. La identificación con un nuevo modelo del rol, del mentor, etc.</a:t>
            </a:r>
          </a:p>
          <a:p>
            <a:pPr marL="0" indent="0" defTabSz="304800">
              <a:lnSpc>
                <a:spcPct val="90000"/>
              </a:lnSpc>
              <a:buNone/>
            </a:pPr>
            <a:r>
              <a:rPr lang="es-ES" sz="1800" dirty="0"/>
              <a:t>b. una exploración del ambiente para encontrar nueva información 	pertinente.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a:xfrm>
            <a:off x="2292350" y="101601"/>
            <a:ext cx="8229600" cy="307975"/>
          </a:xfrm>
          <a:noFill/>
          <a:ln/>
        </p:spPr>
        <p:txBody>
          <a:bodyPr>
            <a:normAutofit fontScale="90000"/>
          </a:bodyPr>
          <a:lstStyle/>
          <a:p>
            <a:pPr algn="r"/>
            <a:r>
              <a:rPr lang="es-ES" sz="2000" b="1" u="sng"/>
              <a:t>Modelo y teorías del cambio planificado</a:t>
            </a:r>
          </a:p>
        </p:txBody>
      </p:sp>
      <p:sp>
        <p:nvSpPr>
          <p:cNvPr id="67587" name="Rectangle 3"/>
          <p:cNvSpPr>
            <a:spLocks noGrp="1" noChangeArrowheads="1"/>
          </p:cNvSpPr>
          <p:nvPr>
            <p:ph idx="1"/>
          </p:nvPr>
        </p:nvSpPr>
        <p:spPr>
          <a:xfrm>
            <a:off x="1981200" y="908050"/>
            <a:ext cx="8229600" cy="5689600"/>
          </a:xfrm>
        </p:spPr>
        <p:txBody>
          <a:bodyPr>
            <a:normAutofit fontScale="92500" lnSpcReduction="20000"/>
          </a:bodyPr>
          <a:lstStyle/>
          <a:p>
            <a:pPr marL="0" indent="0" algn="ctr">
              <a:buNone/>
              <a:tabLst>
                <a:tab pos="347663" algn="l"/>
              </a:tabLst>
            </a:pPr>
            <a:r>
              <a:rPr lang="es-ES" b="1" u="sng" dirty="0"/>
              <a:t>MODELO DE BURKE-LITWIN </a:t>
            </a:r>
          </a:p>
          <a:p>
            <a:pPr marL="0" indent="0" algn="ctr">
              <a:buNone/>
              <a:tabLst>
                <a:tab pos="347663" algn="l"/>
              </a:tabLst>
            </a:pPr>
            <a:r>
              <a:rPr lang="es-ES" b="1" u="sng" dirty="0"/>
              <a:t>DEL DESEMPEÑO INDIVIDUAL Y DE LA ORGANIZACIÓN</a:t>
            </a:r>
          </a:p>
          <a:p>
            <a:pPr marL="0" indent="0" algn="just">
              <a:buNone/>
              <a:tabLst>
                <a:tab pos="347663" algn="l"/>
              </a:tabLst>
            </a:pPr>
            <a:r>
              <a:rPr lang="es-ES" dirty="0"/>
              <a:t>	</a:t>
            </a:r>
          </a:p>
          <a:p>
            <a:pPr marL="0" indent="0" algn="just">
              <a:buNone/>
              <a:tabLst>
                <a:tab pos="347663" algn="l"/>
              </a:tabLst>
            </a:pPr>
            <a:r>
              <a:rPr lang="es-ES" dirty="0"/>
              <a:t>	Este modelo identifica las variables involucradas en la creación del cambio de primer orden o “cambio   transaccional”  y de segundo orden o “cambio transformacional” .</a:t>
            </a:r>
          </a:p>
          <a:p>
            <a:pPr marL="0" indent="0" algn="just">
              <a:buNone/>
              <a:tabLst>
                <a:tab pos="347663" algn="l"/>
              </a:tabLst>
            </a:pPr>
            <a:endParaRPr lang="es-ES" dirty="0"/>
          </a:p>
          <a:p>
            <a:pPr marL="0" indent="0" algn="just">
              <a:tabLst>
                <a:tab pos="347663" algn="l"/>
              </a:tabLst>
            </a:pPr>
            <a:r>
              <a:rPr lang="es-ES" u="sng" dirty="0"/>
              <a:t>Cambio de primer orden</a:t>
            </a:r>
            <a:r>
              <a:rPr lang="es-ES" dirty="0"/>
              <a:t>: cambio evolutivo y de adaptación, en el cual se cambian las características de la organización, su naturaleza la misma.</a:t>
            </a:r>
          </a:p>
          <a:p>
            <a:pPr marL="0" indent="0" algn="just">
              <a:buNone/>
              <a:tabLst>
                <a:tab pos="347663" algn="l"/>
              </a:tabLst>
            </a:pPr>
            <a:endParaRPr lang="es-ES" dirty="0"/>
          </a:p>
          <a:p>
            <a:pPr marL="0" indent="0" algn="just">
              <a:tabLst>
                <a:tab pos="347663" algn="l"/>
              </a:tabLst>
            </a:pPr>
            <a:r>
              <a:rPr lang="es-ES" u="sng" dirty="0"/>
              <a:t>Cambio de segundo orden</a:t>
            </a:r>
            <a:r>
              <a:rPr lang="es-ES" dirty="0"/>
              <a:t>: cambio revolucionario y que se altera en formas significativas la naturaleza de la organización. </a:t>
            </a:r>
          </a:p>
          <a:p>
            <a:pPr marL="0" indent="0" algn="just">
              <a:buNone/>
              <a:tabLst>
                <a:tab pos="347663" algn="l"/>
              </a:tabLst>
            </a:pPr>
            <a:r>
              <a:rPr lang="es-ES" dirty="0"/>
              <a:t>	</a:t>
            </a:r>
          </a:p>
          <a:p>
            <a:pPr marL="0" indent="0" algn="just">
              <a:buNone/>
              <a:tabLst>
                <a:tab pos="347663" algn="l"/>
              </a:tabLst>
            </a:pPr>
            <a:endParaRPr lang="es-ES" b="1" u="sng" dirty="0"/>
          </a:p>
          <a:p>
            <a:pPr marL="0" indent="0" algn="just">
              <a:buNone/>
              <a:tabLst>
                <a:tab pos="347663" algn="l"/>
              </a:tabLst>
            </a:pPr>
            <a:endParaRPr lang="es-ES" b="1"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a:xfrm>
            <a:off x="2438400" y="171450"/>
            <a:ext cx="8229600" cy="234950"/>
          </a:xfrm>
          <a:noFill/>
          <a:ln/>
        </p:spPr>
        <p:txBody>
          <a:bodyPr>
            <a:normAutofit fontScale="90000"/>
          </a:bodyPr>
          <a:lstStyle/>
          <a:p>
            <a:pPr algn="r"/>
            <a:r>
              <a:rPr lang="es-ES" sz="2000" b="1" u="sng"/>
              <a:t>Modelo y teorías del cambio planificado</a:t>
            </a:r>
          </a:p>
        </p:txBody>
      </p:sp>
      <p:sp>
        <p:nvSpPr>
          <p:cNvPr id="68611" name="Rectangle 3"/>
          <p:cNvSpPr>
            <a:spLocks noGrp="1" noChangeArrowheads="1"/>
          </p:cNvSpPr>
          <p:nvPr>
            <p:ph idx="1"/>
          </p:nvPr>
        </p:nvSpPr>
        <p:spPr>
          <a:xfrm>
            <a:off x="1981200" y="765176"/>
            <a:ext cx="8229600" cy="5832475"/>
          </a:xfrm>
        </p:spPr>
        <p:txBody>
          <a:bodyPr>
            <a:normAutofit lnSpcReduction="10000"/>
          </a:bodyPr>
          <a:lstStyle/>
          <a:p>
            <a:pPr marL="381000" indent="-381000">
              <a:buNone/>
            </a:pPr>
            <a:r>
              <a:rPr lang="es-ES" b="1" u="sng"/>
              <a:t>MODELO DE BURKE-LITWIN </a:t>
            </a:r>
          </a:p>
          <a:p>
            <a:pPr marL="381000" indent="-381000">
              <a:buNone/>
            </a:pPr>
            <a:endParaRPr lang="es-ES" sz="900" b="1" u="sng"/>
          </a:p>
          <a:p>
            <a:pPr marL="381000" indent="-381000">
              <a:buNone/>
            </a:pPr>
            <a:r>
              <a:rPr lang="es-ES"/>
              <a:t>Para el modelo es necesario distinguir entre:</a:t>
            </a:r>
          </a:p>
          <a:p>
            <a:pPr marL="381000" indent="-381000">
              <a:buNone/>
            </a:pPr>
            <a:endParaRPr lang="es-ES"/>
          </a:p>
          <a:p>
            <a:pPr marL="381000" indent="-381000">
              <a:buFont typeface="Wingdings" pitchFamily="2" charset="2"/>
              <a:buAutoNum type="arabicPeriod"/>
            </a:pPr>
            <a:r>
              <a:rPr lang="es-ES" u="sng"/>
              <a:t>Ambiente de la organización</a:t>
            </a:r>
            <a:r>
              <a:rPr lang="es-ES"/>
              <a:t>: evaluación colectiva de las personas acerca de la organización, si el  lugar es bueno o malo para trabajar, si es amistoso, frió, despreocupado, etc. Estas percepciones se basan en las practicas gerenciales y en los sistemas y procedimientos organizacionales. Estos  cambian con los cambios en los procesos de la organización.</a:t>
            </a:r>
          </a:p>
          <a:p>
            <a:pPr marL="381000" indent="-381000">
              <a:buFont typeface="Wingdings" pitchFamily="2" charset="2"/>
              <a:buAutoNum type="arabicPeriod"/>
            </a:pPr>
            <a:endParaRPr lang="es-ES"/>
          </a:p>
          <a:p>
            <a:pPr marL="381000" indent="-381000">
              <a:buFont typeface="Wingdings" pitchFamily="2" charset="2"/>
              <a:buAutoNum type="arabicPeriod"/>
            </a:pPr>
            <a:r>
              <a:rPr lang="es-ES" u="sng"/>
              <a:t>Cultura de la organización</a:t>
            </a:r>
            <a:r>
              <a:rPr lang="es-ES"/>
              <a:t>: evaluación colectiva de la organización , basada en valores, normas e hipótesis mas profundos, perdurables y a menudo inconsciente.</a:t>
            </a:r>
          </a:p>
          <a:p>
            <a:pPr marL="381000" indent="-381000">
              <a:buNone/>
            </a:pPr>
            <a:endParaRPr lang="es-ES"/>
          </a:p>
          <a:p>
            <a:pPr marL="381000" indent="-381000"/>
            <a:endParaRPr lang="es-E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2438400" y="111126"/>
            <a:ext cx="8229600" cy="307975"/>
          </a:xfrm>
          <a:noFill/>
          <a:ln/>
        </p:spPr>
        <p:txBody>
          <a:bodyPr>
            <a:normAutofit fontScale="90000"/>
          </a:bodyPr>
          <a:lstStyle/>
          <a:p>
            <a:pPr algn="r"/>
            <a:r>
              <a:rPr lang="es-ES" sz="2000" b="1" u="sng"/>
              <a:t>Modelo y teorías del cambio planificado</a:t>
            </a:r>
          </a:p>
        </p:txBody>
      </p:sp>
      <p:sp>
        <p:nvSpPr>
          <p:cNvPr id="66563" name="Rectangle 3"/>
          <p:cNvSpPr>
            <a:spLocks noGrp="1" noChangeArrowheads="1"/>
          </p:cNvSpPr>
          <p:nvPr>
            <p:ph idx="1"/>
          </p:nvPr>
        </p:nvSpPr>
        <p:spPr>
          <a:xfrm>
            <a:off x="1981200" y="692150"/>
            <a:ext cx="8229600" cy="5905500"/>
          </a:xfrm>
        </p:spPr>
        <p:txBody>
          <a:bodyPr>
            <a:normAutofit lnSpcReduction="10000"/>
          </a:bodyPr>
          <a:lstStyle/>
          <a:p>
            <a:pPr>
              <a:buFont typeface="Wingdings" pitchFamily="2" charset="2"/>
              <a:buNone/>
            </a:pPr>
            <a:r>
              <a:rPr lang="es-ES" b="1" u="sng" dirty="0"/>
              <a:t>MODELO DE BURKE-LITWIN</a:t>
            </a:r>
            <a:endParaRPr lang="es-ES" dirty="0"/>
          </a:p>
          <a:p>
            <a:endParaRPr lang="es-ES" dirty="0"/>
          </a:p>
          <a:p>
            <a:r>
              <a:rPr lang="es-ES" u="sng" dirty="0"/>
              <a:t>Transaccional / Transformacional</a:t>
            </a:r>
            <a:r>
              <a:rPr lang="es-ES" dirty="0"/>
              <a:t>: provienen de la investigación del liderazgo, donde algunos lideres son capaces de obtener resultados extraordinarios y otros no son capaces.</a:t>
            </a:r>
          </a:p>
          <a:p>
            <a:pPr lvl="1"/>
            <a:r>
              <a:rPr lang="es-ES" i="1" dirty="0"/>
              <a:t>Lideres transformacionales</a:t>
            </a:r>
            <a:r>
              <a:rPr lang="es-ES" dirty="0"/>
              <a:t>: lideres que inspiran a sus seguidores a trascender su propio egoísmo en bien de la organización y son capaces de ejercer un efecto profundo y extraordinario en sus seguidores. Conduce a nuevos niveles de desempeño. </a:t>
            </a:r>
          </a:p>
          <a:p>
            <a:pPr lvl="1"/>
            <a:r>
              <a:rPr lang="es-ES" i="1" dirty="0"/>
              <a:t>Lideres transaccionales</a:t>
            </a:r>
            <a:r>
              <a:rPr lang="es-ES" dirty="0"/>
              <a:t>: lideres que guían o motivan a sus seguidores en dirección de metas establecidas, aclarando los requerimientos del papel y de la tarea. Implica un justo intercambio entre líder y seguidor, que lleva a un desempeño “normal”.</a:t>
            </a:r>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5"/>
          <p:cNvSpPr>
            <a:spLocks noGrp="1" noChangeArrowheads="1"/>
          </p:cNvSpPr>
          <p:nvPr>
            <p:ph type="title"/>
          </p:nvPr>
        </p:nvSpPr>
        <p:spPr>
          <a:xfrm>
            <a:off x="2438400" y="114301"/>
            <a:ext cx="8229600" cy="307975"/>
          </a:xfrm>
          <a:noFill/>
          <a:ln/>
        </p:spPr>
        <p:txBody>
          <a:bodyPr>
            <a:normAutofit fontScale="90000"/>
          </a:bodyPr>
          <a:lstStyle/>
          <a:p>
            <a:pPr algn="r"/>
            <a:r>
              <a:rPr lang="es-ES" sz="2000" b="1" u="sng"/>
              <a:t>Modelo y teorías del cambio planificado</a:t>
            </a:r>
          </a:p>
        </p:txBody>
      </p:sp>
      <p:sp>
        <p:nvSpPr>
          <p:cNvPr id="69635" name="Rectangle 3"/>
          <p:cNvSpPr>
            <a:spLocks noGrp="1" noChangeArrowheads="1"/>
          </p:cNvSpPr>
          <p:nvPr>
            <p:ph idx="1"/>
          </p:nvPr>
        </p:nvSpPr>
        <p:spPr>
          <a:xfrm>
            <a:off x="1981200" y="692150"/>
            <a:ext cx="8229600" cy="1728788"/>
          </a:xfrm>
        </p:spPr>
        <p:txBody>
          <a:bodyPr>
            <a:normAutofit fontScale="85000" lnSpcReduction="10000"/>
          </a:bodyPr>
          <a:lstStyle/>
          <a:p>
            <a:pPr>
              <a:lnSpc>
                <a:spcPct val="90000"/>
              </a:lnSpc>
              <a:buFont typeface="Wingdings" pitchFamily="2" charset="2"/>
              <a:buNone/>
            </a:pPr>
            <a:r>
              <a:rPr lang="es-ES" b="1" u="sng" dirty="0"/>
              <a:t>MODELO DE BURKE-LITWIN</a:t>
            </a:r>
            <a:endParaRPr lang="es-ES" dirty="0"/>
          </a:p>
          <a:p>
            <a:pPr>
              <a:lnSpc>
                <a:spcPct val="90000"/>
              </a:lnSpc>
              <a:buFont typeface="Wingdings" pitchFamily="2" charset="2"/>
              <a:buNone/>
            </a:pPr>
            <a:endParaRPr lang="es-ES" dirty="0"/>
          </a:p>
          <a:p>
            <a:pPr>
              <a:lnSpc>
                <a:spcPct val="90000"/>
              </a:lnSpc>
            </a:pPr>
            <a:r>
              <a:rPr lang="es-ES" dirty="0"/>
              <a:t>Las intervenciones dirigidas hacia  liderazgo, la misión y la estrategia, y la cultura de la organización producen un </a:t>
            </a:r>
            <a:r>
              <a:rPr lang="es-ES" b="1" dirty="0"/>
              <a:t>cambio transformacional</a:t>
            </a:r>
            <a:r>
              <a:rPr lang="es-ES" dirty="0"/>
              <a:t> o en la cultura de la organización.</a:t>
            </a:r>
          </a:p>
          <a:p>
            <a:pPr>
              <a:lnSpc>
                <a:spcPct val="90000"/>
              </a:lnSpc>
            </a:pPr>
            <a:endParaRPr lang="es-ES" dirty="0"/>
          </a:p>
          <a:p>
            <a:pPr>
              <a:lnSpc>
                <a:spcPct val="90000"/>
              </a:lnSpc>
            </a:pPr>
            <a:endParaRPr lang="es-ES" dirty="0"/>
          </a:p>
          <a:p>
            <a:pPr>
              <a:lnSpc>
                <a:spcPct val="90000"/>
              </a:lnSpc>
              <a:buFont typeface="Wingdings" pitchFamily="2" charset="2"/>
              <a:buNone/>
            </a:pPr>
            <a:endParaRPr lang="es-ES" dirty="0"/>
          </a:p>
        </p:txBody>
      </p:sp>
      <p:sp>
        <p:nvSpPr>
          <p:cNvPr id="69638" name="Text Box 6"/>
          <p:cNvSpPr txBox="1">
            <a:spLocks noChangeArrowheads="1"/>
          </p:cNvSpPr>
          <p:nvPr/>
        </p:nvSpPr>
        <p:spPr bwMode="auto">
          <a:xfrm>
            <a:off x="4656138" y="2708276"/>
            <a:ext cx="184150" cy="366713"/>
          </a:xfrm>
          <a:prstGeom prst="rect">
            <a:avLst/>
          </a:prstGeom>
          <a:noFill/>
          <a:ln w="9525">
            <a:noFill/>
            <a:miter lim="800000"/>
            <a:headEnd/>
            <a:tailEnd/>
          </a:ln>
          <a:effectLst/>
        </p:spPr>
        <p:txBody>
          <a:bodyPr wrap="none">
            <a:spAutoFit/>
          </a:bodyPr>
          <a:lstStyle/>
          <a:p>
            <a:endParaRPr lang="es-ES_tradnl">
              <a:solidFill>
                <a:prstClr val="black"/>
              </a:solidFill>
              <a:latin typeface="Constantia"/>
            </a:endParaRPr>
          </a:p>
        </p:txBody>
      </p:sp>
      <p:sp>
        <p:nvSpPr>
          <p:cNvPr id="69639" name="Text Box 7"/>
          <p:cNvSpPr txBox="1">
            <a:spLocks noChangeArrowheads="1"/>
          </p:cNvSpPr>
          <p:nvPr/>
        </p:nvSpPr>
        <p:spPr bwMode="auto">
          <a:xfrm>
            <a:off x="5165726" y="2622550"/>
            <a:ext cx="1368425" cy="590550"/>
          </a:xfrm>
          <a:prstGeom prst="rect">
            <a:avLst/>
          </a:prstGeom>
          <a:noFill/>
          <a:ln w="9525">
            <a:solidFill>
              <a:schemeClr val="bg2"/>
            </a:solidFill>
            <a:miter lim="800000"/>
            <a:headEnd/>
            <a:tailEnd/>
          </a:ln>
          <a:effectLst/>
        </p:spPr>
        <p:txBody>
          <a:bodyPr>
            <a:spAutoFit/>
          </a:bodyPr>
          <a:lstStyle/>
          <a:p>
            <a:pPr>
              <a:spcBef>
                <a:spcPct val="50000"/>
              </a:spcBef>
            </a:pPr>
            <a:r>
              <a:rPr lang="es-ES" sz="1600">
                <a:solidFill>
                  <a:prstClr val="black"/>
                </a:solidFill>
                <a:latin typeface="Constantia"/>
              </a:rPr>
              <a:t>Ambiente externo</a:t>
            </a:r>
          </a:p>
        </p:txBody>
      </p:sp>
      <p:sp>
        <p:nvSpPr>
          <p:cNvPr id="69640" name="Text Box 8"/>
          <p:cNvSpPr txBox="1">
            <a:spLocks noChangeArrowheads="1"/>
          </p:cNvSpPr>
          <p:nvPr/>
        </p:nvSpPr>
        <p:spPr bwMode="auto">
          <a:xfrm>
            <a:off x="5111750" y="4022725"/>
            <a:ext cx="1582738" cy="376238"/>
          </a:xfrm>
          <a:prstGeom prst="rect">
            <a:avLst/>
          </a:prstGeom>
          <a:noFill/>
          <a:ln w="9525">
            <a:solidFill>
              <a:schemeClr val="bg2"/>
            </a:solidFill>
            <a:miter lim="800000"/>
            <a:headEnd/>
            <a:tailEnd/>
          </a:ln>
          <a:effectLst/>
        </p:spPr>
        <p:txBody>
          <a:bodyPr>
            <a:spAutoFit/>
          </a:bodyPr>
          <a:lstStyle/>
          <a:p>
            <a:pPr>
              <a:spcBef>
                <a:spcPct val="50000"/>
              </a:spcBef>
            </a:pPr>
            <a:r>
              <a:rPr lang="es-ES">
                <a:solidFill>
                  <a:prstClr val="black"/>
                </a:solidFill>
                <a:latin typeface="Constantia"/>
              </a:rPr>
              <a:t>Liderazgo</a:t>
            </a:r>
          </a:p>
        </p:txBody>
      </p:sp>
      <p:sp>
        <p:nvSpPr>
          <p:cNvPr id="69641" name="Text Box 9"/>
          <p:cNvSpPr txBox="1">
            <a:spLocks noChangeArrowheads="1"/>
          </p:cNvSpPr>
          <p:nvPr/>
        </p:nvSpPr>
        <p:spPr bwMode="auto">
          <a:xfrm>
            <a:off x="4972050" y="5300663"/>
            <a:ext cx="1873250" cy="925512"/>
          </a:xfrm>
          <a:prstGeom prst="rect">
            <a:avLst/>
          </a:prstGeom>
          <a:noFill/>
          <a:ln w="9525">
            <a:solidFill>
              <a:schemeClr val="bg2"/>
            </a:solidFill>
            <a:miter lim="800000"/>
            <a:headEnd/>
            <a:tailEnd/>
          </a:ln>
          <a:effectLst/>
        </p:spPr>
        <p:txBody>
          <a:bodyPr>
            <a:spAutoFit/>
          </a:bodyPr>
          <a:lstStyle/>
          <a:p>
            <a:pPr>
              <a:spcBef>
                <a:spcPct val="50000"/>
              </a:spcBef>
            </a:pPr>
            <a:r>
              <a:rPr lang="es-ES">
                <a:solidFill>
                  <a:prstClr val="black"/>
                </a:solidFill>
                <a:latin typeface="Constantia"/>
              </a:rPr>
              <a:t>Desempeño individual y de la organización</a:t>
            </a:r>
          </a:p>
        </p:txBody>
      </p:sp>
      <p:sp>
        <p:nvSpPr>
          <p:cNvPr id="69642" name="Text Box 10"/>
          <p:cNvSpPr txBox="1">
            <a:spLocks noChangeArrowheads="1"/>
          </p:cNvSpPr>
          <p:nvPr/>
        </p:nvSpPr>
        <p:spPr bwMode="auto">
          <a:xfrm>
            <a:off x="8274050" y="4060826"/>
            <a:ext cx="1512888" cy="650875"/>
          </a:xfrm>
          <a:prstGeom prst="rect">
            <a:avLst/>
          </a:prstGeom>
          <a:noFill/>
          <a:ln w="9525">
            <a:solidFill>
              <a:schemeClr val="bg2"/>
            </a:solidFill>
            <a:miter lim="800000"/>
            <a:headEnd/>
            <a:tailEnd/>
          </a:ln>
          <a:effectLst/>
        </p:spPr>
        <p:txBody>
          <a:bodyPr>
            <a:spAutoFit/>
          </a:bodyPr>
          <a:lstStyle/>
          <a:p>
            <a:pPr>
              <a:spcBef>
                <a:spcPct val="50000"/>
              </a:spcBef>
            </a:pPr>
            <a:r>
              <a:rPr lang="es-ES">
                <a:solidFill>
                  <a:prstClr val="black"/>
                </a:solidFill>
                <a:latin typeface="Constantia"/>
              </a:rPr>
              <a:t>Cultura de la organización</a:t>
            </a:r>
          </a:p>
        </p:txBody>
      </p:sp>
      <p:sp>
        <p:nvSpPr>
          <p:cNvPr id="69643" name="Text Box 11"/>
          <p:cNvSpPr txBox="1">
            <a:spLocks noChangeArrowheads="1"/>
          </p:cNvSpPr>
          <p:nvPr/>
        </p:nvSpPr>
        <p:spPr bwMode="auto">
          <a:xfrm>
            <a:off x="2351088" y="4033839"/>
            <a:ext cx="1223962" cy="650875"/>
          </a:xfrm>
          <a:prstGeom prst="rect">
            <a:avLst/>
          </a:prstGeom>
          <a:noFill/>
          <a:ln w="9525">
            <a:solidFill>
              <a:schemeClr val="bg2"/>
            </a:solidFill>
            <a:miter lim="800000"/>
            <a:headEnd/>
            <a:tailEnd/>
          </a:ln>
          <a:effectLst/>
        </p:spPr>
        <p:txBody>
          <a:bodyPr>
            <a:spAutoFit/>
          </a:bodyPr>
          <a:lstStyle/>
          <a:p>
            <a:pPr>
              <a:spcBef>
                <a:spcPct val="50000"/>
              </a:spcBef>
            </a:pPr>
            <a:r>
              <a:rPr lang="es-ES">
                <a:solidFill>
                  <a:prstClr val="black"/>
                </a:solidFill>
                <a:latin typeface="Constantia"/>
              </a:rPr>
              <a:t>Misión y estrategia</a:t>
            </a:r>
          </a:p>
        </p:txBody>
      </p:sp>
      <p:sp>
        <p:nvSpPr>
          <p:cNvPr id="69644" name="Line 12"/>
          <p:cNvSpPr>
            <a:spLocks noChangeShapeType="1"/>
          </p:cNvSpPr>
          <p:nvPr/>
        </p:nvSpPr>
        <p:spPr bwMode="auto">
          <a:xfrm>
            <a:off x="3143251" y="2852738"/>
            <a:ext cx="2016125"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45" name="Line 13"/>
          <p:cNvSpPr>
            <a:spLocks noChangeShapeType="1"/>
          </p:cNvSpPr>
          <p:nvPr/>
        </p:nvSpPr>
        <p:spPr bwMode="auto">
          <a:xfrm>
            <a:off x="3143250" y="2852739"/>
            <a:ext cx="0" cy="1081087"/>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46" name="Line 14"/>
          <p:cNvSpPr>
            <a:spLocks noChangeShapeType="1"/>
          </p:cNvSpPr>
          <p:nvPr/>
        </p:nvSpPr>
        <p:spPr bwMode="auto">
          <a:xfrm>
            <a:off x="1992313" y="2636838"/>
            <a:ext cx="3167062"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47" name="Line 15"/>
          <p:cNvSpPr>
            <a:spLocks noChangeShapeType="1"/>
          </p:cNvSpPr>
          <p:nvPr/>
        </p:nvSpPr>
        <p:spPr bwMode="auto">
          <a:xfrm>
            <a:off x="1992313" y="2636839"/>
            <a:ext cx="0" cy="3455987"/>
          </a:xfrm>
          <a:prstGeom prst="line">
            <a:avLst/>
          </a:prstGeom>
          <a:noFill/>
          <a:ln w="9525">
            <a:solidFill>
              <a:schemeClr val="tx1"/>
            </a:solidFill>
            <a:round/>
            <a:headEnd/>
            <a:tailEnd/>
          </a:ln>
          <a:effectLst/>
        </p:spPr>
        <p:txBody>
          <a:bodyPr/>
          <a:lstStyle/>
          <a:p>
            <a:endParaRPr lang="es-EC">
              <a:solidFill>
                <a:prstClr val="black"/>
              </a:solidFill>
              <a:latin typeface="Constantia"/>
            </a:endParaRPr>
          </a:p>
        </p:txBody>
      </p:sp>
      <p:sp>
        <p:nvSpPr>
          <p:cNvPr id="69648" name="Line 16"/>
          <p:cNvSpPr>
            <a:spLocks noChangeShapeType="1"/>
          </p:cNvSpPr>
          <p:nvPr/>
        </p:nvSpPr>
        <p:spPr bwMode="auto">
          <a:xfrm>
            <a:off x="1992314" y="6092825"/>
            <a:ext cx="3024187"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49" name="Line 17"/>
          <p:cNvSpPr>
            <a:spLocks noChangeShapeType="1"/>
          </p:cNvSpPr>
          <p:nvPr/>
        </p:nvSpPr>
        <p:spPr bwMode="auto">
          <a:xfrm>
            <a:off x="3071813" y="5661025"/>
            <a:ext cx="1871662"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50" name="Line 18"/>
          <p:cNvSpPr>
            <a:spLocks noChangeShapeType="1"/>
          </p:cNvSpPr>
          <p:nvPr/>
        </p:nvSpPr>
        <p:spPr bwMode="auto">
          <a:xfrm flipV="1">
            <a:off x="3071813" y="4724401"/>
            <a:ext cx="0" cy="936625"/>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51" name="Line 19"/>
          <p:cNvSpPr>
            <a:spLocks noChangeShapeType="1"/>
          </p:cNvSpPr>
          <p:nvPr/>
        </p:nvSpPr>
        <p:spPr bwMode="auto">
          <a:xfrm>
            <a:off x="8616950" y="2924175"/>
            <a:ext cx="0" cy="1081088"/>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52" name="Line 20"/>
          <p:cNvSpPr>
            <a:spLocks noChangeShapeType="1"/>
          </p:cNvSpPr>
          <p:nvPr/>
        </p:nvSpPr>
        <p:spPr bwMode="auto">
          <a:xfrm flipH="1">
            <a:off x="6600826" y="2924175"/>
            <a:ext cx="2016125"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53" name="Line 21"/>
          <p:cNvSpPr>
            <a:spLocks noChangeShapeType="1"/>
          </p:cNvSpPr>
          <p:nvPr/>
        </p:nvSpPr>
        <p:spPr bwMode="auto">
          <a:xfrm flipH="1">
            <a:off x="6550025" y="2659063"/>
            <a:ext cx="3671888"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54" name="Line 22"/>
          <p:cNvSpPr>
            <a:spLocks noChangeShapeType="1"/>
          </p:cNvSpPr>
          <p:nvPr/>
        </p:nvSpPr>
        <p:spPr bwMode="auto">
          <a:xfrm>
            <a:off x="10199688" y="2636838"/>
            <a:ext cx="0" cy="3384550"/>
          </a:xfrm>
          <a:prstGeom prst="line">
            <a:avLst/>
          </a:prstGeom>
          <a:noFill/>
          <a:ln w="9525">
            <a:solidFill>
              <a:schemeClr val="tx1"/>
            </a:solidFill>
            <a:round/>
            <a:headEnd/>
            <a:tailEnd/>
          </a:ln>
          <a:effectLst/>
        </p:spPr>
        <p:txBody>
          <a:bodyPr/>
          <a:lstStyle/>
          <a:p>
            <a:endParaRPr lang="es-EC">
              <a:solidFill>
                <a:prstClr val="black"/>
              </a:solidFill>
              <a:latin typeface="Constantia"/>
            </a:endParaRPr>
          </a:p>
        </p:txBody>
      </p:sp>
      <p:sp>
        <p:nvSpPr>
          <p:cNvPr id="69655" name="Line 23"/>
          <p:cNvSpPr>
            <a:spLocks noChangeShapeType="1"/>
          </p:cNvSpPr>
          <p:nvPr/>
        </p:nvSpPr>
        <p:spPr bwMode="auto">
          <a:xfrm flipH="1">
            <a:off x="6888164" y="6021388"/>
            <a:ext cx="3311525"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56" name="Line 24"/>
          <p:cNvSpPr>
            <a:spLocks noChangeShapeType="1"/>
          </p:cNvSpPr>
          <p:nvPr/>
        </p:nvSpPr>
        <p:spPr bwMode="auto">
          <a:xfrm flipH="1">
            <a:off x="6888164" y="5589588"/>
            <a:ext cx="2016125" cy="0"/>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57" name="Line 25"/>
          <p:cNvSpPr>
            <a:spLocks noChangeShapeType="1"/>
          </p:cNvSpPr>
          <p:nvPr/>
        </p:nvSpPr>
        <p:spPr bwMode="auto">
          <a:xfrm flipV="1">
            <a:off x="8904288" y="4724400"/>
            <a:ext cx="0" cy="865188"/>
          </a:xfrm>
          <a:prstGeom prst="line">
            <a:avLst/>
          </a:prstGeom>
          <a:noFill/>
          <a:ln w="9525">
            <a:solidFill>
              <a:schemeClr val="tx1"/>
            </a:solidFill>
            <a:round/>
            <a:headEnd/>
            <a:tailEnd type="triangle" w="med" len="med"/>
          </a:ln>
          <a:effectLst/>
        </p:spPr>
        <p:txBody>
          <a:bodyPr/>
          <a:lstStyle/>
          <a:p>
            <a:endParaRPr lang="es-EC">
              <a:solidFill>
                <a:prstClr val="black"/>
              </a:solidFill>
              <a:latin typeface="Constantia"/>
            </a:endParaRPr>
          </a:p>
        </p:txBody>
      </p:sp>
      <p:sp>
        <p:nvSpPr>
          <p:cNvPr id="69658" name="Line 26"/>
          <p:cNvSpPr>
            <a:spLocks noChangeShapeType="1"/>
          </p:cNvSpPr>
          <p:nvPr/>
        </p:nvSpPr>
        <p:spPr bwMode="auto">
          <a:xfrm>
            <a:off x="5951538" y="3284539"/>
            <a:ext cx="0" cy="720725"/>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69659" name="Line 27"/>
          <p:cNvSpPr>
            <a:spLocks noChangeShapeType="1"/>
          </p:cNvSpPr>
          <p:nvPr/>
        </p:nvSpPr>
        <p:spPr bwMode="auto">
          <a:xfrm>
            <a:off x="5880100" y="4410075"/>
            <a:ext cx="0" cy="863600"/>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69660" name="Line 28"/>
          <p:cNvSpPr>
            <a:spLocks noChangeShapeType="1"/>
          </p:cNvSpPr>
          <p:nvPr/>
        </p:nvSpPr>
        <p:spPr bwMode="auto">
          <a:xfrm>
            <a:off x="3630614" y="4149725"/>
            <a:ext cx="1368425" cy="0"/>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69661" name="Line 29"/>
          <p:cNvSpPr>
            <a:spLocks noChangeShapeType="1"/>
          </p:cNvSpPr>
          <p:nvPr/>
        </p:nvSpPr>
        <p:spPr bwMode="auto">
          <a:xfrm>
            <a:off x="6743700" y="4221163"/>
            <a:ext cx="1512888" cy="0"/>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
        <p:nvSpPr>
          <p:cNvPr id="69662" name="Line 30"/>
          <p:cNvSpPr>
            <a:spLocks noChangeShapeType="1"/>
          </p:cNvSpPr>
          <p:nvPr/>
        </p:nvSpPr>
        <p:spPr bwMode="auto">
          <a:xfrm>
            <a:off x="3625851" y="4648200"/>
            <a:ext cx="4608513" cy="0"/>
          </a:xfrm>
          <a:prstGeom prst="line">
            <a:avLst/>
          </a:prstGeom>
          <a:noFill/>
          <a:ln w="9525">
            <a:solidFill>
              <a:schemeClr val="tx1"/>
            </a:solidFill>
            <a:round/>
            <a:headEnd type="triangle" w="med" len="med"/>
            <a:tailEnd type="triangle" w="med" len="med"/>
          </a:ln>
          <a:effectLst/>
        </p:spPr>
        <p:txBody>
          <a:bodyPr/>
          <a:lstStyle/>
          <a:p>
            <a:endParaRPr lang="es-EC">
              <a:solidFill>
                <a:prstClr val="black"/>
              </a:solidFill>
              <a:latin typeface="Constantia"/>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Grem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3710</Words>
  <Application>Microsoft Office PowerPoint</Application>
  <PresentationFormat>Panorámica</PresentationFormat>
  <Paragraphs>294</Paragraphs>
  <Slides>31</Slides>
  <Notes>1</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31</vt:i4>
      </vt:variant>
    </vt:vector>
  </HeadingPairs>
  <TitlesOfParts>
    <vt:vector size="42" baseType="lpstr">
      <vt:lpstr>Arial</vt:lpstr>
      <vt:lpstr>Bradley Hand ITC</vt:lpstr>
      <vt:lpstr>Calibri</vt:lpstr>
      <vt:lpstr>Constantia</vt:lpstr>
      <vt:lpstr>Montserrat</vt:lpstr>
      <vt:lpstr>Source Sans Pro</vt:lpstr>
      <vt:lpstr>Tahoma</vt:lpstr>
      <vt:lpstr>Wingdings</vt:lpstr>
      <vt:lpstr>Wingdings 2</vt:lpstr>
      <vt:lpstr>Flujo</vt:lpstr>
      <vt:lpstr>Gremio template</vt:lpstr>
      <vt:lpstr>Presentación de PowerPoint</vt:lpstr>
      <vt:lpstr>FUNDAMENTOS DEL  D.O.</vt:lpstr>
      <vt:lpstr>MODELO Y TEORÍAS DEL CAMBIO PLANIFICADO</vt:lpstr>
      <vt:lpstr>Modelo y teorías del cambio planificado</vt:lpstr>
      <vt:lpstr>Modelo y teorías del cambio planificado</vt:lpstr>
      <vt:lpstr>Modelo y teorías del cambio planificado</vt:lpstr>
      <vt:lpstr>Modelo y teorías del cambio planificado</vt:lpstr>
      <vt:lpstr>Modelo y teorías del cambio planificado</vt:lpstr>
      <vt:lpstr>Modelo y teorías del cambio planificado</vt:lpstr>
      <vt:lpstr>Modelo y teorías del cambio planificado</vt:lpstr>
      <vt:lpstr>TEORIA DE LOS SISTEMAS</vt:lpstr>
      <vt:lpstr>Teoría de sistemas</vt:lpstr>
      <vt:lpstr>Teoría de sistemas</vt:lpstr>
      <vt:lpstr>Teoría de sistemas</vt:lpstr>
      <vt:lpstr>Teoría de sistemas</vt:lpstr>
      <vt:lpstr>Presentación de PowerPoint</vt:lpstr>
      <vt:lpstr>Presentación de PowerPoint</vt:lpstr>
      <vt:lpstr>PARTICIPACION Y DELEGACION DE AUTORIDAD</vt:lpstr>
      <vt:lpstr>PARTICIPACION Y DELEGACION DE AUTORIDAD</vt:lpstr>
      <vt:lpstr>Presentación de PowerPoint</vt:lpstr>
      <vt:lpstr>EQUIPOS Y TRABAJO EN EQUIPOS</vt:lpstr>
      <vt:lpstr>EQUIPOS Y TRABAJO EN EQUIPOS</vt:lpstr>
      <vt:lpstr>ESTRUCTURAS PARALELAS  DE APRENDIZAJE</vt:lpstr>
      <vt:lpstr>ESTRATEGIA NORMATIVA-REEDUCATIVA  DEL CAMBIO</vt:lpstr>
      <vt:lpstr>ESTRATEGIA NORMATIVA-REEDUCATIVA DEL CAMBIO</vt:lpstr>
      <vt:lpstr>ESTRATEGIA NORMATIVA-REEDUCATIVA DEL CAMBIO</vt:lpstr>
      <vt:lpstr>CIENCIAS DE LA CONDUCTA APLICADA</vt:lpstr>
      <vt:lpstr>CIENCIAS DE LA CONDUCTA APLICADA</vt:lpstr>
      <vt:lpstr>CIENCIAS DE LA CONDUCTA APLICADA</vt:lpstr>
      <vt:lpstr>Presentación de PowerPoint</vt:lpstr>
      <vt:lpstr>INVESTIGACION -ACCION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dc:creator>
  <cp:lastModifiedBy>Pablo</cp:lastModifiedBy>
  <cp:revision>2</cp:revision>
  <dcterms:created xsi:type="dcterms:W3CDTF">2021-12-21T03:22:51Z</dcterms:created>
  <dcterms:modified xsi:type="dcterms:W3CDTF">2021-12-21T12:18:10Z</dcterms:modified>
</cp:coreProperties>
</file>