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33" r:id="rId2"/>
    <p:sldId id="318" r:id="rId3"/>
    <p:sldId id="332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8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2A1F80-2615-41E6-B9E0-05F74C44F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430" y="2571751"/>
            <a:ext cx="8857390" cy="1371600"/>
          </a:xfrm>
        </p:spPr>
        <p:txBody>
          <a:bodyPr/>
          <a:lstStyle/>
          <a:p>
            <a:r>
              <a:rPr lang="es-ES" dirty="0">
                <a:latin typeface="Book Antiqua" panose="02040602050305030304" pitchFamily="18" charset="0"/>
              </a:rPr>
              <a:t>polisemia</a:t>
            </a:r>
            <a:endParaRPr lang="es-EC" dirty="0">
              <a:latin typeface="Book Antiqua" panose="0204060205030503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F3BA346-BC1A-4535-B09F-E1949AB370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11907" y="110669"/>
            <a:ext cx="953685" cy="95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75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A48D9-AB02-47EA-BB84-2EF753C1E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720" y="435768"/>
            <a:ext cx="9601200" cy="814388"/>
          </a:xfrm>
        </p:spPr>
        <p:txBody>
          <a:bodyPr/>
          <a:lstStyle/>
          <a:p>
            <a:pPr algn="ctr"/>
            <a:r>
              <a:rPr lang="es-ES" b="1" u="sng" dirty="0"/>
              <a:t>Polisemia:</a:t>
            </a:r>
            <a:endParaRPr lang="es-EC" b="1" u="sng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48159C-F752-47A7-AE37-933F04B72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660" y="1435895"/>
            <a:ext cx="8328328" cy="5250655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ES" dirty="0"/>
              <a:t>Existe polisemia cuando una palabra posee mas de un significado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dirty="0"/>
              <a:t>Pluralidad de significados de una expresión lingüística.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dirty="0"/>
              <a:t>El origen de la palabra polisemia proviene de las siguientes voces griegas: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dirty="0"/>
              <a:t>Poli: Muchos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dirty="0"/>
              <a:t>Sema: Significado-Muchos significados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s-ES" b="1" dirty="0"/>
              <a:t>Ejemplo:</a:t>
            </a:r>
          </a:p>
          <a:p>
            <a:pPr algn="just"/>
            <a:r>
              <a:rPr lang="es-ES" b="1" dirty="0"/>
              <a:t>Demanda.</a:t>
            </a:r>
            <a:r>
              <a:rPr lang="es-ES" dirty="0"/>
              <a:t> </a:t>
            </a:r>
          </a:p>
          <a:p>
            <a:pPr algn="just"/>
            <a:r>
              <a:rPr lang="es-ES" b="1" dirty="0"/>
              <a:t>1. </a:t>
            </a:r>
            <a:r>
              <a:rPr lang="es-ES" dirty="0"/>
              <a:t>El día de ayer en la tienda de zapatos hubo gran demanda de algunos productos.</a:t>
            </a:r>
          </a:p>
          <a:p>
            <a:pPr algn="just"/>
            <a:r>
              <a:rPr lang="es-ES" b="1" dirty="0"/>
              <a:t>2. </a:t>
            </a:r>
            <a:r>
              <a:rPr lang="es-ES" dirty="0"/>
              <a:t>El abogado presentó la demanda en el juzgado correspondiente.</a:t>
            </a:r>
          </a:p>
          <a:p>
            <a:pPr algn="just"/>
            <a:r>
              <a:rPr lang="es-ES" b="1" dirty="0"/>
              <a:t>Pena: </a:t>
            </a:r>
          </a:p>
          <a:p>
            <a:pPr algn="just"/>
            <a:r>
              <a:rPr lang="es-ES" b="1" dirty="0"/>
              <a:t>1. </a:t>
            </a:r>
            <a:r>
              <a:rPr lang="es-ES" dirty="0"/>
              <a:t>El día lunes falleció mi primo, siento tanta pena por su esposa.</a:t>
            </a:r>
          </a:p>
          <a:p>
            <a:pPr algn="just"/>
            <a:r>
              <a:rPr lang="es-ES" b="1" dirty="0"/>
              <a:t>2. </a:t>
            </a:r>
            <a:r>
              <a:rPr lang="es-ES" dirty="0"/>
              <a:t>El delincuente recibió una fuerte pena por los delitos cometidos.</a:t>
            </a:r>
          </a:p>
          <a:p>
            <a:pPr algn="just"/>
            <a:r>
              <a:rPr lang="es-ES" dirty="0"/>
              <a:t>Ejercicios y ejemplos con las siguientes palabras: cresta, gato, banco, sierra, carta,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7DE43D1-D7A1-4A92-A3BC-E095D62ABA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62457" y="171450"/>
            <a:ext cx="1599121" cy="181451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A864E4E-7E14-4AF2-9B24-49750E19300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9055" y="1829879"/>
            <a:ext cx="1599121" cy="15991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562EC27-3CE1-4484-9A45-66152A365CA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52146" y="5183250"/>
            <a:ext cx="1459776" cy="109905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CDDDD1A-79A0-46CB-84A4-1D8F691B91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50" t="2381" r="19445" b="6190"/>
          <a:stretch/>
        </p:blipFill>
        <p:spPr>
          <a:xfrm>
            <a:off x="10045893" y="3829898"/>
            <a:ext cx="1272283" cy="939533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C6B3E0E9-92DC-40C7-990B-E4CE1BEA1612}"/>
              </a:ext>
            </a:extLst>
          </p:cNvPr>
          <p:cNvCxnSpPr/>
          <p:nvPr/>
        </p:nvCxnSpPr>
        <p:spPr>
          <a:xfrm>
            <a:off x="9814827" y="3558254"/>
            <a:ext cx="1656185" cy="2359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CA100EE1-53D7-4C4C-B829-94D580F57A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89207"/>
          <a:stretch/>
        </p:blipFill>
        <p:spPr>
          <a:xfrm>
            <a:off x="11349038" y="-542926"/>
            <a:ext cx="842962" cy="768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68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6EA75-5851-4950-A1D1-C994F44B1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810003"/>
            <a:ext cx="9601200" cy="833435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Características de las palabras polisémicas</a:t>
            </a:r>
            <a:endParaRPr lang="es-EC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2F2D08-8840-49C9-88E3-E73D727C2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10278"/>
            <a:ext cx="9601200" cy="280035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ES" dirty="0"/>
              <a:t>La polisemia se produjo por varios factores como: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b="1" dirty="0"/>
              <a:t>El ámbito de su aplicación: </a:t>
            </a:r>
            <a:r>
              <a:rPr lang="es-ES" dirty="0"/>
              <a:t>palabras que han cambiado durante la historia.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b="1" dirty="0"/>
              <a:t>El ámbito social: </a:t>
            </a:r>
            <a:r>
              <a:rPr lang="es-ES" dirty="0"/>
              <a:t>en una profesión o estrato social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b="1" dirty="0"/>
              <a:t>Lenguaje figurado: </a:t>
            </a:r>
            <a:r>
              <a:rPr lang="es-ES" dirty="0"/>
              <a:t>significados diferentes con varios significados.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b="1" dirty="0"/>
              <a:t>Influencia extranjera</a:t>
            </a:r>
            <a:r>
              <a:rPr lang="es-ES" dirty="0"/>
              <a:t>; palabras que han sido adoptadas y utilizadas por nuestro idioma. </a:t>
            </a:r>
            <a:endParaRPr lang="es-ES" b="1" dirty="0"/>
          </a:p>
          <a:p>
            <a:pPr algn="just"/>
            <a:endParaRPr lang="es-EC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45A6C17-69EC-470C-9836-59F059BD4699}"/>
              </a:ext>
            </a:extLst>
          </p:cNvPr>
          <p:cNvSpPr txBox="1">
            <a:spLocks/>
          </p:cNvSpPr>
          <p:nvPr/>
        </p:nvSpPr>
        <p:spPr>
          <a:xfrm>
            <a:off x="1524000" y="403631"/>
            <a:ext cx="9601200" cy="9715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/>
              <a:t>¿Por qué se produjo la polisemia?</a:t>
            </a:r>
            <a:endParaRPr lang="es-EC" b="1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6AE8BDC7-454A-4423-AC7E-011B7BAF495B}"/>
              </a:ext>
            </a:extLst>
          </p:cNvPr>
          <p:cNvSpPr txBox="1">
            <a:spLocks/>
          </p:cNvSpPr>
          <p:nvPr/>
        </p:nvSpPr>
        <p:spPr>
          <a:xfrm>
            <a:off x="1371601" y="4643439"/>
            <a:ext cx="9601200" cy="1810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rgbClr val="404040"/>
                </a:solidFill>
                <a:latin typeface="inherit"/>
              </a:rPr>
              <a:t>Las palabras polisémicas tienen como características </a:t>
            </a:r>
            <a:r>
              <a:rPr lang="es-ES" i="0" dirty="0">
                <a:solidFill>
                  <a:srgbClr val="404040"/>
                </a:solidFill>
                <a:effectLst/>
                <a:latin typeface="inherit"/>
              </a:rPr>
              <a:t>tienen pocas sílabas, son fáciles de pronunciar y su frecuencia en las conversaciones es alta.</a:t>
            </a:r>
            <a:endParaRPr lang="es-ES" i="0" dirty="0">
              <a:solidFill>
                <a:srgbClr val="404040"/>
              </a:solidFill>
              <a:effectLst/>
              <a:latin typeface="Helmet"/>
            </a:endParaRPr>
          </a:p>
          <a:p>
            <a:pPr algn="just" fontAlgn="base">
              <a:buFont typeface="Wingdings" panose="05000000000000000000" pitchFamily="2" charset="2"/>
              <a:buChar char="Ø"/>
            </a:pPr>
            <a:r>
              <a:rPr lang="es-ES" b="0" i="0" dirty="0">
                <a:solidFill>
                  <a:srgbClr val="404040"/>
                </a:solidFill>
                <a:effectLst/>
                <a:latin typeface="Helmet"/>
              </a:rPr>
              <a:t>Estas características demuestran, según el estudio, que la polisemia mejora la eficiencia de la comunicación, ya que se recurre a estas palabras porque son más fáciles para los sistemas de procesamiento del lenguaje e implican un menor esfuerzo cognitivo.</a:t>
            </a:r>
          </a:p>
          <a:p>
            <a:pPr algn="just"/>
            <a:endParaRPr lang="es-EC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C54DEE7-6771-4D2E-BB6E-15AE80E3C8E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88719" y="577468"/>
            <a:ext cx="1474598" cy="129419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73F96A4-E50E-411F-B7B1-939C21C5A1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89207"/>
          <a:stretch/>
        </p:blipFill>
        <p:spPr>
          <a:xfrm>
            <a:off x="11349038" y="-542926"/>
            <a:ext cx="842962" cy="768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64507"/>
      </p:ext>
    </p:extLst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1297</TotalTime>
  <Words>259</Words>
  <Application>Microsoft Office PowerPoint</Application>
  <PresentationFormat>Panorámica</PresentationFormat>
  <Paragraphs>24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1" baseType="lpstr">
      <vt:lpstr>Arial</vt:lpstr>
      <vt:lpstr>Book Antiqua</vt:lpstr>
      <vt:lpstr>Courier New</vt:lpstr>
      <vt:lpstr>Franklin Gothic Book</vt:lpstr>
      <vt:lpstr>Helmet</vt:lpstr>
      <vt:lpstr>inherit</vt:lpstr>
      <vt:lpstr>Wingdings</vt:lpstr>
      <vt:lpstr>Recorte</vt:lpstr>
      <vt:lpstr>polisemia</vt:lpstr>
      <vt:lpstr>Polisemia:</vt:lpstr>
      <vt:lpstr>Características de las palabras polisémicas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conferencias</dc:title>
  <dc:creator>User</dc:creator>
  <cp:lastModifiedBy>Cristian Rafael Guffantte Noriega</cp:lastModifiedBy>
  <cp:revision>112</cp:revision>
  <cp:lastPrinted>2020-08-24T05:44:40Z</cp:lastPrinted>
  <dcterms:created xsi:type="dcterms:W3CDTF">2020-08-17T04:29:40Z</dcterms:created>
  <dcterms:modified xsi:type="dcterms:W3CDTF">2022-07-18T04:54:54Z</dcterms:modified>
</cp:coreProperties>
</file>