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Karimun" charset="0"/>
      <p:regular r:id="rId12"/>
    </p:embeddedFont>
    <p:embeddedFont>
      <p:font typeface="Monterchi Serif Bold" panose="020B0604020202020204" charset="0"/>
      <p:regular r:id="rId13"/>
    </p:embeddedFont>
    <p:embeddedFont>
      <p:font typeface="Source Sans Pro Bold" panose="020B0604020202020204" charset="0"/>
      <p:regular r:id="rId14"/>
    </p:embeddedFont>
    <p:embeddedFont>
      <p:font typeface="Source Serif Pro" panose="020B0604020202020204" charset="0"/>
      <p:regular r:id="rId15"/>
    </p:embeddedFont>
    <p:embeddedFont>
      <p:font typeface="Source Serif Pro 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6666580">
            <a:off x="9654716" y="2742945"/>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631316">
            <a:off x="-341565" y="-1602678"/>
            <a:ext cx="8656207" cy="8953145"/>
          </a:xfrm>
          <a:custGeom>
            <a:avLst/>
            <a:gdLst/>
            <a:ahLst/>
            <a:cxnLst/>
            <a:rect l="l" t="t" r="r" b="b"/>
            <a:pathLst>
              <a:path w="8656207" h="8953145">
                <a:moveTo>
                  <a:pt x="0" y="0"/>
                </a:moveTo>
                <a:lnTo>
                  <a:pt x="8656206" y="0"/>
                </a:lnTo>
                <a:lnTo>
                  <a:pt x="8656206" y="8953145"/>
                </a:lnTo>
                <a:lnTo>
                  <a:pt x="0" y="8953145"/>
                </a:lnTo>
                <a:lnTo>
                  <a:pt x="0" y="0"/>
                </a:lnTo>
                <a:close/>
              </a:path>
            </a:pathLst>
          </a:custGeom>
          <a:blipFill>
            <a:blip r:embed="rId2">
              <a:alphaModFix amt="8999"/>
            </a:blip>
            <a:stretch>
              <a:fillRect/>
            </a:stretch>
          </a:blipFill>
        </p:spPr>
      </p:sp>
      <p:sp>
        <p:nvSpPr>
          <p:cNvPr id="4" name="Freeform 4"/>
          <p:cNvSpPr/>
          <p:nvPr/>
        </p:nvSpPr>
        <p:spPr>
          <a:xfrm>
            <a:off x="-330749" y="1468727"/>
            <a:ext cx="8343860" cy="9123127"/>
          </a:xfrm>
          <a:custGeom>
            <a:avLst/>
            <a:gdLst/>
            <a:ahLst/>
            <a:cxnLst/>
            <a:rect l="l" t="t" r="r" b="b"/>
            <a:pathLst>
              <a:path w="8343860" h="9123127">
                <a:moveTo>
                  <a:pt x="0" y="0"/>
                </a:moveTo>
                <a:lnTo>
                  <a:pt x="8343860" y="0"/>
                </a:lnTo>
                <a:lnTo>
                  <a:pt x="8343860" y="9123127"/>
                </a:lnTo>
                <a:lnTo>
                  <a:pt x="0" y="9123127"/>
                </a:lnTo>
                <a:lnTo>
                  <a:pt x="0" y="0"/>
                </a:lnTo>
                <a:close/>
              </a:path>
            </a:pathLst>
          </a:custGeom>
          <a:blipFill>
            <a:blip r:embed="rId3"/>
            <a:stretch>
              <a:fillRect/>
            </a:stretch>
          </a:blipFill>
        </p:spPr>
      </p:sp>
      <p:sp>
        <p:nvSpPr>
          <p:cNvPr id="5" name="Freeform 5"/>
          <p:cNvSpPr/>
          <p:nvPr/>
        </p:nvSpPr>
        <p:spPr>
          <a:xfrm rot="-10800000">
            <a:off x="10613756" y="-239704"/>
            <a:ext cx="7797854" cy="8526128"/>
          </a:xfrm>
          <a:custGeom>
            <a:avLst/>
            <a:gdLst/>
            <a:ahLst/>
            <a:cxnLst/>
            <a:rect l="l" t="t" r="r" b="b"/>
            <a:pathLst>
              <a:path w="7797854" h="8526128">
                <a:moveTo>
                  <a:pt x="0" y="0"/>
                </a:moveTo>
                <a:lnTo>
                  <a:pt x="7797854" y="0"/>
                </a:lnTo>
                <a:lnTo>
                  <a:pt x="7797854" y="8526127"/>
                </a:lnTo>
                <a:lnTo>
                  <a:pt x="0" y="8526127"/>
                </a:lnTo>
                <a:lnTo>
                  <a:pt x="0" y="0"/>
                </a:lnTo>
                <a:close/>
              </a:path>
            </a:pathLst>
          </a:custGeom>
          <a:blipFill>
            <a:blip r:embed="rId3"/>
            <a:stretch>
              <a:fillRect/>
            </a:stretch>
          </a:blipFill>
        </p:spPr>
      </p:sp>
      <p:sp>
        <p:nvSpPr>
          <p:cNvPr id="6" name="TextBox 6"/>
          <p:cNvSpPr txBox="1"/>
          <p:nvPr/>
        </p:nvSpPr>
        <p:spPr>
          <a:xfrm>
            <a:off x="2902266" y="3151525"/>
            <a:ext cx="12869519" cy="2953344"/>
          </a:xfrm>
          <a:prstGeom prst="rect">
            <a:avLst/>
          </a:prstGeom>
        </p:spPr>
        <p:txBody>
          <a:bodyPr lIns="0" tIns="0" rIns="0" bIns="0" rtlCol="0" anchor="t">
            <a:spAutoFit/>
          </a:bodyPr>
          <a:lstStyle/>
          <a:p>
            <a:pPr marL="0" lvl="0" indent="0" algn="ctr">
              <a:lnSpc>
                <a:spcPts val="11517"/>
              </a:lnSpc>
              <a:spcBef>
                <a:spcPct val="0"/>
              </a:spcBef>
            </a:pPr>
            <a:r>
              <a:rPr lang="en-US" sz="8226" spc="361">
                <a:solidFill>
                  <a:srgbClr val="3D2917"/>
                </a:solidFill>
                <a:latin typeface="Karimun"/>
                <a:ea typeface="Karimun"/>
                <a:cs typeface="Karimun"/>
                <a:sym typeface="Karimun"/>
              </a:rPr>
              <a:t>Los fines morales, teorías del desarrollo moral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grpSp>
        <p:nvGrpSpPr>
          <p:cNvPr id="2" name="Group 2"/>
          <p:cNvGrpSpPr/>
          <p:nvPr/>
        </p:nvGrpSpPr>
        <p:grpSpPr>
          <a:xfrm>
            <a:off x="5146499" y="5228815"/>
            <a:ext cx="3925804" cy="3831308"/>
            <a:chOff x="0" y="0"/>
            <a:chExt cx="453389" cy="442476"/>
          </a:xfrm>
        </p:grpSpPr>
        <p:sp>
          <p:nvSpPr>
            <p:cNvPr id="3" name="Freeform 3"/>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47158"/>
              </a:solidFill>
              <a:prstDash val="solid"/>
              <a:round/>
            </a:ln>
          </p:spPr>
        </p:sp>
        <p:sp>
          <p:nvSpPr>
            <p:cNvPr id="4" name="TextBox 4"/>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5" name="Group 5"/>
          <p:cNvGrpSpPr/>
          <p:nvPr/>
        </p:nvGrpSpPr>
        <p:grpSpPr>
          <a:xfrm>
            <a:off x="1028700" y="5228815"/>
            <a:ext cx="3925804" cy="3831308"/>
            <a:chOff x="0" y="0"/>
            <a:chExt cx="453389" cy="442476"/>
          </a:xfrm>
        </p:grpSpPr>
        <p:sp>
          <p:nvSpPr>
            <p:cNvPr id="6" name="Freeform 6"/>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7" name="TextBox 7"/>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8" name="Group 8"/>
          <p:cNvGrpSpPr/>
          <p:nvPr/>
        </p:nvGrpSpPr>
        <p:grpSpPr>
          <a:xfrm rot="2700000">
            <a:off x="2075081" y="3516412"/>
            <a:ext cx="1833041" cy="1833041"/>
            <a:chOff x="0" y="0"/>
            <a:chExt cx="2444055" cy="2444055"/>
          </a:xfrm>
        </p:grpSpPr>
        <p:grpSp>
          <p:nvGrpSpPr>
            <p:cNvPr id="9" name="Group 9"/>
            <p:cNvGrpSpPr>
              <a:grpSpLocks noChangeAspect="1"/>
            </p:cNvGrpSpPr>
            <p:nvPr/>
          </p:nvGrpSpPr>
          <p:grpSpPr>
            <a:xfrm>
              <a:off x="0" y="0"/>
              <a:ext cx="2444055" cy="2444055"/>
              <a:chOff x="0" y="0"/>
              <a:chExt cx="14400530" cy="14400530"/>
            </a:xfrm>
          </p:grpSpPr>
          <p:sp>
            <p:nvSpPr>
              <p:cNvPr id="10" name="Freeform 10"/>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E8D3BF"/>
              </a:solidFill>
            </p:spPr>
          </p:sp>
        </p:grpSp>
        <p:grpSp>
          <p:nvGrpSpPr>
            <p:cNvPr id="11" name="Group 11"/>
            <p:cNvGrpSpPr/>
            <p:nvPr/>
          </p:nvGrpSpPr>
          <p:grpSpPr>
            <a:xfrm>
              <a:off x="299961" y="342043"/>
              <a:ext cx="1838045" cy="183804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3" name="TextBox 13"/>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14" name="Group 14"/>
          <p:cNvGrpSpPr/>
          <p:nvPr/>
        </p:nvGrpSpPr>
        <p:grpSpPr>
          <a:xfrm rot="-2700000">
            <a:off x="6192880" y="3516412"/>
            <a:ext cx="1833041" cy="1833041"/>
            <a:chOff x="0" y="0"/>
            <a:chExt cx="2444055" cy="2444055"/>
          </a:xfrm>
        </p:grpSpPr>
        <p:grpSp>
          <p:nvGrpSpPr>
            <p:cNvPr id="15" name="Group 15"/>
            <p:cNvGrpSpPr>
              <a:grpSpLocks noChangeAspect="1"/>
            </p:cNvGrpSpPr>
            <p:nvPr/>
          </p:nvGrpSpPr>
          <p:grpSpPr>
            <a:xfrm rot="5400000">
              <a:off x="0" y="0"/>
              <a:ext cx="2444055" cy="2444055"/>
              <a:chOff x="0" y="0"/>
              <a:chExt cx="14400530" cy="14400530"/>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47158"/>
              </a:solidFill>
            </p:spPr>
          </p:sp>
        </p:grpSp>
        <p:grpSp>
          <p:nvGrpSpPr>
            <p:cNvPr id="17" name="Group 17"/>
            <p:cNvGrpSpPr/>
            <p:nvPr/>
          </p:nvGrpSpPr>
          <p:grpSpPr>
            <a:xfrm>
              <a:off x="283619" y="338366"/>
              <a:ext cx="1841722" cy="1841722"/>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20" name="Group 20"/>
          <p:cNvGrpSpPr/>
          <p:nvPr/>
        </p:nvGrpSpPr>
        <p:grpSpPr>
          <a:xfrm>
            <a:off x="9200744" y="5228815"/>
            <a:ext cx="3925804" cy="3831308"/>
            <a:chOff x="0" y="0"/>
            <a:chExt cx="453389" cy="442476"/>
          </a:xfrm>
        </p:grpSpPr>
        <p:sp>
          <p:nvSpPr>
            <p:cNvPr id="21" name="Freeform 21"/>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22" name="TextBox 22"/>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23" name="Group 23"/>
          <p:cNvGrpSpPr/>
          <p:nvPr/>
        </p:nvGrpSpPr>
        <p:grpSpPr>
          <a:xfrm rot="2700000">
            <a:off x="10247125" y="3516412"/>
            <a:ext cx="1833041" cy="1833041"/>
            <a:chOff x="0" y="0"/>
            <a:chExt cx="2444055" cy="2444055"/>
          </a:xfrm>
        </p:grpSpPr>
        <p:grpSp>
          <p:nvGrpSpPr>
            <p:cNvPr id="24" name="Group 24"/>
            <p:cNvGrpSpPr>
              <a:grpSpLocks noChangeAspect="1"/>
            </p:cNvGrpSpPr>
            <p:nvPr/>
          </p:nvGrpSpPr>
          <p:grpSpPr>
            <a:xfrm>
              <a:off x="0" y="0"/>
              <a:ext cx="2444055" cy="2444055"/>
              <a:chOff x="0" y="0"/>
              <a:chExt cx="14400530" cy="14400530"/>
            </a:xfrm>
          </p:grpSpPr>
          <p:sp>
            <p:nvSpPr>
              <p:cNvPr id="25" name="Freeform 25"/>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E8D3BF"/>
              </a:solidFill>
            </p:spPr>
          </p:sp>
        </p:grpSp>
        <p:grpSp>
          <p:nvGrpSpPr>
            <p:cNvPr id="26" name="Group 26"/>
            <p:cNvGrpSpPr/>
            <p:nvPr/>
          </p:nvGrpSpPr>
          <p:grpSpPr>
            <a:xfrm>
              <a:off x="299961" y="342043"/>
              <a:ext cx="1838045" cy="1838045"/>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28" name="TextBox 28"/>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29" name="Group 29"/>
          <p:cNvGrpSpPr/>
          <p:nvPr/>
        </p:nvGrpSpPr>
        <p:grpSpPr>
          <a:xfrm>
            <a:off x="13333496" y="5228815"/>
            <a:ext cx="3925804" cy="3831308"/>
            <a:chOff x="0" y="0"/>
            <a:chExt cx="453389" cy="442476"/>
          </a:xfrm>
        </p:grpSpPr>
        <p:sp>
          <p:nvSpPr>
            <p:cNvPr id="30" name="Freeform 30"/>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47158"/>
              </a:solidFill>
              <a:prstDash val="solid"/>
              <a:round/>
            </a:ln>
          </p:spPr>
        </p:sp>
        <p:sp>
          <p:nvSpPr>
            <p:cNvPr id="31" name="TextBox 31"/>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32" name="Group 32"/>
          <p:cNvGrpSpPr/>
          <p:nvPr/>
        </p:nvGrpSpPr>
        <p:grpSpPr>
          <a:xfrm rot="-2700000">
            <a:off x="14379878" y="3516412"/>
            <a:ext cx="1833041" cy="1833041"/>
            <a:chOff x="0" y="0"/>
            <a:chExt cx="2444055" cy="2444055"/>
          </a:xfrm>
        </p:grpSpPr>
        <p:grpSp>
          <p:nvGrpSpPr>
            <p:cNvPr id="33" name="Group 33"/>
            <p:cNvGrpSpPr>
              <a:grpSpLocks noChangeAspect="1"/>
            </p:cNvGrpSpPr>
            <p:nvPr/>
          </p:nvGrpSpPr>
          <p:grpSpPr>
            <a:xfrm rot="5400000">
              <a:off x="0" y="0"/>
              <a:ext cx="2444055" cy="2444055"/>
              <a:chOff x="0" y="0"/>
              <a:chExt cx="14400530" cy="14400530"/>
            </a:xfrm>
          </p:grpSpPr>
          <p:sp>
            <p:nvSpPr>
              <p:cNvPr id="34" name="Freeform 34"/>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47158"/>
              </a:solidFill>
            </p:spPr>
          </p:sp>
        </p:grpSp>
        <p:grpSp>
          <p:nvGrpSpPr>
            <p:cNvPr id="35" name="Group 35"/>
            <p:cNvGrpSpPr/>
            <p:nvPr/>
          </p:nvGrpSpPr>
          <p:grpSpPr>
            <a:xfrm>
              <a:off x="283619" y="338366"/>
              <a:ext cx="1841722" cy="1841722"/>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37" name="TextBox 37"/>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sp>
        <p:nvSpPr>
          <p:cNvPr id="38" name="Freeform 38"/>
          <p:cNvSpPr/>
          <p:nvPr/>
        </p:nvSpPr>
        <p:spPr>
          <a:xfrm>
            <a:off x="6679790" y="4130268"/>
            <a:ext cx="859221" cy="698313"/>
          </a:xfrm>
          <a:custGeom>
            <a:avLst/>
            <a:gdLst/>
            <a:ahLst/>
            <a:cxnLst/>
            <a:rect l="l" t="t" r="r" b="b"/>
            <a:pathLst>
              <a:path w="859221" h="698313">
                <a:moveTo>
                  <a:pt x="0" y="0"/>
                </a:moveTo>
                <a:lnTo>
                  <a:pt x="859221" y="0"/>
                </a:lnTo>
                <a:lnTo>
                  <a:pt x="859221" y="698313"/>
                </a:lnTo>
                <a:lnTo>
                  <a:pt x="0" y="698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9" name="Freeform 39"/>
          <p:cNvSpPr/>
          <p:nvPr/>
        </p:nvSpPr>
        <p:spPr>
          <a:xfrm>
            <a:off x="10734405" y="4017132"/>
            <a:ext cx="858482" cy="783559"/>
          </a:xfrm>
          <a:custGeom>
            <a:avLst/>
            <a:gdLst/>
            <a:ahLst/>
            <a:cxnLst/>
            <a:rect l="l" t="t" r="r" b="b"/>
            <a:pathLst>
              <a:path w="858482" h="783559">
                <a:moveTo>
                  <a:pt x="0" y="0"/>
                </a:moveTo>
                <a:lnTo>
                  <a:pt x="858482" y="0"/>
                </a:lnTo>
                <a:lnTo>
                  <a:pt x="858482" y="783560"/>
                </a:lnTo>
                <a:lnTo>
                  <a:pt x="0" y="783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0" name="Freeform 40"/>
          <p:cNvSpPr/>
          <p:nvPr/>
        </p:nvSpPr>
        <p:spPr>
          <a:xfrm>
            <a:off x="2566557" y="4038291"/>
            <a:ext cx="850089" cy="850089"/>
          </a:xfrm>
          <a:custGeom>
            <a:avLst/>
            <a:gdLst/>
            <a:ahLst/>
            <a:cxnLst/>
            <a:rect l="l" t="t" r="r" b="b"/>
            <a:pathLst>
              <a:path w="850089" h="850089">
                <a:moveTo>
                  <a:pt x="0" y="0"/>
                </a:moveTo>
                <a:lnTo>
                  <a:pt x="850089" y="0"/>
                </a:lnTo>
                <a:lnTo>
                  <a:pt x="850089" y="850089"/>
                </a:lnTo>
                <a:lnTo>
                  <a:pt x="0" y="8500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Freeform 41"/>
          <p:cNvSpPr/>
          <p:nvPr/>
        </p:nvSpPr>
        <p:spPr>
          <a:xfrm>
            <a:off x="14919429" y="4038291"/>
            <a:ext cx="753937" cy="882267"/>
          </a:xfrm>
          <a:custGeom>
            <a:avLst/>
            <a:gdLst/>
            <a:ahLst/>
            <a:cxnLst/>
            <a:rect l="l" t="t" r="r" b="b"/>
            <a:pathLst>
              <a:path w="753937" h="882267">
                <a:moveTo>
                  <a:pt x="0" y="0"/>
                </a:moveTo>
                <a:lnTo>
                  <a:pt x="753938" y="0"/>
                </a:lnTo>
                <a:lnTo>
                  <a:pt x="753938" y="882267"/>
                </a:lnTo>
                <a:lnTo>
                  <a:pt x="0" y="8822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42" name="TextBox 42"/>
          <p:cNvSpPr txBox="1"/>
          <p:nvPr/>
        </p:nvSpPr>
        <p:spPr>
          <a:xfrm>
            <a:off x="-370196" y="1066053"/>
            <a:ext cx="16230600" cy="746750"/>
          </a:xfrm>
          <a:prstGeom prst="rect">
            <a:avLst/>
          </a:prstGeom>
        </p:spPr>
        <p:txBody>
          <a:bodyPr lIns="0" tIns="0" rIns="0" bIns="0" rtlCol="0" anchor="t">
            <a:spAutoFit/>
          </a:bodyPr>
          <a:lstStyle/>
          <a:p>
            <a:pPr algn="ctr">
              <a:lnSpc>
                <a:spcPts val="5634"/>
              </a:lnSpc>
            </a:pPr>
            <a:r>
              <a:rPr lang="en-US" sz="5470" b="1" spc="175">
                <a:solidFill>
                  <a:srgbClr val="3D2917"/>
                </a:solidFill>
                <a:latin typeface="Monterchi Serif Bold"/>
                <a:ea typeface="Monterchi Serif Bold"/>
                <a:cs typeface="Monterchi Serif Bold"/>
                <a:sym typeface="Monterchi Serif Bold"/>
              </a:rPr>
              <a:t>EJERCICIO 1: DEBATE EN GRUPO</a:t>
            </a:r>
          </a:p>
        </p:txBody>
      </p:sp>
      <p:sp>
        <p:nvSpPr>
          <p:cNvPr id="43" name="TextBox 43"/>
          <p:cNvSpPr txBox="1"/>
          <p:nvPr/>
        </p:nvSpPr>
        <p:spPr>
          <a:xfrm>
            <a:off x="1695446" y="5906253"/>
            <a:ext cx="3246266"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TEMA 1 </a:t>
            </a:r>
          </a:p>
        </p:txBody>
      </p:sp>
      <p:sp>
        <p:nvSpPr>
          <p:cNvPr id="44" name="TextBox 44"/>
          <p:cNvSpPr txBox="1"/>
          <p:nvPr/>
        </p:nvSpPr>
        <p:spPr>
          <a:xfrm>
            <a:off x="1695446" y="6541252"/>
            <a:ext cx="2651024" cy="2035658"/>
          </a:xfrm>
          <a:prstGeom prst="rect">
            <a:avLst/>
          </a:prstGeom>
        </p:spPr>
        <p:txBody>
          <a:bodyPr lIns="0" tIns="0" rIns="0" bIns="0" rtlCol="0" anchor="t">
            <a:spAutoFit/>
          </a:bodyPr>
          <a:lstStyle/>
          <a:p>
            <a:pPr algn="l">
              <a:lnSpc>
                <a:spcPts val="3286"/>
              </a:lnSpc>
            </a:pPr>
            <a:r>
              <a:rPr lang="en-US" sz="2470">
                <a:solidFill>
                  <a:srgbClr val="3D2917"/>
                </a:solidFill>
                <a:latin typeface="Source Serif Pro"/>
                <a:ea typeface="Source Serif Pro"/>
                <a:cs typeface="Source Serif Pro"/>
                <a:sym typeface="Source Serif Pro"/>
              </a:rPr>
              <a:t>¿Es ético mentir para evitar lastimar los sentimientos de otra persona?</a:t>
            </a:r>
          </a:p>
        </p:txBody>
      </p:sp>
      <p:sp>
        <p:nvSpPr>
          <p:cNvPr id="45" name="TextBox 45"/>
          <p:cNvSpPr txBox="1"/>
          <p:nvPr/>
        </p:nvSpPr>
        <p:spPr>
          <a:xfrm>
            <a:off x="9867490" y="5906253"/>
            <a:ext cx="3259058"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TEMA 3</a:t>
            </a:r>
          </a:p>
        </p:txBody>
      </p:sp>
      <p:sp>
        <p:nvSpPr>
          <p:cNvPr id="46" name="TextBox 46"/>
          <p:cNvSpPr txBox="1"/>
          <p:nvPr/>
        </p:nvSpPr>
        <p:spPr>
          <a:xfrm>
            <a:off x="9867490" y="6541252"/>
            <a:ext cx="2651024" cy="2164435"/>
          </a:xfrm>
          <a:prstGeom prst="rect">
            <a:avLst/>
          </a:prstGeom>
        </p:spPr>
        <p:txBody>
          <a:bodyPr lIns="0" tIns="0" rIns="0" bIns="0" rtlCol="0" anchor="t">
            <a:spAutoFit/>
          </a:bodyPr>
          <a:lstStyle/>
          <a:p>
            <a:pPr algn="l">
              <a:lnSpc>
                <a:spcPts val="2887"/>
              </a:lnSpc>
            </a:pPr>
            <a:r>
              <a:rPr lang="en-US" sz="2170">
                <a:solidFill>
                  <a:srgbClr val="3D2917"/>
                </a:solidFill>
                <a:latin typeface="Source Serif Pro"/>
                <a:ea typeface="Source Serif Pro"/>
                <a:cs typeface="Source Serif Pro"/>
                <a:sym typeface="Source Serif Pro"/>
              </a:rPr>
              <a:t>¿Es justo que los recursos naturales de un país se exploten sin considerar el bienestar de sus habitantes?</a:t>
            </a:r>
          </a:p>
        </p:txBody>
      </p:sp>
      <p:sp>
        <p:nvSpPr>
          <p:cNvPr id="47" name="TextBox 47"/>
          <p:cNvSpPr txBox="1"/>
          <p:nvPr/>
        </p:nvSpPr>
        <p:spPr>
          <a:xfrm>
            <a:off x="5749691" y="5906253"/>
            <a:ext cx="3259058"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TEMA 2</a:t>
            </a:r>
          </a:p>
        </p:txBody>
      </p:sp>
      <p:sp>
        <p:nvSpPr>
          <p:cNvPr id="48" name="TextBox 48"/>
          <p:cNvSpPr txBox="1"/>
          <p:nvPr/>
        </p:nvSpPr>
        <p:spPr>
          <a:xfrm>
            <a:off x="5749691" y="6531727"/>
            <a:ext cx="2651024" cy="1905610"/>
          </a:xfrm>
          <a:prstGeom prst="rect">
            <a:avLst/>
          </a:prstGeom>
        </p:spPr>
        <p:txBody>
          <a:bodyPr lIns="0" tIns="0" rIns="0" bIns="0" rtlCol="0" anchor="t">
            <a:spAutoFit/>
          </a:bodyPr>
          <a:lstStyle/>
          <a:p>
            <a:pPr algn="l">
              <a:lnSpc>
                <a:spcPts val="3020"/>
              </a:lnSpc>
            </a:pPr>
            <a:r>
              <a:rPr lang="en-US" sz="2270">
                <a:solidFill>
                  <a:srgbClr val="3D2917"/>
                </a:solidFill>
                <a:latin typeface="Source Serif Pro"/>
                <a:ea typeface="Source Serif Pro"/>
                <a:cs typeface="Source Serif Pro"/>
                <a:sym typeface="Source Serif Pro"/>
              </a:rPr>
              <a:t>¿Debe un estudiante rendir un examen aún sabiendo que puede hacer trampa sin ser descubierto?</a:t>
            </a:r>
          </a:p>
        </p:txBody>
      </p:sp>
      <p:sp>
        <p:nvSpPr>
          <p:cNvPr id="49" name="TextBox 49"/>
          <p:cNvSpPr txBox="1"/>
          <p:nvPr/>
        </p:nvSpPr>
        <p:spPr>
          <a:xfrm>
            <a:off x="13919988" y="5681464"/>
            <a:ext cx="3339312"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TEMA 4</a:t>
            </a:r>
          </a:p>
        </p:txBody>
      </p:sp>
      <p:sp>
        <p:nvSpPr>
          <p:cNvPr id="50" name="TextBox 50"/>
          <p:cNvSpPr txBox="1"/>
          <p:nvPr/>
        </p:nvSpPr>
        <p:spPr>
          <a:xfrm>
            <a:off x="13538874" y="6139933"/>
            <a:ext cx="3515048" cy="2807563"/>
          </a:xfrm>
          <a:prstGeom prst="rect">
            <a:avLst/>
          </a:prstGeom>
        </p:spPr>
        <p:txBody>
          <a:bodyPr lIns="0" tIns="0" rIns="0" bIns="0" rtlCol="0" anchor="t">
            <a:spAutoFit/>
          </a:bodyPr>
          <a:lstStyle/>
          <a:p>
            <a:pPr algn="l">
              <a:lnSpc>
                <a:spcPts val="2488"/>
              </a:lnSpc>
            </a:pPr>
            <a:r>
              <a:rPr lang="en-US" sz="1870">
                <a:solidFill>
                  <a:srgbClr val="3D2917"/>
                </a:solidFill>
                <a:latin typeface="Source Serif Pro"/>
                <a:ea typeface="Source Serif Pro"/>
                <a:cs typeface="Source Serif Pro"/>
                <a:sym typeface="Source Serif Pro"/>
              </a:rPr>
              <a:t>¿Deberías compartir esta información con tus compañeros, a pesar de que podría violar la confianza de la empresa y causarte problemas personales, o mantener el secreto y dejar que tus compañeros se enteren cuando sea demasiado tarde?</a:t>
            </a:r>
          </a:p>
        </p:txBody>
      </p:sp>
      <p:sp>
        <p:nvSpPr>
          <p:cNvPr id="51" name="TextBox 51"/>
          <p:cNvSpPr txBox="1"/>
          <p:nvPr/>
        </p:nvSpPr>
        <p:spPr>
          <a:xfrm>
            <a:off x="13538874" y="1049753"/>
            <a:ext cx="3515048" cy="2178913"/>
          </a:xfrm>
          <a:prstGeom prst="rect">
            <a:avLst/>
          </a:prstGeom>
        </p:spPr>
        <p:txBody>
          <a:bodyPr lIns="0" tIns="0" rIns="0" bIns="0" rtlCol="0" anchor="t">
            <a:spAutoFit/>
          </a:bodyPr>
          <a:lstStyle/>
          <a:p>
            <a:pPr algn="l">
              <a:lnSpc>
                <a:spcPts val="2488"/>
              </a:lnSpc>
            </a:pPr>
            <a:r>
              <a:rPr lang="en-US" sz="1870">
                <a:solidFill>
                  <a:srgbClr val="3D2917"/>
                </a:solidFill>
                <a:latin typeface="Source Serif Pro"/>
                <a:ea typeface="Source Serif Pro"/>
                <a:cs typeface="Source Serif Pro"/>
                <a:sym typeface="Source Serif Pro"/>
              </a:rPr>
              <a:t>Imagina que estás trabajando en una empresa y, por accidente, encuentras un documento confidencial que contiene información sobre despidos inminentes que afectarán a tus compañeros de trabajo.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4596820">
            <a:off x="9935249" y="3401101"/>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301578">
            <a:off x="-1413494" y="-1790161"/>
            <a:ext cx="10501467" cy="10861705"/>
          </a:xfrm>
          <a:custGeom>
            <a:avLst/>
            <a:gdLst/>
            <a:ahLst/>
            <a:cxnLst/>
            <a:rect l="l" t="t" r="r" b="b"/>
            <a:pathLst>
              <a:path w="10501467" h="10861705">
                <a:moveTo>
                  <a:pt x="0" y="0"/>
                </a:moveTo>
                <a:lnTo>
                  <a:pt x="10501467" y="0"/>
                </a:lnTo>
                <a:lnTo>
                  <a:pt x="10501467" y="10861705"/>
                </a:lnTo>
                <a:lnTo>
                  <a:pt x="0" y="10861705"/>
                </a:lnTo>
                <a:lnTo>
                  <a:pt x="0" y="0"/>
                </a:lnTo>
                <a:close/>
              </a:path>
            </a:pathLst>
          </a:custGeom>
          <a:blipFill>
            <a:blip r:embed="rId2">
              <a:alphaModFix amt="8999"/>
            </a:blip>
            <a:stretch>
              <a:fillRect/>
            </a:stretch>
          </a:blipFill>
        </p:spPr>
      </p:sp>
      <p:sp>
        <p:nvSpPr>
          <p:cNvPr id="4" name="Freeform 4"/>
          <p:cNvSpPr/>
          <p:nvPr/>
        </p:nvSpPr>
        <p:spPr>
          <a:xfrm rot="-10800000">
            <a:off x="11578945" y="-622373"/>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5" name="Freeform 5"/>
          <p:cNvSpPr/>
          <p:nvPr/>
        </p:nvSpPr>
        <p:spPr>
          <a:xfrm rot="-345291">
            <a:off x="-474417" y="2532675"/>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6" name="TextBox 6"/>
          <p:cNvSpPr txBox="1"/>
          <p:nvPr/>
        </p:nvSpPr>
        <p:spPr>
          <a:xfrm>
            <a:off x="1332518" y="864557"/>
            <a:ext cx="15622965" cy="1699977"/>
          </a:xfrm>
          <a:prstGeom prst="rect">
            <a:avLst/>
          </a:prstGeom>
        </p:spPr>
        <p:txBody>
          <a:bodyPr lIns="0" tIns="0" rIns="0" bIns="0" rtlCol="0" anchor="t">
            <a:spAutoFit/>
          </a:bodyPr>
          <a:lstStyle/>
          <a:p>
            <a:pPr algn="ctr">
              <a:lnSpc>
                <a:spcPts val="13477"/>
              </a:lnSpc>
            </a:pPr>
            <a:r>
              <a:rPr lang="en-US" sz="11231" b="1" spc="617">
                <a:solidFill>
                  <a:srgbClr val="3D2917"/>
                </a:solidFill>
                <a:latin typeface="Monterchi Serif Bold"/>
                <a:ea typeface="Monterchi Serif Bold"/>
                <a:cs typeface="Monterchi Serif Bold"/>
                <a:sym typeface="Monterchi Serif Bold"/>
              </a:rPr>
              <a:t>INTRODUCCIÓN</a:t>
            </a:r>
          </a:p>
        </p:txBody>
      </p:sp>
      <p:sp>
        <p:nvSpPr>
          <p:cNvPr id="7" name="TextBox 7"/>
          <p:cNvSpPr txBox="1"/>
          <p:nvPr/>
        </p:nvSpPr>
        <p:spPr>
          <a:xfrm>
            <a:off x="1028700" y="3330926"/>
            <a:ext cx="16460063" cy="4950102"/>
          </a:xfrm>
          <a:prstGeom prst="rect">
            <a:avLst/>
          </a:prstGeom>
        </p:spPr>
        <p:txBody>
          <a:bodyPr lIns="0" tIns="0" rIns="0" bIns="0" rtlCol="0" anchor="t">
            <a:spAutoFit/>
          </a:bodyPr>
          <a:lstStyle/>
          <a:p>
            <a:pPr algn="just">
              <a:lnSpc>
                <a:spcPts val="4359"/>
              </a:lnSpc>
            </a:pPr>
            <a:r>
              <a:rPr lang="en-US" sz="3114">
                <a:solidFill>
                  <a:srgbClr val="3D2917"/>
                </a:solidFill>
                <a:latin typeface="Source Serif Pro"/>
                <a:ea typeface="Source Serif Pro"/>
                <a:cs typeface="Source Serif Pro"/>
                <a:sym typeface="Source Serif Pro"/>
              </a:rPr>
              <a:t>La educación moral es un componente fundamental de la formación integral de los individuos, pues fomenta el desarrollo de capacidades de juicio ético y la internalización de valores que guían la conducta. Los fines morales de la educación tienen como objetivo la formación de personas que no solo sean competentes en el ámbito académico y profesional, sino que también estén comprometidas con el bienestar común, el respeto mutuo, la justicia social y el desarrollo integral de sus comunidades. </a:t>
            </a:r>
          </a:p>
          <a:p>
            <a:pPr algn="just">
              <a:lnSpc>
                <a:spcPts val="4359"/>
              </a:lnSpc>
            </a:pPr>
            <a:r>
              <a:rPr lang="en-US" sz="3114">
                <a:solidFill>
                  <a:srgbClr val="3D2917"/>
                </a:solidFill>
                <a:latin typeface="Source Serif Pro"/>
                <a:ea typeface="Source Serif Pro"/>
                <a:cs typeface="Source Serif Pro"/>
                <a:sym typeface="Source Serif Pro"/>
              </a:rPr>
              <a:t>Este tema aborda las teorías del desarrollo moral, la formación en valores y la relación de estos con la educación del futuro, un enfoque clave en la construcción de una sociedad más justa y equilibrada.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10721085">
            <a:off x="8968896" y="-3024459"/>
            <a:ext cx="11083612" cy="11463819"/>
          </a:xfrm>
          <a:custGeom>
            <a:avLst/>
            <a:gdLst/>
            <a:ahLst/>
            <a:cxnLst/>
            <a:rect l="l" t="t" r="r" b="b"/>
            <a:pathLst>
              <a:path w="11083612" h="11463819">
                <a:moveTo>
                  <a:pt x="0" y="0"/>
                </a:moveTo>
                <a:lnTo>
                  <a:pt x="11083612" y="0"/>
                </a:lnTo>
                <a:lnTo>
                  <a:pt x="11083612" y="11463820"/>
                </a:lnTo>
                <a:lnTo>
                  <a:pt x="0" y="11463820"/>
                </a:lnTo>
                <a:lnTo>
                  <a:pt x="0" y="0"/>
                </a:lnTo>
                <a:close/>
              </a:path>
            </a:pathLst>
          </a:custGeom>
          <a:blipFill>
            <a:blip r:embed="rId2">
              <a:alphaModFix amt="8999"/>
            </a:blip>
            <a:stretch>
              <a:fillRect/>
            </a:stretch>
          </a:blipFill>
        </p:spPr>
      </p:sp>
      <p:sp>
        <p:nvSpPr>
          <p:cNvPr id="3" name="Freeform 3"/>
          <p:cNvSpPr/>
          <p:nvPr/>
        </p:nvSpPr>
        <p:spPr>
          <a:xfrm rot="-5400000" flipV="1">
            <a:off x="-5849862" y="-887893"/>
            <a:ext cx="15710072" cy="8797640"/>
          </a:xfrm>
          <a:custGeom>
            <a:avLst/>
            <a:gdLst/>
            <a:ahLst/>
            <a:cxnLst/>
            <a:rect l="l" t="t" r="r" b="b"/>
            <a:pathLst>
              <a:path w="15710072" h="8797640">
                <a:moveTo>
                  <a:pt x="0" y="8797640"/>
                </a:moveTo>
                <a:lnTo>
                  <a:pt x="15710072" y="8797640"/>
                </a:lnTo>
                <a:lnTo>
                  <a:pt x="15710072" y="0"/>
                </a:lnTo>
                <a:lnTo>
                  <a:pt x="0" y="0"/>
                </a:lnTo>
                <a:lnTo>
                  <a:pt x="0" y="8797640"/>
                </a:lnTo>
                <a:close/>
              </a:path>
            </a:pathLst>
          </a:custGeom>
          <a:blipFill>
            <a:blip r:embed="rId3"/>
            <a:stretch>
              <a:fillRect/>
            </a:stretch>
          </a:blipFill>
        </p:spPr>
      </p:sp>
      <p:sp>
        <p:nvSpPr>
          <p:cNvPr id="4" name="TextBox 4"/>
          <p:cNvSpPr txBox="1"/>
          <p:nvPr/>
        </p:nvSpPr>
        <p:spPr>
          <a:xfrm>
            <a:off x="10033042" y="1028700"/>
            <a:ext cx="7313897" cy="1676400"/>
          </a:xfrm>
          <a:prstGeom prst="rect">
            <a:avLst/>
          </a:prstGeom>
        </p:spPr>
        <p:txBody>
          <a:bodyPr lIns="0" tIns="0" rIns="0" bIns="0" rtlCol="0" anchor="t">
            <a:spAutoFit/>
          </a:bodyPr>
          <a:lstStyle/>
          <a:p>
            <a:pPr algn="l">
              <a:lnSpc>
                <a:spcPts val="6674"/>
              </a:lnSpc>
            </a:pPr>
            <a:r>
              <a:rPr lang="en-US" sz="5562" b="1">
                <a:solidFill>
                  <a:srgbClr val="3D2917"/>
                </a:solidFill>
                <a:latin typeface="Monterchi Serif Bold"/>
                <a:ea typeface="Monterchi Serif Bold"/>
                <a:cs typeface="Monterchi Serif Bold"/>
                <a:sym typeface="Monterchi Serif Bold"/>
              </a:rPr>
              <a:t>TEORÍAS DEL DESARROLLO MORAL </a:t>
            </a:r>
          </a:p>
        </p:txBody>
      </p:sp>
      <p:grpSp>
        <p:nvGrpSpPr>
          <p:cNvPr id="5" name="Group 5"/>
          <p:cNvGrpSpPr/>
          <p:nvPr/>
        </p:nvGrpSpPr>
        <p:grpSpPr>
          <a:xfrm>
            <a:off x="1353222" y="1444833"/>
            <a:ext cx="8251146" cy="7397335"/>
            <a:chOff x="0" y="0"/>
            <a:chExt cx="1278318" cy="1146041"/>
          </a:xfrm>
        </p:grpSpPr>
        <p:sp>
          <p:nvSpPr>
            <p:cNvPr id="6" name="Freeform 6"/>
            <p:cNvSpPr/>
            <p:nvPr/>
          </p:nvSpPr>
          <p:spPr>
            <a:xfrm>
              <a:off x="0" y="0"/>
              <a:ext cx="1278318" cy="1146041"/>
            </a:xfrm>
            <a:custGeom>
              <a:avLst/>
              <a:gdLst/>
              <a:ahLst/>
              <a:cxnLst/>
              <a:rect l="l" t="t" r="r" b="b"/>
              <a:pathLst>
                <a:path w="1278318" h="1146041">
                  <a:moveTo>
                    <a:pt x="21581" y="0"/>
                  </a:moveTo>
                  <a:lnTo>
                    <a:pt x="1256738" y="0"/>
                  </a:lnTo>
                  <a:cubicBezTo>
                    <a:pt x="1262462" y="0"/>
                    <a:pt x="1267951" y="2274"/>
                    <a:pt x="1271998" y="6321"/>
                  </a:cubicBezTo>
                  <a:cubicBezTo>
                    <a:pt x="1276045" y="10368"/>
                    <a:pt x="1278318" y="15857"/>
                    <a:pt x="1278318" y="21581"/>
                  </a:cubicBezTo>
                  <a:lnTo>
                    <a:pt x="1278318" y="1124460"/>
                  </a:lnTo>
                  <a:cubicBezTo>
                    <a:pt x="1278318" y="1136379"/>
                    <a:pt x="1268657" y="1146041"/>
                    <a:pt x="1256738" y="1146041"/>
                  </a:cubicBezTo>
                  <a:lnTo>
                    <a:pt x="21581" y="1146041"/>
                  </a:lnTo>
                  <a:cubicBezTo>
                    <a:pt x="9662" y="1146041"/>
                    <a:pt x="0" y="1136379"/>
                    <a:pt x="0" y="1124460"/>
                  </a:cubicBezTo>
                  <a:lnTo>
                    <a:pt x="0" y="21581"/>
                  </a:lnTo>
                  <a:cubicBezTo>
                    <a:pt x="0" y="9662"/>
                    <a:pt x="9662" y="0"/>
                    <a:pt x="21581" y="0"/>
                  </a:cubicBezTo>
                  <a:close/>
                </a:path>
              </a:pathLst>
            </a:custGeom>
            <a:blipFill>
              <a:blip r:embed="rId4"/>
              <a:stretch>
                <a:fillRect l="-9768" r="-9768"/>
              </a:stretch>
            </a:blipFill>
            <a:ln w="57150" cap="rnd">
              <a:solidFill>
                <a:srgbClr val="947158"/>
              </a:solidFill>
              <a:prstDash val="solid"/>
              <a:round/>
            </a:ln>
          </p:spPr>
        </p:sp>
      </p:grpSp>
      <p:sp>
        <p:nvSpPr>
          <p:cNvPr id="7" name="TextBox 7"/>
          <p:cNvSpPr txBox="1"/>
          <p:nvPr/>
        </p:nvSpPr>
        <p:spPr>
          <a:xfrm>
            <a:off x="10301014" y="3453777"/>
            <a:ext cx="6777953" cy="5220168"/>
          </a:xfrm>
          <a:prstGeom prst="rect">
            <a:avLst/>
          </a:prstGeom>
        </p:spPr>
        <p:txBody>
          <a:bodyPr lIns="0" tIns="0" rIns="0" bIns="0" rtlCol="0" anchor="t">
            <a:spAutoFit/>
          </a:bodyPr>
          <a:lstStyle/>
          <a:p>
            <a:pPr algn="just">
              <a:lnSpc>
                <a:spcPts val="4174"/>
              </a:lnSpc>
            </a:pPr>
            <a:r>
              <a:rPr lang="en-US" sz="2981">
                <a:solidFill>
                  <a:srgbClr val="3D2917"/>
                </a:solidFill>
                <a:latin typeface="Source Serif Pro"/>
                <a:ea typeface="Source Serif Pro"/>
                <a:cs typeface="Source Serif Pro"/>
                <a:sym typeface="Source Serif Pro"/>
              </a:rPr>
              <a:t>El desarrollo moral es el proceso mediante el cual los individuos aprenden a distinguir lo que es moralmente correcto e incorrecto, adquiriendo principios éticos que orientan su comportamiento en la vida cotidiana. A lo largo de la historia, diversos pensadores han propuesto teorías que explican cómo se forma la moralidad en los seres humanos.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TextBox 2"/>
          <p:cNvSpPr txBox="1"/>
          <p:nvPr/>
        </p:nvSpPr>
        <p:spPr>
          <a:xfrm>
            <a:off x="1028700" y="4534335"/>
            <a:ext cx="4759649" cy="4723965"/>
          </a:xfrm>
          <a:prstGeom prst="rect">
            <a:avLst/>
          </a:prstGeom>
        </p:spPr>
        <p:txBody>
          <a:bodyPr lIns="0" tIns="0" rIns="0" bIns="0" rtlCol="0" anchor="t">
            <a:spAutoFit/>
          </a:bodyPr>
          <a:lstStyle/>
          <a:p>
            <a:pPr algn="l">
              <a:lnSpc>
                <a:spcPts val="3768"/>
              </a:lnSpc>
            </a:pPr>
            <a:r>
              <a:rPr lang="en-US" sz="2692">
                <a:solidFill>
                  <a:srgbClr val="3D2917"/>
                </a:solidFill>
                <a:latin typeface="Source Serif Pro"/>
                <a:ea typeface="Source Serif Pro"/>
                <a:cs typeface="Source Serif Pro"/>
                <a:sym typeface="Source Serif Pro"/>
              </a:rPr>
              <a:t>Las decisiones morales se toman en función de las consecuencias personales inmediatas, como evitar el castigo o recibir una recompensa.</a:t>
            </a:r>
          </a:p>
          <a:p>
            <a:pPr marL="581231" lvl="1" indent="-290616" algn="l">
              <a:lnSpc>
                <a:spcPts val="3768"/>
              </a:lnSpc>
              <a:buFont typeface="Arial"/>
              <a:buChar char="•"/>
            </a:pPr>
            <a:r>
              <a:rPr lang="en-US" sz="2692">
                <a:solidFill>
                  <a:srgbClr val="3D2917"/>
                </a:solidFill>
                <a:latin typeface="Source Serif Pro"/>
                <a:ea typeface="Source Serif Pro"/>
                <a:cs typeface="Source Serif Pro"/>
                <a:sym typeface="Source Serif Pro"/>
              </a:rPr>
              <a:t>Etapa 1: Obediencia y castigo.</a:t>
            </a:r>
          </a:p>
          <a:p>
            <a:pPr marL="581231" lvl="1" indent="-290616" algn="l">
              <a:lnSpc>
                <a:spcPts val="3768"/>
              </a:lnSpc>
              <a:buFont typeface="Arial"/>
              <a:buChar char="•"/>
            </a:pPr>
            <a:r>
              <a:rPr lang="en-US" sz="2692">
                <a:solidFill>
                  <a:srgbClr val="3D2917"/>
                </a:solidFill>
                <a:latin typeface="Source Serif Pro"/>
                <a:ea typeface="Source Serif Pro"/>
                <a:cs typeface="Source Serif Pro"/>
                <a:sym typeface="Source Serif Pro"/>
              </a:rPr>
              <a:t>Etapa 2: Interés propio.</a:t>
            </a:r>
          </a:p>
          <a:p>
            <a:pPr algn="l">
              <a:lnSpc>
                <a:spcPts val="3628"/>
              </a:lnSpc>
            </a:pPr>
            <a:endParaRPr lang="en-US" sz="2692">
              <a:solidFill>
                <a:srgbClr val="3D2917"/>
              </a:solidFill>
              <a:latin typeface="Source Serif Pro"/>
              <a:ea typeface="Source Serif Pro"/>
              <a:cs typeface="Source Serif Pro"/>
              <a:sym typeface="Source Serif Pro"/>
            </a:endParaRPr>
          </a:p>
        </p:txBody>
      </p:sp>
      <p:sp>
        <p:nvSpPr>
          <p:cNvPr id="3" name="TextBox 3"/>
          <p:cNvSpPr txBox="1"/>
          <p:nvPr/>
        </p:nvSpPr>
        <p:spPr>
          <a:xfrm>
            <a:off x="1028700" y="3037807"/>
            <a:ext cx="4759649" cy="1322607"/>
          </a:xfrm>
          <a:prstGeom prst="rect">
            <a:avLst/>
          </a:prstGeom>
        </p:spPr>
        <p:txBody>
          <a:bodyPr lIns="0" tIns="0" rIns="0" bIns="0" rtlCol="0" anchor="t">
            <a:spAutoFit/>
          </a:bodyPr>
          <a:lstStyle/>
          <a:p>
            <a:pPr algn="l">
              <a:lnSpc>
                <a:spcPts val="5325"/>
              </a:lnSpc>
            </a:pPr>
            <a:r>
              <a:rPr lang="en-US" sz="3803" b="1">
                <a:solidFill>
                  <a:srgbClr val="3D2917"/>
                </a:solidFill>
                <a:latin typeface="Monterchi Serif Bold"/>
                <a:ea typeface="Monterchi Serif Bold"/>
                <a:cs typeface="Monterchi Serif Bold"/>
                <a:sym typeface="Monterchi Serif Bold"/>
              </a:rPr>
              <a:t>NIVEL PRECONVENCIONAL</a:t>
            </a:r>
          </a:p>
        </p:txBody>
      </p:sp>
      <p:sp>
        <p:nvSpPr>
          <p:cNvPr id="4" name="TextBox 4"/>
          <p:cNvSpPr txBox="1"/>
          <p:nvPr/>
        </p:nvSpPr>
        <p:spPr>
          <a:xfrm>
            <a:off x="6792678" y="4524810"/>
            <a:ext cx="4600246" cy="3684470"/>
          </a:xfrm>
          <a:prstGeom prst="rect">
            <a:avLst/>
          </a:prstGeom>
        </p:spPr>
        <p:txBody>
          <a:bodyPr lIns="0" tIns="0" rIns="0" bIns="0" rtlCol="0" anchor="t">
            <a:spAutoFit/>
          </a:bodyPr>
          <a:lstStyle/>
          <a:p>
            <a:pPr algn="l">
              <a:lnSpc>
                <a:spcPts val="3628"/>
              </a:lnSpc>
            </a:pPr>
            <a:r>
              <a:rPr lang="en-US" sz="2592">
                <a:solidFill>
                  <a:srgbClr val="3D2917"/>
                </a:solidFill>
                <a:latin typeface="Source Serif Pro"/>
                <a:ea typeface="Source Serif Pro"/>
                <a:cs typeface="Source Serif Pro"/>
                <a:sym typeface="Source Serif Pro"/>
              </a:rPr>
              <a:t>Las decisiones morales son determinadas por las expectativas de la sociedad o el grupo.</a:t>
            </a:r>
          </a:p>
          <a:p>
            <a:pPr marL="559642" lvl="1" indent="-279821" algn="l">
              <a:lnSpc>
                <a:spcPts val="3628"/>
              </a:lnSpc>
              <a:buFont typeface="Arial"/>
              <a:buChar char="•"/>
            </a:pPr>
            <a:r>
              <a:rPr lang="en-US" sz="2592">
                <a:solidFill>
                  <a:srgbClr val="3D2917"/>
                </a:solidFill>
                <a:latin typeface="Source Serif Pro"/>
                <a:ea typeface="Source Serif Pro"/>
                <a:cs typeface="Source Serif Pro"/>
                <a:sym typeface="Source Serif Pro"/>
              </a:rPr>
              <a:t>Etapa 3: Aprobación de los demás.</a:t>
            </a:r>
          </a:p>
          <a:p>
            <a:pPr marL="559642" lvl="1" indent="-279821" algn="l">
              <a:lnSpc>
                <a:spcPts val="3628"/>
              </a:lnSpc>
              <a:buFont typeface="Arial"/>
              <a:buChar char="•"/>
            </a:pPr>
            <a:r>
              <a:rPr lang="en-US" sz="2592">
                <a:solidFill>
                  <a:srgbClr val="3D2917"/>
                </a:solidFill>
                <a:latin typeface="Source Serif Pro"/>
                <a:ea typeface="Source Serif Pro"/>
                <a:cs typeface="Source Serif Pro"/>
                <a:sym typeface="Source Serif Pro"/>
              </a:rPr>
              <a:t>Etapa 4: Orden y ley</a:t>
            </a:r>
          </a:p>
          <a:p>
            <a:pPr algn="l">
              <a:lnSpc>
                <a:spcPts val="3908"/>
              </a:lnSpc>
            </a:pPr>
            <a:endParaRPr lang="en-US" sz="2592">
              <a:solidFill>
                <a:srgbClr val="3D2917"/>
              </a:solidFill>
              <a:latin typeface="Source Serif Pro"/>
              <a:ea typeface="Source Serif Pro"/>
              <a:cs typeface="Source Serif Pro"/>
              <a:sym typeface="Source Serif Pro"/>
            </a:endParaRPr>
          </a:p>
        </p:txBody>
      </p:sp>
      <p:sp>
        <p:nvSpPr>
          <p:cNvPr id="5" name="TextBox 5"/>
          <p:cNvSpPr txBox="1"/>
          <p:nvPr/>
        </p:nvSpPr>
        <p:spPr>
          <a:xfrm>
            <a:off x="12083319" y="4513569"/>
            <a:ext cx="4600246" cy="5020510"/>
          </a:xfrm>
          <a:prstGeom prst="rect">
            <a:avLst/>
          </a:prstGeom>
        </p:spPr>
        <p:txBody>
          <a:bodyPr lIns="0" tIns="0" rIns="0" bIns="0" rtlCol="0" anchor="t">
            <a:spAutoFit/>
          </a:bodyPr>
          <a:lstStyle/>
          <a:p>
            <a:pPr algn="l">
              <a:lnSpc>
                <a:spcPts val="3628"/>
              </a:lnSpc>
            </a:pPr>
            <a:r>
              <a:rPr lang="en-US" sz="2592">
                <a:solidFill>
                  <a:srgbClr val="3D2917"/>
                </a:solidFill>
                <a:latin typeface="Source Serif Pro"/>
                <a:ea typeface="Source Serif Pro"/>
                <a:cs typeface="Source Serif Pro"/>
                <a:sym typeface="Source Serif Pro"/>
              </a:rPr>
              <a:t>Las decisiones morales se basan en principios universales de justicia y los derechos humanos, independientemente de las normas sociales establecidas.</a:t>
            </a:r>
          </a:p>
          <a:p>
            <a:pPr marL="559642" lvl="1" indent="-279821" algn="l">
              <a:lnSpc>
                <a:spcPts val="3628"/>
              </a:lnSpc>
              <a:buFont typeface="Arial"/>
              <a:buChar char="•"/>
            </a:pPr>
            <a:r>
              <a:rPr lang="en-US" sz="2592">
                <a:solidFill>
                  <a:srgbClr val="3D2917"/>
                </a:solidFill>
                <a:latin typeface="Source Serif Pro"/>
                <a:ea typeface="Source Serif Pro"/>
                <a:cs typeface="Source Serif Pro"/>
                <a:sym typeface="Source Serif Pro"/>
              </a:rPr>
              <a:t>Etapa 5: Contrato social y derechos individuales.</a:t>
            </a:r>
          </a:p>
          <a:p>
            <a:pPr marL="559642" lvl="1" indent="-279821" algn="l">
              <a:lnSpc>
                <a:spcPts val="3628"/>
              </a:lnSpc>
              <a:buFont typeface="Arial"/>
              <a:buChar char="•"/>
            </a:pPr>
            <a:r>
              <a:rPr lang="en-US" sz="2592">
                <a:solidFill>
                  <a:srgbClr val="3D2917"/>
                </a:solidFill>
                <a:latin typeface="Source Serif Pro"/>
                <a:ea typeface="Source Serif Pro"/>
                <a:cs typeface="Source Serif Pro"/>
                <a:sym typeface="Source Serif Pro"/>
              </a:rPr>
              <a:t>Etapa 6: Principios éticos universales.</a:t>
            </a:r>
          </a:p>
          <a:p>
            <a:pPr algn="l">
              <a:lnSpc>
                <a:spcPts val="3628"/>
              </a:lnSpc>
            </a:pPr>
            <a:endParaRPr lang="en-US" sz="2592">
              <a:solidFill>
                <a:srgbClr val="3D2917"/>
              </a:solidFill>
              <a:latin typeface="Source Serif Pro"/>
              <a:ea typeface="Source Serif Pro"/>
              <a:cs typeface="Source Serif Pro"/>
              <a:sym typeface="Source Serif Pro"/>
            </a:endParaRPr>
          </a:p>
        </p:txBody>
      </p:sp>
      <p:sp>
        <p:nvSpPr>
          <p:cNvPr id="6" name="TextBox 6"/>
          <p:cNvSpPr txBox="1"/>
          <p:nvPr/>
        </p:nvSpPr>
        <p:spPr>
          <a:xfrm>
            <a:off x="766763" y="617904"/>
            <a:ext cx="15646588" cy="745392"/>
          </a:xfrm>
          <a:prstGeom prst="rect">
            <a:avLst/>
          </a:prstGeom>
        </p:spPr>
        <p:txBody>
          <a:bodyPr lIns="0" tIns="0" rIns="0" bIns="0" rtlCol="0" anchor="t">
            <a:spAutoFit/>
          </a:bodyPr>
          <a:lstStyle/>
          <a:p>
            <a:pPr algn="l">
              <a:lnSpc>
                <a:spcPts val="6165"/>
              </a:lnSpc>
            </a:pPr>
            <a:r>
              <a:rPr lang="en-US" sz="4403" b="1">
                <a:solidFill>
                  <a:srgbClr val="3D2917"/>
                </a:solidFill>
                <a:latin typeface="Monterchi Serif Bold"/>
                <a:ea typeface="Monterchi Serif Bold"/>
                <a:cs typeface="Monterchi Serif Bold"/>
                <a:sym typeface="Monterchi Serif Bold"/>
              </a:rPr>
              <a:t> TEORÍA DEL DESARROLLO MORAL DE KOHLBERG</a:t>
            </a:r>
          </a:p>
        </p:txBody>
      </p:sp>
      <p:sp>
        <p:nvSpPr>
          <p:cNvPr id="7" name="TextBox 7"/>
          <p:cNvSpPr txBox="1"/>
          <p:nvPr/>
        </p:nvSpPr>
        <p:spPr>
          <a:xfrm>
            <a:off x="1028700" y="1643491"/>
            <a:ext cx="15654865" cy="1298775"/>
          </a:xfrm>
          <a:prstGeom prst="rect">
            <a:avLst/>
          </a:prstGeom>
        </p:spPr>
        <p:txBody>
          <a:bodyPr lIns="0" tIns="0" rIns="0" bIns="0" rtlCol="0" anchor="t">
            <a:spAutoFit/>
          </a:bodyPr>
          <a:lstStyle/>
          <a:p>
            <a:pPr algn="just">
              <a:lnSpc>
                <a:spcPts val="3488"/>
              </a:lnSpc>
            </a:pPr>
            <a:r>
              <a:rPr lang="en-US" sz="2492">
                <a:solidFill>
                  <a:srgbClr val="3D2917"/>
                </a:solidFill>
                <a:latin typeface="Source Serif Pro"/>
                <a:ea typeface="Source Serif Pro"/>
                <a:cs typeface="Source Serif Pro"/>
                <a:sym typeface="Source Serif Pro"/>
              </a:rPr>
              <a:t>Lawrence Kohlberg propuso una teoría basada en la justicia, según la cual las personas atraviesan una serie de etapas en su desarrollo moral, y que está influenciada por la cognición y la interacción social. Kohlberg identificó tres niveles de desarrollo moral, cada uno compuesto por dos etapas:</a:t>
            </a:r>
          </a:p>
        </p:txBody>
      </p:sp>
      <p:sp>
        <p:nvSpPr>
          <p:cNvPr id="8" name="TextBox 8"/>
          <p:cNvSpPr txBox="1"/>
          <p:nvPr/>
        </p:nvSpPr>
        <p:spPr>
          <a:xfrm>
            <a:off x="6476308" y="3037807"/>
            <a:ext cx="4759649" cy="1322607"/>
          </a:xfrm>
          <a:prstGeom prst="rect">
            <a:avLst/>
          </a:prstGeom>
        </p:spPr>
        <p:txBody>
          <a:bodyPr lIns="0" tIns="0" rIns="0" bIns="0" rtlCol="0" anchor="t">
            <a:spAutoFit/>
          </a:bodyPr>
          <a:lstStyle/>
          <a:p>
            <a:pPr algn="l">
              <a:lnSpc>
                <a:spcPts val="5325"/>
              </a:lnSpc>
            </a:pPr>
            <a:r>
              <a:rPr lang="en-US" sz="3803" b="1">
                <a:solidFill>
                  <a:srgbClr val="3D2917"/>
                </a:solidFill>
                <a:latin typeface="Monterchi Serif Bold"/>
                <a:ea typeface="Monterchi Serif Bold"/>
                <a:cs typeface="Monterchi Serif Bold"/>
                <a:sym typeface="Monterchi Serif Bold"/>
              </a:rPr>
              <a:t>NIVEL CONVENCIONAL</a:t>
            </a:r>
          </a:p>
        </p:txBody>
      </p:sp>
      <p:sp>
        <p:nvSpPr>
          <p:cNvPr id="9" name="TextBox 9"/>
          <p:cNvSpPr txBox="1"/>
          <p:nvPr/>
        </p:nvSpPr>
        <p:spPr>
          <a:xfrm>
            <a:off x="11921757" y="2924263"/>
            <a:ext cx="4759649" cy="1322607"/>
          </a:xfrm>
          <a:prstGeom prst="rect">
            <a:avLst/>
          </a:prstGeom>
        </p:spPr>
        <p:txBody>
          <a:bodyPr lIns="0" tIns="0" rIns="0" bIns="0" rtlCol="0" anchor="t">
            <a:spAutoFit/>
          </a:bodyPr>
          <a:lstStyle/>
          <a:p>
            <a:pPr algn="l">
              <a:lnSpc>
                <a:spcPts val="5325"/>
              </a:lnSpc>
            </a:pPr>
            <a:r>
              <a:rPr lang="en-US" sz="3803" b="1">
                <a:solidFill>
                  <a:srgbClr val="3D2917"/>
                </a:solidFill>
                <a:latin typeface="Monterchi Serif Bold"/>
                <a:ea typeface="Monterchi Serif Bold"/>
                <a:cs typeface="Monterchi Serif Bold"/>
                <a:sym typeface="Monterchi Serif Bold"/>
              </a:rPr>
              <a:t>NIVEL POSTCONVENCIONAL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grpSp>
        <p:nvGrpSpPr>
          <p:cNvPr id="2" name="Group 2"/>
          <p:cNvGrpSpPr/>
          <p:nvPr/>
        </p:nvGrpSpPr>
        <p:grpSpPr>
          <a:xfrm>
            <a:off x="5146499" y="5228815"/>
            <a:ext cx="3925804" cy="3831308"/>
            <a:chOff x="0" y="0"/>
            <a:chExt cx="453389" cy="442476"/>
          </a:xfrm>
        </p:grpSpPr>
        <p:sp>
          <p:nvSpPr>
            <p:cNvPr id="3" name="Freeform 3"/>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947158"/>
              </a:solidFill>
              <a:prstDash val="solid"/>
              <a:round/>
            </a:ln>
          </p:spPr>
        </p:sp>
        <p:sp>
          <p:nvSpPr>
            <p:cNvPr id="4" name="TextBox 4"/>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5" name="Group 5"/>
          <p:cNvGrpSpPr/>
          <p:nvPr/>
        </p:nvGrpSpPr>
        <p:grpSpPr>
          <a:xfrm rot="-2700000">
            <a:off x="6192880" y="3516412"/>
            <a:ext cx="1833041" cy="1833041"/>
            <a:chOff x="0" y="0"/>
            <a:chExt cx="2444055" cy="2444055"/>
          </a:xfrm>
        </p:grpSpPr>
        <p:grpSp>
          <p:nvGrpSpPr>
            <p:cNvPr id="6" name="Group 6"/>
            <p:cNvGrpSpPr>
              <a:grpSpLocks noChangeAspect="1"/>
            </p:cNvGrpSpPr>
            <p:nvPr/>
          </p:nvGrpSpPr>
          <p:grpSpPr>
            <a:xfrm rot="5400000">
              <a:off x="0" y="0"/>
              <a:ext cx="2444055" cy="2444055"/>
              <a:chOff x="0" y="0"/>
              <a:chExt cx="14400530" cy="14400530"/>
            </a:xfrm>
          </p:grpSpPr>
          <p:sp>
            <p:nvSpPr>
              <p:cNvPr id="7" name="Freeform 7"/>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947158"/>
              </a:solidFill>
            </p:spPr>
          </p:sp>
        </p:grpSp>
        <p:grpSp>
          <p:nvGrpSpPr>
            <p:cNvPr id="8" name="Group 8"/>
            <p:cNvGrpSpPr/>
            <p:nvPr/>
          </p:nvGrpSpPr>
          <p:grpSpPr>
            <a:xfrm>
              <a:off x="283619" y="338366"/>
              <a:ext cx="1841722" cy="184172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grpSp>
        <p:nvGrpSpPr>
          <p:cNvPr id="11" name="Group 11"/>
          <p:cNvGrpSpPr/>
          <p:nvPr/>
        </p:nvGrpSpPr>
        <p:grpSpPr>
          <a:xfrm>
            <a:off x="9200744" y="5228815"/>
            <a:ext cx="3925804" cy="3831308"/>
            <a:chOff x="0" y="0"/>
            <a:chExt cx="453389" cy="442476"/>
          </a:xfrm>
        </p:grpSpPr>
        <p:sp>
          <p:nvSpPr>
            <p:cNvPr id="12" name="Freeform 12"/>
            <p:cNvSpPr/>
            <p:nvPr/>
          </p:nvSpPr>
          <p:spPr>
            <a:xfrm>
              <a:off x="0" y="0"/>
              <a:ext cx="453389" cy="442476"/>
            </a:xfrm>
            <a:custGeom>
              <a:avLst/>
              <a:gdLst/>
              <a:ahLst/>
              <a:cxnLst/>
              <a:rect l="l" t="t" r="r" b="b"/>
              <a:pathLst>
                <a:path w="453389" h="442476">
                  <a:moveTo>
                    <a:pt x="72966" y="0"/>
                  </a:moveTo>
                  <a:lnTo>
                    <a:pt x="380423" y="0"/>
                  </a:lnTo>
                  <a:cubicBezTo>
                    <a:pt x="399775" y="0"/>
                    <a:pt x="418334" y="7687"/>
                    <a:pt x="432018" y="21371"/>
                  </a:cubicBezTo>
                  <a:cubicBezTo>
                    <a:pt x="445702" y="35055"/>
                    <a:pt x="453389" y="53614"/>
                    <a:pt x="453389" y="72966"/>
                  </a:cubicBezTo>
                  <a:lnTo>
                    <a:pt x="453389" y="369510"/>
                  </a:lnTo>
                  <a:cubicBezTo>
                    <a:pt x="453389" y="409808"/>
                    <a:pt x="420721" y="442476"/>
                    <a:pt x="380423" y="442476"/>
                  </a:cubicBezTo>
                  <a:lnTo>
                    <a:pt x="72966" y="442476"/>
                  </a:lnTo>
                  <a:cubicBezTo>
                    <a:pt x="53614" y="442476"/>
                    <a:pt x="35055" y="434788"/>
                    <a:pt x="21371" y="421105"/>
                  </a:cubicBezTo>
                  <a:cubicBezTo>
                    <a:pt x="7687" y="407421"/>
                    <a:pt x="0" y="388861"/>
                    <a:pt x="0" y="369510"/>
                  </a:cubicBezTo>
                  <a:lnTo>
                    <a:pt x="0" y="72966"/>
                  </a:lnTo>
                  <a:cubicBezTo>
                    <a:pt x="0" y="53614"/>
                    <a:pt x="7687" y="35055"/>
                    <a:pt x="21371" y="21371"/>
                  </a:cubicBezTo>
                  <a:cubicBezTo>
                    <a:pt x="35055" y="7687"/>
                    <a:pt x="53614" y="0"/>
                    <a:pt x="72966" y="0"/>
                  </a:cubicBezTo>
                  <a:close/>
                </a:path>
              </a:pathLst>
            </a:custGeom>
            <a:solidFill>
              <a:srgbClr val="FFFFFF"/>
            </a:solidFill>
            <a:ln w="85725" cap="rnd">
              <a:solidFill>
                <a:srgbClr val="E8D3BF"/>
              </a:solidFill>
              <a:prstDash val="solid"/>
              <a:round/>
            </a:ln>
          </p:spPr>
        </p:sp>
        <p:sp>
          <p:nvSpPr>
            <p:cNvPr id="13" name="TextBox 13"/>
            <p:cNvSpPr txBox="1"/>
            <p:nvPr/>
          </p:nvSpPr>
          <p:spPr>
            <a:xfrm>
              <a:off x="0" y="-57150"/>
              <a:ext cx="453389" cy="499626"/>
            </a:xfrm>
            <a:prstGeom prst="rect">
              <a:avLst/>
            </a:prstGeom>
          </p:spPr>
          <p:txBody>
            <a:bodyPr lIns="50800" tIns="50800" rIns="50800" bIns="50800" rtlCol="0" anchor="ctr"/>
            <a:lstStyle/>
            <a:p>
              <a:pPr algn="ctr">
                <a:lnSpc>
                  <a:spcPts val="4480"/>
                </a:lnSpc>
              </a:pPr>
              <a:endParaRPr/>
            </a:p>
          </p:txBody>
        </p:sp>
      </p:grpSp>
      <p:grpSp>
        <p:nvGrpSpPr>
          <p:cNvPr id="14" name="Group 14"/>
          <p:cNvGrpSpPr/>
          <p:nvPr/>
        </p:nvGrpSpPr>
        <p:grpSpPr>
          <a:xfrm rot="2700000">
            <a:off x="10247125" y="3516412"/>
            <a:ext cx="1833041" cy="1833041"/>
            <a:chOff x="0" y="0"/>
            <a:chExt cx="2444055" cy="2444055"/>
          </a:xfrm>
        </p:grpSpPr>
        <p:grpSp>
          <p:nvGrpSpPr>
            <p:cNvPr id="15" name="Group 15"/>
            <p:cNvGrpSpPr>
              <a:grpSpLocks noChangeAspect="1"/>
            </p:cNvGrpSpPr>
            <p:nvPr/>
          </p:nvGrpSpPr>
          <p:grpSpPr>
            <a:xfrm>
              <a:off x="0" y="0"/>
              <a:ext cx="2444055" cy="2444055"/>
              <a:chOff x="0" y="0"/>
              <a:chExt cx="14400530" cy="14400530"/>
            </a:xfrm>
          </p:grpSpPr>
          <p:sp>
            <p:nvSpPr>
              <p:cNvPr id="16" name="Freeform 16"/>
              <p:cNvSpPr/>
              <p:nvPr/>
            </p:nvSpPr>
            <p:spPr>
              <a:xfrm>
                <a:off x="0" y="0"/>
                <a:ext cx="14400530" cy="14399261"/>
              </a:xfrm>
              <a:custGeom>
                <a:avLst/>
                <a:gdLst/>
                <a:ahLst/>
                <a:cxnLst/>
                <a:rect l="l" t="t" r="r" b="b"/>
                <a:pathLst>
                  <a:path w="14400530" h="14399261">
                    <a:moveTo>
                      <a:pt x="7199630" y="0"/>
                    </a:moveTo>
                    <a:cubicBezTo>
                      <a:pt x="3223260" y="0"/>
                      <a:pt x="0" y="3223260"/>
                      <a:pt x="0" y="7199630"/>
                    </a:cubicBezTo>
                    <a:cubicBezTo>
                      <a:pt x="0" y="11176001"/>
                      <a:pt x="3223260" y="14399261"/>
                      <a:pt x="7199630" y="14399261"/>
                    </a:cubicBezTo>
                    <a:lnTo>
                      <a:pt x="14399261" y="14399261"/>
                    </a:lnTo>
                    <a:lnTo>
                      <a:pt x="14399261" y="7199630"/>
                    </a:lnTo>
                    <a:cubicBezTo>
                      <a:pt x="14400530" y="3223260"/>
                      <a:pt x="11176000" y="0"/>
                      <a:pt x="7199630" y="0"/>
                    </a:cubicBezTo>
                    <a:close/>
                  </a:path>
                </a:pathLst>
              </a:custGeom>
              <a:solidFill>
                <a:srgbClr val="E8D3BF"/>
              </a:solidFill>
            </p:spPr>
          </p:sp>
        </p:grpSp>
        <p:grpSp>
          <p:nvGrpSpPr>
            <p:cNvPr id="17" name="Group 17"/>
            <p:cNvGrpSpPr/>
            <p:nvPr/>
          </p:nvGrpSpPr>
          <p:grpSpPr>
            <a:xfrm>
              <a:off x="299961" y="342043"/>
              <a:ext cx="1838045" cy="1838045"/>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FDFD"/>
              </a:solidFill>
            </p:spPr>
          </p:sp>
          <p:sp>
            <p:nvSpPr>
              <p:cNvPr id="19" name="TextBox 19"/>
              <p:cNvSpPr txBox="1"/>
              <p:nvPr/>
            </p:nvSpPr>
            <p:spPr>
              <a:xfrm>
                <a:off x="76200" y="19050"/>
                <a:ext cx="660400" cy="717550"/>
              </a:xfrm>
              <a:prstGeom prst="rect">
                <a:avLst/>
              </a:prstGeom>
            </p:spPr>
            <p:txBody>
              <a:bodyPr lIns="50800" tIns="50800" rIns="50800" bIns="50800" rtlCol="0" anchor="ctr"/>
              <a:lstStyle/>
              <a:p>
                <a:pPr algn="ctr">
                  <a:lnSpc>
                    <a:spcPts val="2800"/>
                  </a:lnSpc>
                </a:pPr>
                <a:endParaRPr/>
              </a:p>
            </p:txBody>
          </p:sp>
        </p:grpSp>
      </p:grpSp>
      <p:sp>
        <p:nvSpPr>
          <p:cNvPr id="20" name="Freeform 20"/>
          <p:cNvSpPr/>
          <p:nvPr/>
        </p:nvSpPr>
        <p:spPr>
          <a:xfrm>
            <a:off x="6679790" y="4130268"/>
            <a:ext cx="859221" cy="698313"/>
          </a:xfrm>
          <a:custGeom>
            <a:avLst/>
            <a:gdLst/>
            <a:ahLst/>
            <a:cxnLst/>
            <a:rect l="l" t="t" r="r" b="b"/>
            <a:pathLst>
              <a:path w="859221" h="698313">
                <a:moveTo>
                  <a:pt x="0" y="0"/>
                </a:moveTo>
                <a:lnTo>
                  <a:pt x="859221" y="0"/>
                </a:lnTo>
                <a:lnTo>
                  <a:pt x="859221" y="698313"/>
                </a:lnTo>
                <a:lnTo>
                  <a:pt x="0" y="6983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1" name="Freeform 21"/>
          <p:cNvSpPr/>
          <p:nvPr/>
        </p:nvSpPr>
        <p:spPr>
          <a:xfrm>
            <a:off x="10734405" y="4017132"/>
            <a:ext cx="858482" cy="783559"/>
          </a:xfrm>
          <a:custGeom>
            <a:avLst/>
            <a:gdLst/>
            <a:ahLst/>
            <a:cxnLst/>
            <a:rect l="l" t="t" r="r" b="b"/>
            <a:pathLst>
              <a:path w="858482" h="783559">
                <a:moveTo>
                  <a:pt x="0" y="0"/>
                </a:moveTo>
                <a:lnTo>
                  <a:pt x="858482" y="0"/>
                </a:lnTo>
                <a:lnTo>
                  <a:pt x="858482" y="783560"/>
                </a:lnTo>
                <a:lnTo>
                  <a:pt x="0" y="7835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2" name="TextBox 22"/>
          <p:cNvSpPr txBox="1"/>
          <p:nvPr/>
        </p:nvSpPr>
        <p:spPr>
          <a:xfrm>
            <a:off x="1028700" y="1114425"/>
            <a:ext cx="16230600" cy="746750"/>
          </a:xfrm>
          <a:prstGeom prst="rect">
            <a:avLst/>
          </a:prstGeom>
        </p:spPr>
        <p:txBody>
          <a:bodyPr lIns="0" tIns="0" rIns="0" bIns="0" rtlCol="0" anchor="t">
            <a:spAutoFit/>
          </a:bodyPr>
          <a:lstStyle/>
          <a:p>
            <a:pPr algn="ctr">
              <a:lnSpc>
                <a:spcPts val="5634"/>
              </a:lnSpc>
            </a:pPr>
            <a:r>
              <a:rPr lang="en-US" sz="5470" b="1" spc="175">
                <a:solidFill>
                  <a:srgbClr val="3D2917"/>
                </a:solidFill>
                <a:latin typeface="Monterchi Serif Bold"/>
                <a:ea typeface="Monterchi Serif Bold"/>
                <a:cs typeface="Monterchi Serif Bold"/>
                <a:sym typeface="Monterchi Serif Bold"/>
              </a:rPr>
              <a:t>TEORÍA DEL DESARROLLO MORAL DE PIAGET</a:t>
            </a:r>
          </a:p>
        </p:txBody>
      </p:sp>
      <p:sp>
        <p:nvSpPr>
          <p:cNvPr id="23" name="TextBox 23"/>
          <p:cNvSpPr txBox="1"/>
          <p:nvPr/>
        </p:nvSpPr>
        <p:spPr>
          <a:xfrm>
            <a:off x="9867490" y="5681464"/>
            <a:ext cx="3259058"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Autonomía moral</a:t>
            </a:r>
          </a:p>
        </p:txBody>
      </p:sp>
      <p:sp>
        <p:nvSpPr>
          <p:cNvPr id="24" name="TextBox 24"/>
          <p:cNvSpPr txBox="1"/>
          <p:nvPr/>
        </p:nvSpPr>
        <p:spPr>
          <a:xfrm>
            <a:off x="9867490" y="6335513"/>
            <a:ext cx="2651024" cy="2493238"/>
          </a:xfrm>
          <a:prstGeom prst="rect">
            <a:avLst/>
          </a:prstGeom>
        </p:spPr>
        <p:txBody>
          <a:bodyPr lIns="0" tIns="0" rIns="0" bIns="0" rtlCol="0" anchor="t">
            <a:spAutoFit/>
          </a:bodyPr>
          <a:lstStyle/>
          <a:p>
            <a:pPr algn="l">
              <a:lnSpc>
                <a:spcPts val="2488"/>
              </a:lnSpc>
            </a:pPr>
            <a:r>
              <a:rPr lang="en-US" sz="1870">
                <a:solidFill>
                  <a:srgbClr val="3D2917"/>
                </a:solidFill>
                <a:latin typeface="Source Serif Pro"/>
                <a:ea typeface="Source Serif Pro"/>
                <a:cs typeface="Source Serif Pro"/>
                <a:sym typeface="Source Serif Pro"/>
              </a:rPr>
              <a:t>(niños mayores): Los niños comienzan a comprender que las reglas son creadas por acuerdos sociales y pueden modificarse en función de la equidad y la justicia.</a:t>
            </a:r>
          </a:p>
        </p:txBody>
      </p:sp>
      <p:sp>
        <p:nvSpPr>
          <p:cNvPr id="25" name="TextBox 25"/>
          <p:cNvSpPr txBox="1"/>
          <p:nvPr/>
        </p:nvSpPr>
        <p:spPr>
          <a:xfrm>
            <a:off x="5605687" y="5681464"/>
            <a:ext cx="3259058" cy="438785"/>
          </a:xfrm>
          <a:prstGeom prst="rect">
            <a:avLst/>
          </a:prstGeom>
        </p:spPr>
        <p:txBody>
          <a:bodyPr lIns="0" tIns="0" rIns="0" bIns="0" rtlCol="0" anchor="t">
            <a:spAutoFit/>
          </a:bodyPr>
          <a:lstStyle/>
          <a:p>
            <a:pPr algn="l">
              <a:lnSpc>
                <a:spcPts val="3640"/>
              </a:lnSpc>
              <a:spcBef>
                <a:spcPct val="0"/>
              </a:spcBef>
            </a:pPr>
            <a:r>
              <a:rPr lang="en-US" sz="2600" b="1" spc="-59">
                <a:solidFill>
                  <a:srgbClr val="3D2917"/>
                </a:solidFill>
                <a:latin typeface="Source Sans Pro Bold"/>
                <a:ea typeface="Source Sans Pro Bold"/>
                <a:cs typeface="Source Sans Pro Bold"/>
                <a:sym typeface="Source Sans Pro Bold"/>
              </a:rPr>
              <a:t>Heteronomía moral</a:t>
            </a:r>
          </a:p>
        </p:txBody>
      </p:sp>
      <p:sp>
        <p:nvSpPr>
          <p:cNvPr id="26" name="TextBox 26"/>
          <p:cNvSpPr txBox="1"/>
          <p:nvPr/>
        </p:nvSpPr>
        <p:spPr>
          <a:xfrm>
            <a:off x="5754533" y="6316463"/>
            <a:ext cx="2651024" cy="2586837"/>
          </a:xfrm>
          <a:prstGeom prst="rect">
            <a:avLst/>
          </a:prstGeom>
        </p:spPr>
        <p:txBody>
          <a:bodyPr lIns="0" tIns="0" rIns="0" bIns="0" rtlCol="0" anchor="t">
            <a:spAutoFit/>
          </a:bodyPr>
          <a:lstStyle/>
          <a:p>
            <a:pPr algn="l">
              <a:lnSpc>
                <a:spcPts val="2621"/>
              </a:lnSpc>
            </a:pPr>
            <a:r>
              <a:rPr lang="en-US" sz="1970">
                <a:solidFill>
                  <a:srgbClr val="3D2917"/>
                </a:solidFill>
                <a:latin typeface="Source Serif Pro"/>
                <a:ea typeface="Source Serif Pro"/>
                <a:cs typeface="Source Serif Pro"/>
                <a:sym typeface="Source Serif Pro"/>
              </a:rPr>
              <a:t> (niños pequeños): En esta etapa, los niños consideran que las reglas morales son externas y absolutas, dictadas por autoridades como padres y maestros.</a:t>
            </a:r>
          </a:p>
        </p:txBody>
      </p:sp>
      <p:sp>
        <p:nvSpPr>
          <p:cNvPr id="27" name="TextBox 27"/>
          <p:cNvSpPr txBox="1"/>
          <p:nvPr/>
        </p:nvSpPr>
        <p:spPr>
          <a:xfrm>
            <a:off x="1704897" y="1832600"/>
            <a:ext cx="15364524" cy="916280"/>
          </a:xfrm>
          <a:prstGeom prst="rect">
            <a:avLst/>
          </a:prstGeom>
        </p:spPr>
        <p:txBody>
          <a:bodyPr lIns="0" tIns="0" rIns="0" bIns="0" rtlCol="0" anchor="t">
            <a:spAutoFit/>
          </a:bodyPr>
          <a:lstStyle/>
          <a:p>
            <a:pPr algn="l">
              <a:lnSpc>
                <a:spcPts val="3685"/>
              </a:lnSpc>
            </a:pPr>
            <a:r>
              <a:rPr lang="en-US" sz="2770">
                <a:solidFill>
                  <a:srgbClr val="3D2917"/>
                </a:solidFill>
                <a:latin typeface="Source Serif Pro"/>
                <a:ea typeface="Source Serif Pro"/>
                <a:cs typeface="Source Serif Pro"/>
                <a:sym typeface="Source Serif Pro"/>
              </a:rPr>
              <a:t>Jean Piaget propuso una teoría del desarrollo moral basada en la interacción con el entorno social y cognitivo. Según Piaget, los niños pasan por dos etapas principales en su desarrollo moral: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6666580">
            <a:off x="9654716" y="2742945"/>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631316">
            <a:off x="-341565" y="-1602678"/>
            <a:ext cx="8656207" cy="8953145"/>
          </a:xfrm>
          <a:custGeom>
            <a:avLst/>
            <a:gdLst/>
            <a:ahLst/>
            <a:cxnLst/>
            <a:rect l="l" t="t" r="r" b="b"/>
            <a:pathLst>
              <a:path w="8656207" h="8953145">
                <a:moveTo>
                  <a:pt x="0" y="0"/>
                </a:moveTo>
                <a:lnTo>
                  <a:pt x="8656206" y="0"/>
                </a:lnTo>
                <a:lnTo>
                  <a:pt x="8656206" y="8953145"/>
                </a:lnTo>
                <a:lnTo>
                  <a:pt x="0" y="8953145"/>
                </a:lnTo>
                <a:lnTo>
                  <a:pt x="0" y="0"/>
                </a:lnTo>
                <a:close/>
              </a:path>
            </a:pathLst>
          </a:custGeom>
          <a:blipFill>
            <a:blip r:embed="rId2">
              <a:alphaModFix amt="8999"/>
            </a:blip>
            <a:stretch>
              <a:fillRect/>
            </a:stretch>
          </a:blipFill>
        </p:spPr>
      </p:sp>
      <p:sp>
        <p:nvSpPr>
          <p:cNvPr id="4" name="Freeform 4"/>
          <p:cNvSpPr/>
          <p:nvPr/>
        </p:nvSpPr>
        <p:spPr>
          <a:xfrm>
            <a:off x="-330749" y="1468727"/>
            <a:ext cx="8343860" cy="9123127"/>
          </a:xfrm>
          <a:custGeom>
            <a:avLst/>
            <a:gdLst/>
            <a:ahLst/>
            <a:cxnLst/>
            <a:rect l="l" t="t" r="r" b="b"/>
            <a:pathLst>
              <a:path w="8343860" h="9123127">
                <a:moveTo>
                  <a:pt x="0" y="0"/>
                </a:moveTo>
                <a:lnTo>
                  <a:pt x="8343860" y="0"/>
                </a:lnTo>
                <a:lnTo>
                  <a:pt x="8343860" y="9123127"/>
                </a:lnTo>
                <a:lnTo>
                  <a:pt x="0" y="9123127"/>
                </a:lnTo>
                <a:lnTo>
                  <a:pt x="0" y="0"/>
                </a:lnTo>
                <a:close/>
              </a:path>
            </a:pathLst>
          </a:custGeom>
          <a:blipFill>
            <a:blip r:embed="rId3"/>
            <a:stretch>
              <a:fillRect/>
            </a:stretch>
          </a:blipFill>
        </p:spPr>
      </p:sp>
      <p:sp>
        <p:nvSpPr>
          <p:cNvPr id="5" name="Freeform 5"/>
          <p:cNvSpPr/>
          <p:nvPr/>
        </p:nvSpPr>
        <p:spPr>
          <a:xfrm rot="-10800000">
            <a:off x="10613756" y="-239704"/>
            <a:ext cx="7797854" cy="8526128"/>
          </a:xfrm>
          <a:custGeom>
            <a:avLst/>
            <a:gdLst/>
            <a:ahLst/>
            <a:cxnLst/>
            <a:rect l="l" t="t" r="r" b="b"/>
            <a:pathLst>
              <a:path w="7797854" h="8526128">
                <a:moveTo>
                  <a:pt x="0" y="0"/>
                </a:moveTo>
                <a:lnTo>
                  <a:pt x="7797854" y="0"/>
                </a:lnTo>
                <a:lnTo>
                  <a:pt x="7797854" y="8526127"/>
                </a:lnTo>
                <a:lnTo>
                  <a:pt x="0" y="8526127"/>
                </a:lnTo>
                <a:lnTo>
                  <a:pt x="0" y="0"/>
                </a:lnTo>
                <a:close/>
              </a:path>
            </a:pathLst>
          </a:custGeom>
          <a:blipFill>
            <a:blip r:embed="rId3"/>
            <a:stretch>
              <a:fillRect/>
            </a:stretch>
          </a:blipFill>
        </p:spPr>
      </p:sp>
      <p:sp>
        <p:nvSpPr>
          <p:cNvPr id="6" name="TextBox 6"/>
          <p:cNvSpPr txBox="1"/>
          <p:nvPr/>
        </p:nvSpPr>
        <p:spPr>
          <a:xfrm>
            <a:off x="2014528" y="3810040"/>
            <a:ext cx="14526380" cy="3683153"/>
          </a:xfrm>
          <a:prstGeom prst="rect">
            <a:avLst/>
          </a:prstGeom>
        </p:spPr>
        <p:txBody>
          <a:bodyPr lIns="0" tIns="0" rIns="0" bIns="0" rtlCol="0" anchor="t">
            <a:spAutoFit/>
          </a:bodyPr>
          <a:lstStyle/>
          <a:p>
            <a:pPr algn="ctr">
              <a:lnSpc>
                <a:spcPts val="4891"/>
              </a:lnSpc>
              <a:spcBef>
                <a:spcPct val="0"/>
              </a:spcBef>
            </a:pPr>
            <a:r>
              <a:rPr lang="en-US" sz="3493" spc="76">
                <a:solidFill>
                  <a:srgbClr val="3D2917"/>
                </a:solidFill>
                <a:latin typeface="Source Serif Pro"/>
                <a:ea typeface="Source Serif Pro"/>
                <a:cs typeface="Source Serif Pro"/>
                <a:sym typeface="Source Serif Pro"/>
              </a:rPr>
              <a:t>John Rawls, filósofo contemporáneo, desarrolló la "teoría de la justicia", que propone que una sociedad justa es aquella que se organiza de tal manera que protege los derechos de los más desfavorecidos. Su propuesta es clave para la educación moral porque pone énfasis en la igualdad y el respeto a la dignidad humana como pilares de la ética.</a:t>
            </a:r>
          </a:p>
        </p:txBody>
      </p:sp>
      <p:sp>
        <p:nvSpPr>
          <p:cNvPr id="7" name="TextBox 7"/>
          <p:cNvSpPr txBox="1"/>
          <p:nvPr/>
        </p:nvSpPr>
        <p:spPr>
          <a:xfrm>
            <a:off x="1625510" y="1268702"/>
            <a:ext cx="14559410" cy="1212381"/>
          </a:xfrm>
          <a:prstGeom prst="rect">
            <a:avLst/>
          </a:prstGeom>
        </p:spPr>
        <p:txBody>
          <a:bodyPr lIns="0" tIns="0" rIns="0" bIns="0" rtlCol="0" anchor="t">
            <a:spAutoFit/>
          </a:bodyPr>
          <a:lstStyle/>
          <a:p>
            <a:pPr algn="ctr">
              <a:lnSpc>
                <a:spcPts val="9300"/>
              </a:lnSpc>
              <a:spcBef>
                <a:spcPct val="0"/>
              </a:spcBef>
            </a:pPr>
            <a:r>
              <a:rPr lang="en-US" sz="6643" spc="146">
                <a:solidFill>
                  <a:srgbClr val="3D2917"/>
                </a:solidFill>
                <a:latin typeface="Karimun"/>
                <a:ea typeface="Karimun"/>
                <a:cs typeface="Karimun"/>
                <a:sym typeface="Karimun"/>
              </a:rPr>
              <a:t>Teoría de la Justicia de Rawls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4596820">
            <a:off x="9935249" y="3401101"/>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301578">
            <a:off x="-1413494" y="-1790161"/>
            <a:ext cx="10501467" cy="10861705"/>
          </a:xfrm>
          <a:custGeom>
            <a:avLst/>
            <a:gdLst/>
            <a:ahLst/>
            <a:cxnLst/>
            <a:rect l="l" t="t" r="r" b="b"/>
            <a:pathLst>
              <a:path w="10501467" h="10861705">
                <a:moveTo>
                  <a:pt x="0" y="0"/>
                </a:moveTo>
                <a:lnTo>
                  <a:pt x="10501467" y="0"/>
                </a:lnTo>
                <a:lnTo>
                  <a:pt x="10501467" y="10861705"/>
                </a:lnTo>
                <a:lnTo>
                  <a:pt x="0" y="10861705"/>
                </a:lnTo>
                <a:lnTo>
                  <a:pt x="0" y="0"/>
                </a:lnTo>
                <a:close/>
              </a:path>
            </a:pathLst>
          </a:custGeom>
          <a:blipFill>
            <a:blip r:embed="rId2">
              <a:alphaModFix amt="8999"/>
            </a:blip>
            <a:stretch>
              <a:fillRect/>
            </a:stretch>
          </a:blipFill>
        </p:spPr>
      </p:sp>
      <p:sp>
        <p:nvSpPr>
          <p:cNvPr id="4" name="Freeform 4"/>
          <p:cNvSpPr/>
          <p:nvPr/>
        </p:nvSpPr>
        <p:spPr>
          <a:xfrm rot="-10800000">
            <a:off x="11578945" y="-622373"/>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5" name="Freeform 5"/>
          <p:cNvSpPr/>
          <p:nvPr/>
        </p:nvSpPr>
        <p:spPr>
          <a:xfrm rot="-345291">
            <a:off x="-474417" y="2532675"/>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6" name="TextBox 6"/>
          <p:cNvSpPr txBox="1"/>
          <p:nvPr/>
        </p:nvSpPr>
        <p:spPr>
          <a:xfrm>
            <a:off x="1332518" y="874082"/>
            <a:ext cx="16301841" cy="1181100"/>
          </a:xfrm>
          <a:prstGeom prst="rect">
            <a:avLst/>
          </a:prstGeom>
        </p:spPr>
        <p:txBody>
          <a:bodyPr lIns="0" tIns="0" rIns="0" bIns="0" rtlCol="0" anchor="t">
            <a:spAutoFit/>
          </a:bodyPr>
          <a:lstStyle/>
          <a:p>
            <a:pPr algn="ctr">
              <a:lnSpc>
                <a:spcPts val="9398"/>
              </a:lnSpc>
            </a:pPr>
            <a:r>
              <a:rPr lang="en-US" sz="7832" b="1" spc="430">
                <a:solidFill>
                  <a:srgbClr val="3D2917"/>
                </a:solidFill>
                <a:latin typeface="Monterchi Serif Bold"/>
                <a:ea typeface="Monterchi Serif Bold"/>
                <a:cs typeface="Monterchi Serif Bold"/>
                <a:sym typeface="Monterchi Serif Bold"/>
              </a:rPr>
              <a:t>FORMACIÓN EN VALORES</a:t>
            </a:r>
          </a:p>
        </p:txBody>
      </p:sp>
      <p:sp>
        <p:nvSpPr>
          <p:cNvPr id="7" name="TextBox 7"/>
          <p:cNvSpPr txBox="1"/>
          <p:nvPr/>
        </p:nvSpPr>
        <p:spPr>
          <a:xfrm>
            <a:off x="1028700" y="3330926"/>
            <a:ext cx="16460063" cy="6607452"/>
          </a:xfrm>
          <a:prstGeom prst="rect">
            <a:avLst/>
          </a:prstGeom>
        </p:spPr>
        <p:txBody>
          <a:bodyPr lIns="0" tIns="0" rIns="0" bIns="0" rtlCol="0" anchor="t">
            <a:spAutoFit/>
          </a:bodyPr>
          <a:lstStyle/>
          <a:p>
            <a:pPr algn="just">
              <a:lnSpc>
                <a:spcPts val="4359"/>
              </a:lnSpc>
            </a:pPr>
            <a:r>
              <a:rPr lang="en-US" sz="3114">
                <a:solidFill>
                  <a:srgbClr val="3D2917"/>
                </a:solidFill>
                <a:latin typeface="Source Serif Pro"/>
                <a:ea typeface="Source Serif Pro"/>
                <a:cs typeface="Source Serif Pro"/>
                <a:sym typeface="Source Serif Pro"/>
              </a:rPr>
              <a:t>Los valores son principios o normas que guían las decisiones y comportamientos humanos. Estos incluyen valores como la honestidad, la justicia, el respeto, la responsabilidad, la solidaridad, entre otros. Los valores se aprenden principalmente a través de la familia, la escuela, los medios de comunicación y la interacción con la comunidad.</a:t>
            </a:r>
          </a:p>
          <a:p>
            <a:pPr algn="just">
              <a:lnSpc>
                <a:spcPts val="4359"/>
              </a:lnSpc>
            </a:pPr>
            <a:endParaRPr lang="en-US" sz="3114">
              <a:solidFill>
                <a:srgbClr val="3D2917"/>
              </a:solidFill>
              <a:latin typeface="Source Serif Pro"/>
              <a:ea typeface="Source Serif Pro"/>
              <a:cs typeface="Source Serif Pro"/>
              <a:sym typeface="Source Serif Pro"/>
            </a:endParaRPr>
          </a:p>
          <a:p>
            <a:pPr algn="just">
              <a:lnSpc>
                <a:spcPts val="4359"/>
              </a:lnSpc>
            </a:pPr>
            <a:r>
              <a:rPr lang="en-US" sz="3114" b="1">
                <a:solidFill>
                  <a:srgbClr val="3D2917"/>
                </a:solidFill>
                <a:latin typeface="Source Serif Pro Bold"/>
                <a:ea typeface="Source Serif Pro Bold"/>
                <a:cs typeface="Source Serif Pro Bold"/>
                <a:sym typeface="Source Serif Pro Bold"/>
              </a:rPr>
              <a:t>La importancia de la formación en valores</a:t>
            </a:r>
          </a:p>
          <a:p>
            <a:pPr algn="just">
              <a:lnSpc>
                <a:spcPts val="4359"/>
              </a:lnSpc>
            </a:pPr>
            <a:r>
              <a:rPr lang="en-US" sz="3114">
                <a:solidFill>
                  <a:srgbClr val="3D2917"/>
                </a:solidFill>
                <a:latin typeface="Source Serif Pro"/>
                <a:ea typeface="Source Serif Pro"/>
                <a:cs typeface="Source Serif Pro"/>
                <a:sym typeface="Source Serif Pro"/>
              </a:rPr>
              <a:t>La educación en valores contribuye a la construcción de una sociedad más armónica y equitativa, pues enseña a los individuos a tomar decisiones éticas en su vida personal, profesional y social. Además, la formación en valores también está relacionada con el desarrollo del pensamiento crítico, la empatía, y la capacidad de tomar decisiones responsables que favorezcan el bien común.</a:t>
            </a:r>
          </a:p>
          <a:p>
            <a:pPr algn="just">
              <a:lnSpc>
                <a:spcPts val="4359"/>
              </a:lnSpc>
            </a:pPr>
            <a:endParaRPr lang="en-US" sz="3114">
              <a:solidFill>
                <a:srgbClr val="3D2917"/>
              </a:solidFill>
              <a:latin typeface="Source Serif Pro"/>
              <a:ea typeface="Source Serif Pro"/>
              <a:cs typeface="Source Serif Pro"/>
              <a:sym typeface="Source Serif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4596820">
            <a:off x="9935249" y="3401101"/>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301578">
            <a:off x="-1413494" y="-1790161"/>
            <a:ext cx="10501467" cy="10861705"/>
          </a:xfrm>
          <a:custGeom>
            <a:avLst/>
            <a:gdLst/>
            <a:ahLst/>
            <a:cxnLst/>
            <a:rect l="l" t="t" r="r" b="b"/>
            <a:pathLst>
              <a:path w="10501467" h="10861705">
                <a:moveTo>
                  <a:pt x="0" y="0"/>
                </a:moveTo>
                <a:lnTo>
                  <a:pt x="10501467" y="0"/>
                </a:lnTo>
                <a:lnTo>
                  <a:pt x="10501467" y="10861705"/>
                </a:lnTo>
                <a:lnTo>
                  <a:pt x="0" y="10861705"/>
                </a:lnTo>
                <a:lnTo>
                  <a:pt x="0" y="0"/>
                </a:lnTo>
                <a:close/>
              </a:path>
            </a:pathLst>
          </a:custGeom>
          <a:blipFill>
            <a:blip r:embed="rId2">
              <a:alphaModFix amt="8999"/>
            </a:blip>
            <a:stretch>
              <a:fillRect/>
            </a:stretch>
          </a:blipFill>
        </p:spPr>
      </p:sp>
      <p:sp>
        <p:nvSpPr>
          <p:cNvPr id="4" name="Freeform 4"/>
          <p:cNvSpPr/>
          <p:nvPr/>
        </p:nvSpPr>
        <p:spPr>
          <a:xfrm rot="-10800000">
            <a:off x="11578945" y="-622373"/>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5" name="Freeform 5"/>
          <p:cNvSpPr/>
          <p:nvPr/>
        </p:nvSpPr>
        <p:spPr>
          <a:xfrm rot="-345291">
            <a:off x="-474417" y="2532675"/>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6" name="TextBox 6"/>
          <p:cNvSpPr txBox="1"/>
          <p:nvPr/>
        </p:nvSpPr>
        <p:spPr>
          <a:xfrm>
            <a:off x="1265252" y="1234853"/>
            <a:ext cx="16301841" cy="790575"/>
          </a:xfrm>
          <a:prstGeom prst="rect">
            <a:avLst/>
          </a:prstGeom>
        </p:spPr>
        <p:txBody>
          <a:bodyPr lIns="0" tIns="0" rIns="0" bIns="0" rtlCol="0" anchor="t">
            <a:spAutoFit/>
          </a:bodyPr>
          <a:lstStyle/>
          <a:p>
            <a:pPr algn="ctr">
              <a:lnSpc>
                <a:spcPts val="6278"/>
              </a:lnSpc>
            </a:pPr>
            <a:r>
              <a:rPr lang="en-US" sz="5232" b="1" spc="287">
                <a:solidFill>
                  <a:srgbClr val="3D2917"/>
                </a:solidFill>
                <a:latin typeface="Monterchi Serif Bold"/>
                <a:ea typeface="Monterchi Serif Bold"/>
                <a:cs typeface="Monterchi Serif Bold"/>
                <a:sym typeface="Monterchi Serif Bold"/>
              </a:rPr>
              <a:t>MÉTODOS PARA LA FORMACIÓN EN VALORES</a:t>
            </a:r>
          </a:p>
        </p:txBody>
      </p:sp>
      <p:sp>
        <p:nvSpPr>
          <p:cNvPr id="7" name="TextBox 7"/>
          <p:cNvSpPr txBox="1"/>
          <p:nvPr/>
        </p:nvSpPr>
        <p:spPr>
          <a:xfrm>
            <a:off x="1028700" y="2693194"/>
            <a:ext cx="16460063" cy="6356164"/>
          </a:xfrm>
          <a:prstGeom prst="rect">
            <a:avLst/>
          </a:prstGeom>
        </p:spPr>
        <p:txBody>
          <a:bodyPr lIns="0" tIns="0" rIns="0" bIns="0" rtlCol="0" anchor="t">
            <a:spAutoFit/>
          </a:bodyPr>
          <a:lstStyle/>
          <a:p>
            <a:pPr algn="just">
              <a:lnSpc>
                <a:spcPts val="4499"/>
              </a:lnSpc>
            </a:pPr>
            <a:r>
              <a:rPr lang="en-US" sz="3214" dirty="0">
                <a:solidFill>
                  <a:srgbClr val="3D2917"/>
                </a:solidFill>
                <a:latin typeface="Source Serif Pro"/>
                <a:ea typeface="Source Serif Pro"/>
                <a:cs typeface="Source Serif Pro"/>
                <a:sym typeface="Source Serif Pro"/>
              </a:rPr>
              <a:t>Los </a:t>
            </a:r>
            <a:r>
              <a:rPr lang="en-US" sz="3214" dirty="0" err="1">
                <a:solidFill>
                  <a:srgbClr val="3D2917"/>
                </a:solidFill>
                <a:latin typeface="Source Serif Pro"/>
                <a:ea typeface="Source Serif Pro"/>
                <a:cs typeface="Source Serif Pro"/>
                <a:sym typeface="Source Serif Pro"/>
              </a:rPr>
              <a:t>métodos</a:t>
            </a:r>
            <a:r>
              <a:rPr lang="en-US" sz="3214" dirty="0">
                <a:solidFill>
                  <a:srgbClr val="3D2917"/>
                </a:solidFill>
                <a:latin typeface="Source Serif Pro"/>
                <a:ea typeface="Source Serif Pro"/>
                <a:cs typeface="Source Serif Pro"/>
                <a:sym typeface="Source Serif Pro"/>
              </a:rPr>
              <a:t> para la </a:t>
            </a:r>
            <a:r>
              <a:rPr lang="en-US" sz="3214" dirty="0" err="1">
                <a:solidFill>
                  <a:srgbClr val="3D2917"/>
                </a:solidFill>
                <a:latin typeface="Source Serif Pro"/>
                <a:ea typeface="Source Serif Pro"/>
                <a:cs typeface="Source Serif Pro"/>
                <a:sym typeface="Source Serif Pro"/>
              </a:rPr>
              <a:t>formación</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en</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valores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pueden</a:t>
            </a:r>
            <a:r>
              <a:rPr lang="en-US" sz="3214" dirty="0">
                <a:solidFill>
                  <a:srgbClr val="3D2917"/>
                </a:solidFill>
                <a:latin typeface="Source Serif Pro"/>
                <a:ea typeface="Source Serif Pro"/>
                <a:cs typeface="Source Serif Pro"/>
                <a:sym typeface="Source Serif Pro"/>
              </a:rPr>
              <a:t> ser </a:t>
            </a:r>
            <a:r>
              <a:rPr lang="en-US" sz="3214" dirty="0" err="1">
                <a:solidFill>
                  <a:srgbClr val="3D2917"/>
                </a:solidFill>
                <a:latin typeface="Source Serif Pro"/>
                <a:ea typeface="Source Serif Pro"/>
                <a:cs typeface="Source Serif Pro"/>
                <a:sym typeface="Source Serif Pro"/>
              </a:rPr>
              <a:t>diversos</a:t>
            </a:r>
            <a:r>
              <a:rPr lang="en-US" sz="3214" dirty="0">
                <a:solidFill>
                  <a:srgbClr val="3D2917"/>
                </a:solidFill>
                <a:latin typeface="Source Serif Pro"/>
                <a:ea typeface="Source Serif Pro"/>
                <a:cs typeface="Source Serif Pro"/>
                <a:sym typeface="Source Serif Pro"/>
              </a:rPr>
              <a:t>, y </a:t>
            </a:r>
            <a:r>
              <a:rPr lang="en-US" sz="3214" dirty="0" err="1">
                <a:solidFill>
                  <a:srgbClr val="3D2917"/>
                </a:solidFill>
                <a:latin typeface="Source Serif Pro"/>
                <a:ea typeface="Source Serif Pro"/>
                <a:cs typeface="Source Serif Pro"/>
                <a:sym typeface="Source Serif Pro"/>
              </a:rPr>
              <a:t>deben</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incluir</a:t>
            </a:r>
            <a:r>
              <a:rPr lang="en-US" sz="3214" dirty="0">
                <a:solidFill>
                  <a:srgbClr val="3D2917"/>
                </a:solidFill>
                <a:latin typeface="Source Serif Pro"/>
                <a:ea typeface="Source Serif Pro"/>
                <a:cs typeface="Source Serif Pro"/>
                <a:sym typeface="Source Serif Pro"/>
              </a:rPr>
              <a:t> tanto la </a:t>
            </a:r>
            <a:r>
              <a:rPr lang="en-US" sz="3214" dirty="0" err="1">
                <a:solidFill>
                  <a:srgbClr val="3D2917"/>
                </a:solidFill>
                <a:latin typeface="Source Serif Pro"/>
                <a:ea typeface="Source Serif Pro"/>
                <a:cs typeface="Source Serif Pro"/>
                <a:sym typeface="Source Serif Pro"/>
              </a:rPr>
              <a:t>enseñanza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explícita</a:t>
            </a:r>
            <a:r>
              <a:rPr lang="en-US" sz="3214" dirty="0">
                <a:solidFill>
                  <a:srgbClr val="3D2917"/>
                </a:solidFill>
                <a:latin typeface="Source Serif Pro"/>
                <a:ea typeface="Source Serif Pro"/>
                <a:cs typeface="Source Serif Pro"/>
                <a:sym typeface="Source Serif Pro"/>
              </a:rPr>
              <a:t> de </a:t>
            </a:r>
            <a:r>
              <a:rPr lang="en-US" sz="3214" dirty="0" err="1">
                <a:solidFill>
                  <a:srgbClr val="3D2917"/>
                </a:solidFill>
                <a:latin typeface="Source Serif Pro"/>
                <a:ea typeface="Source Serif Pro"/>
                <a:cs typeface="Source Serif Pro"/>
                <a:sym typeface="Source Serif Pro"/>
              </a:rPr>
              <a:t>los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principios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éticos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como</a:t>
            </a:r>
            <a:r>
              <a:rPr lang="en-US" sz="3214" dirty="0">
                <a:solidFill>
                  <a:srgbClr val="3D2917"/>
                </a:solidFill>
                <a:latin typeface="Source Serif Pro"/>
                <a:ea typeface="Source Serif Pro"/>
                <a:cs typeface="Source Serif Pro"/>
                <a:sym typeface="Source Serif Pro"/>
              </a:rPr>
              <a:t> la </a:t>
            </a:r>
            <a:r>
              <a:rPr lang="en-US" sz="3214" dirty="0" err="1">
                <a:solidFill>
                  <a:srgbClr val="3D2917"/>
                </a:solidFill>
                <a:latin typeface="Source Serif Pro"/>
                <a:ea typeface="Source Serif Pro"/>
                <a:cs typeface="Source Serif Pro"/>
                <a:sym typeface="Source Serif Pro"/>
              </a:rPr>
              <a:t>promoción</a:t>
            </a:r>
            <a:r>
              <a:rPr lang="en-US" sz="3214" dirty="0">
                <a:solidFill>
                  <a:srgbClr val="3D2917"/>
                </a:solidFill>
                <a:latin typeface="Source Serif Pro"/>
                <a:ea typeface="Source Serif Pro"/>
                <a:cs typeface="Source Serif Pro"/>
                <a:sym typeface="Source Serif Pro"/>
              </a:rPr>
              <a:t> de la </a:t>
            </a:r>
            <a:r>
              <a:rPr lang="en-US" sz="3214" dirty="0" err="1">
                <a:solidFill>
                  <a:srgbClr val="3D2917"/>
                </a:solidFill>
                <a:latin typeface="Source Serif Pro"/>
                <a:ea typeface="Source Serif Pro"/>
                <a:cs typeface="Source Serif Pro"/>
                <a:sym typeface="Source Serif Pro"/>
              </a:rPr>
              <a:t>práctica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diaria</a:t>
            </a:r>
            <a:r>
              <a:rPr lang="en-US" sz="3214" dirty="0">
                <a:solidFill>
                  <a:srgbClr val="3D2917"/>
                </a:solidFill>
                <a:latin typeface="Source Serif Pro"/>
                <a:ea typeface="Source Serif Pro"/>
                <a:cs typeface="Source Serif Pro"/>
                <a:sym typeface="Source Serif Pro"/>
              </a:rPr>
              <a:t> de </a:t>
            </a:r>
            <a:r>
              <a:rPr lang="en-US" sz="3214" dirty="0" err="1">
                <a:solidFill>
                  <a:srgbClr val="3D2917"/>
                </a:solidFill>
                <a:latin typeface="Source Serif Pro"/>
                <a:ea typeface="Source Serif Pro"/>
                <a:cs typeface="Source Serif Pro"/>
                <a:sym typeface="Source Serif Pro"/>
              </a:rPr>
              <a:t>estos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valores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Algunos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enfoques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incluyen</a:t>
            </a:r>
            <a:r>
              <a:rPr lang="en-US" sz="3214" dirty="0">
                <a:solidFill>
                  <a:srgbClr val="3D2917"/>
                </a:solidFill>
                <a:latin typeface="Source Serif Pro"/>
                <a:ea typeface="Source Serif Pro"/>
                <a:cs typeface="Source Serif Pro"/>
                <a:sym typeface="Source Serif Pro"/>
              </a:rPr>
              <a:t>:</a:t>
            </a:r>
          </a:p>
          <a:p>
            <a:pPr algn="just">
              <a:lnSpc>
                <a:spcPts val="4779"/>
              </a:lnSpc>
            </a:pPr>
            <a:endParaRPr lang="en-US" sz="3214" dirty="0">
              <a:solidFill>
                <a:srgbClr val="3D2917"/>
              </a:solidFill>
              <a:latin typeface="Source Serif Pro"/>
              <a:ea typeface="Source Serif Pro"/>
              <a:cs typeface="Source Serif Pro"/>
              <a:sym typeface="Source Serif Pro"/>
            </a:endParaRPr>
          </a:p>
          <a:p>
            <a:pPr marL="693920" lvl="1" indent="-346960" algn="just">
              <a:lnSpc>
                <a:spcPts val="4499"/>
              </a:lnSpc>
              <a:buFont typeface="Arial"/>
              <a:buChar char="•"/>
            </a:pPr>
            <a:r>
              <a:rPr lang="en-US" sz="3214" b="1" dirty="0" err="1">
                <a:solidFill>
                  <a:srgbClr val="3D2917"/>
                </a:solidFill>
                <a:latin typeface="Source Serif Pro"/>
                <a:ea typeface="Source Serif Pro"/>
                <a:cs typeface="Source Serif Pro"/>
                <a:sym typeface="Source Serif Pro"/>
              </a:rPr>
              <a:t>Educación</a:t>
            </a:r>
            <a:r>
              <a:rPr lang="en-US" sz="3214" b="1" dirty="0">
                <a:solidFill>
                  <a:srgbClr val="3D2917"/>
                </a:solidFill>
                <a:latin typeface="Source Serif Pro"/>
                <a:ea typeface="Source Serif Pro"/>
                <a:cs typeface="Source Serif Pro"/>
                <a:sym typeface="Source Serif Pro"/>
              </a:rPr>
              <a:t> </a:t>
            </a:r>
            <a:r>
              <a:rPr lang="en-US" sz="3214" b="1" dirty="0" err="1">
                <a:solidFill>
                  <a:srgbClr val="3D2917"/>
                </a:solidFill>
                <a:latin typeface="Source Serif Pro"/>
                <a:ea typeface="Source Serif Pro"/>
                <a:cs typeface="Source Serif Pro"/>
                <a:sym typeface="Source Serif Pro"/>
              </a:rPr>
              <a:t>emocional</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Ayuda</a:t>
            </a:r>
            <a:r>
              <a:rPr lang="en-US" sz="3214" dirty="0">
                <a:solidFill>
                  <a:srgbClr val="3D2917"/>
                </a:solidFill>
                <a:latin typeface="Source Serif Pro"/>
                <a:ea typeface="Source Serif Pro"/>
                <a:cs typeface="Source Serif Pro"/>
                <a:sym typeface="Source Serif Pro"/>
              </a:rPr>
              <a:t> a </a:t>
            </a:r>
            <a:r>
              <a:rPr lang="en-US" sz="3214" dirty="0" err="1">
                <a:solidFill>
                  <a:srgbClr val="3D2917"/>
                </a:solidFill>
                <a:latin typeface="Source Serif Pro"/>
                <a:ea typeface="Source Serif Pro"/>
                <a:cs typeface="Source Serif Pro"/>
                <a:sym typeface="Source Serif Pro"/>
              </a:rPr>
              <a:t>los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estudiantes</a:t>
            </a:r>
            <a:r>
              <a:rPr lang="en-US" sz="3214" dirty="0">
                <a:solidFill>
                  <a:srgbClr val="3D2917"/>
                </a:solidFill>
                <a:latin typeface="Source Serif Pro"/>
                <a:ea typeface="Source Serif Pro"/>
                <a:cs typeface="Source Serif Pro"/>
                <a:sym typeface="Source Serif Pro"/>
              </a:rPr>
              <a:t> a </a:t>
            </a:r>
            <a:r>
              <a:rPr lang="en-US" sz="3214" dirty="0" err="1">
                <a:solidFill>
                  <a:srgbClr val="3D2917"/>
                </a:solidFill>
                <a:latin typeface="Source Serif Pro"/>
                <a:ea typeface="Source Serif Pro"/>
                <a:cs typeface="Source Serif Pro"/>
                <a:sym typeface="Source Serif Pro"/>
              </a:rPr>
              <a:t>reconocer</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comprender</a:t>
            </a:r>
            <a:r>
              <a:rPr lang="en-US" sz="3214" dirty="0">
                <a:solidFill>
                  <a:srgbClr val="3D2917"/>
                </a:solidFill>
                <a:latin typeface="Source Serif Pro"/>
                <a:ea typeface="Source Serif Pro"/>
                <a:cs typeface="Source Serif Pro"/>
                <a:sym typeface="Source Serif Pro"/>
              </a:rPr>
              <a:t> y </a:t>
            </a:r>
            <a:r>
              <a:rPr lang="en-US" sz="3214" dirty="0" err="1">
                <a:solidFill>
                  <a:srgbClr val="3D2917"/>
                </a:solidFill>
                <a:latin typeface="Source Serif Pro"/>
                <a:ea typeface="Source Serif Pro"/>
                <a:cs typeface="Source Serif Pro"/>
                <a:sym typeface="Source Serif Pro"/>
              </a:rPr>
              <a:t>gestionar</a:t>
            </a:r>
            <a:r>
              <a:rPr lang="en-US" sz="3214" dirty="0">
                <a:solidFill>
                  <a:srgbClr val="3D2917"/>
                </a:solidFill>
                <a:latin typeface="Source Serif Pro"/>
                <a:ea typeface="Source Serif Pro"/>
                <a:cs typeface="Source Serif Pro"/>
                <a:sym typeface="Source Serif Pro"/>
              </a:rPr>
              <a:t> sus </a:t>
            </a:r>
            <a:r>
              <a:rPr lang="en-US" sz="3214" dirty="0" err="1">
                <a:solidFill>
                  <a:srgbClr val="3D2917"/>
                </a:solidFill>
                <a:latin typeface="Source Serif Pro"/>
                <a:ea typeface="Source Serif Pro"/>
                <a:cs typeface="Source Serif Pro"/>
                <a:sym typeface="Source Serif Pro"/>
              </a:rPr>
              <a:t>emociones</a:t>
            </a:r>
            <a:r>
              <a:rPr lang="en-US" sz="3214" dirty="0">
                <a:solidFill>
                  <a:srgbClr val="3D2917"/>
                </a:solidFill>
                <a:latin typeface="Source Serif Pro"/>
                <a:ea typeface="Source Serif Pro"/>
                <a:cs typeface="Source Serif Pro"/>
                <a:sym typeface="Source Serif Pro"/>
              </a:rPr>
              <a:t>, lo que es fundamental para </a:t>
            </a:r>
            <a:r>
              <a:rPr lang="en-US" sz="3214" dirty="0" err="1">
                <a:solidFill>
                  <a:srgbClr val="3D2917"/>
                </a:solidFill>
                <a:latin typeface="Source Serif Pro"/>
                <a:ea typeface="Source Serif Pro"/>
                <a:cs typeface="Source Serif Pro"/>
                <a:sym typeface="Source Serif Pro"/>
              </a:rPr>
              <a:t>desarrollar</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empatía</a:t>
            </a:r>
            <a:r>
              <a:rPr lang="en-US" sz="3214" dirty="0">
                <a:solidFill>
                  <a:srgbClr val="3D2917"/>
                </a:solidFill>
                <a:latin typeface="Source Serif Pro"/>
                <a:ea typeface="Source Serif Pro"/>
                <a:cs typeface="Source Serif Pro"/>
                <a:sym typeface="Source Serif Pro"/>
              </a:rPr>
              <a:t> y </a:t>
            </a:r>
            <a:r>
              <a:rPr lang="en-US" sz="3214" dirty="0" err="1">
                <a:solidFill>
                  <a:srgbClr val="3D2917"/>
                </a:solidFill>
                <a:latin typeface="Source Serif Pro"/>
                <a:ea typeface="Source Serif Pro"/>
                <a:cs typeface="Source Serif Pro"/>
                <a:sym typeface="Source Serif Pro"/>
              </a:rPr>
              <a:t>una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conducta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ética</a:t>
            </a:r>
            <a:r>
              <a:rPr lang="en-US" sz="3214" dirty="0">
                <a:solidFill>
                  <a:srgbClr val="3D2917"/>
                </a:solidFill>
                <a:latin typeface="Source Serif Pro"/>
                <a:ea typeface="Source Serif Pro"/>
                <a:cs typeface="Source Serif Pro"/>
                <a:sym typeface="Source Serif Pro"/>
              </a:rPr>
              <a:t>.</a:t>
            </a:r>
          </a:p>
          <a:p>
            <a:pPr marL="693920" lvl="1" indent="-346960" algn="just">
              <a:lnSpc>
                <a:spcPts val="4499"/>
              </a:lnSpc>
              <a:buFont typeface="Arial"/>
              <a:buChar char="•"/>
            </a:pPr>
            <a:r>
              <a:rPr lang="en-US" sz="3214" b="1" dirty="0" err="1">
                <a:solidFill>
                  <a:srgbClr val="3D2917"/>
                </a:solidFill>
                <a:latin typeface="Source Serif Pro"/>
                <a:ea typeface="Source Serif Pro"/>
                <a:cs typeface="Source Serif Pro"/>
                <a:sym typeface="Source Serif Pro"/>
              </a:rPr>
              <a:t>Estudio</a:t>
            </a:r>
            <a:r>
              <a:rPr lang="en-US" sz="3214" b="1" dirty="0">
                <a:solidFill>
                  <a:srgbClr val="3D2917"/>
                </a:solidFill>
                <a:latin typeface="Source Serif Pro"/>
                <a:ea typeface="Source Serif Pro"/>
                <a:cs typeface="Source Serif Pro"/>
                <a:sym typeface="Source Serif Pro"/>
              </a:rPr>
              <a:t> de </a:t>
            </a:r>
            <a:r>
              <a:rPr lang="en-US" sz="3214" b="1" dirty="0" err="1">
                <a:solidFill>
                  <a:srgbClr val="3D2917"/>
                </a:solidFill>
                <a:latin typeface="Source Serif Pro"/>
                <a:ea typeface="Source Serif Pro"/>
                <a:cs typeface="Source Serif Pro"/>
                <a:sym typeface="Source Serif Pro"/>
              </a:rPr>
              <a:t>casos</a:t>
            </a:r>
            <a:r>
              <a:rPr lang="en-US" sz="3214" dirty="0">
                <a:solidFill>
                  <a:srgbClr val="3D2917"/>
                </a:solidFill>
                <a:latin typeface="Source Serif Pro"/>
                <a:ea typeface="Source Serif Pro"/>
                <a:cs typeface="Source Serif Pro"/>
                <a:sym typeface="Source Serif Pro"/>
              </a:rPr>
              <a:t>: El </a:t>
            </a:r>
            <a:r>
              <a:rPr lang="en-US" sz="3214" dirty="0" err="1">
                <a:solidFill>
                  <a:srgbClr val="3D2917"/>
                </a:solidFill>
                <a:latin typeface="Source Serif Pro"/>
                <a:ea typeface="Source Serif Pro"/>
                <a:cs typeface="Source Serif Pro"/>
                <a:sym typeface="Source Serif Pro"/>
              </a:rPr>
              <a:t>análisis</a:t>
            </a:r>
            <a:r>
              <a:rPr lang="en-US" sz="3214" dirty="0">
                <a:solidFill>
                  <a:srgbClr val="3D2917"/>
                </a:solidFill>
                <a:latin typeface="Source Serif Pro"/>
                <a:ea typeface="Source Serif Pro"/>
                <a:cs typeface="Source Serif Pro"/>
                <a:sym typeface="Source Serif Pro"/>
              </a:rPr>
              <a:t> de </a:t>
            </a:r>
            <a:r>
              <a:rPr lang="en-US" sz="3214" dirty="0" err="1">
                <a:solidFill>
                  <a:srgbClr val="3D2917"/>
                </a:solidFill>
                <a:latin typeface="Source Serif Pro"/>
                <a:ea typeface="Source Serif Pro"/>
                <a:cs typeface="Source Serif Pro"/>
                <a:sym typeface="Source Serif Pro"/>
              </a:rPr>
              <a:t>situaciones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éticas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reales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permite</a:t>
            </a:r>
            <a:r>
              <a:rPr lang="en-US" sz="3214" dirty="0">
                <a:solidFill>
                  <a:srgbClr val="3D2917"/>
                </a:solidFill>
                <a:latin typeface="Source Serif Pro"/>
                <a:ea typeface="Source Serif Pro"/>
                <a:cs typeface="Source Serif Pro"/>
                <a:sym typeface="Source Serif Pro"/>
              </a:rPr>
              <a:t> a </a:t>
            </a:r>
            <a:r>
              <a:rPr lang="en-US" sz="3214" dirty="0" err="1">
                <a:solidFill>
                  <a:srgbClr val="3D2917"/>
                </a:solidFill>
                <a:latin typeface="Source Serif Pro"/>
                <a:ea typeface="Source Serif Pro"/>
                <a:cs typeface="Source Serif Pro"/>
                <a:sym typeface="Source Serif Pro"/>
              </a:rPr>
              <a:t>los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estudiantes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reflexionar</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sobre</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dilemas</a:t>
            </a:r>
            <a:r>
              <a:rPr lang="en-US" sz="3214" dirty="0">
                <a:solidFill>
                  <a:srgbClr val="3D2917"/>
                </a:solidFill>
                <a:latin typeface="Source Serif Pro"/>
                <a:ea typeface="Source Serif Pro"/>
                <a:cs typeface="Source Serif Pro"/>
                <a:sym typeface="Source Serif Pro"/>
              </a:rPr>
              <a:t> morales y </a:t>
            </a:r>
            <a:r>
              <a:rPr lang="en-US" sz="3214" dirty="0" err="1">
                <a:solidFill>
                  <a:srgbClr val="3D2917"/>
                </a:solidFill>
                <a:latin typeface="Source Serif Pro"/>
                <a:ea typeface="Source Serif Pro"/>
                <a:cs typeface="Source Serif Pro"/>
                <a:sym typeface="Source Serif Pro"/>
              </a:rPr>
              <a:t>practicar</a:t>
            </a:r>
            <a:r>
              <a:rPr lang="en-US" sz="3214" dirty="0">
                <a:solidFill>
                  <a:srgbClr val="3D2917"/>
                </a:solidFill>
                <a:latin typeface="Source Serif Pro"/>
                <a:ea typeface="Source Serif Pro"/>
                <a:cs typeface="Source Serif Pro"/>
                <a:sym typeface="Source Serif Pro"/>
              </a:rPr>
              <a:t> la </a:t>
            </a:r>
            <a:r>
              <a:rPr lang="en-US" sz="3214" dirty="0" err="1">
                <a:solidFill>
                  <a:srgbClr val="3D2917"/>
                </a:solidFill>
                <a:latin typeface="Source Serif Pro"/>
                <a:ea typeface="Source Serif Pro"/>
                <a:cs typeface="Source Serif Pro"/>
                <a:sym typeface="Source Serif Pro"/>
              </a:rPr>
              <a:t>toma</a:t>
            </a:r>
            <a:r>
              <a:rPr lang="en-US" sz="3214" dirty="0">
                <a:solidFill>
                  <a:srgbClr val="3D2917"/>
                </a:solidFill>
                <a:latin typeface="Source Serif Pro"/>
                <a:ea typeface="Source Serif Pro"/>
                <a:cs typeface="Source Serif Pro"/>
                <a:sym typeface="Source Serif Pro"/>
              </a:rPr>
              <a:t> de </a:t>
            </a:r>
            <a:r>
              <a:rPr lang="en-US" sz="3214" dirty="0" err="1">
                <a:solidFill>
                  <a:srgbClr val="3D2917"/>
                </a:solidFill>
                <a:latin typeface="Source Serif Pro"/>
                <a:ea typeface="Source Serif Pro"/>
                <a:cs typeface="Source Serif Pro"/>
                <a:sym typeface="Source Serif Pro"/>
              </a:rPr>
              <a:t>decisiones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basada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en</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valores</a:t>
            </a:r>
            <a:r>
              <a:rPr lang="en-US" sz="3214" dirty="0">
                <a:solidFill>
                  <a:srgbClr val="3D2917"/>
                </a:solidFill>
                <a:latin typeface="Source Serif Pro"/>
                <a:ea typeface="Source Serif Pro"/>
                <a:cs typeface="Source Serif Pro"/>
                <a:sym typeface="Source Serif Pro"/>
              </a:rPr>
              <a:t>.</a:t>
            </a:r>
          </a:p>
          <a:p>
            <a:pPr marL="693920" lvl="1" indent="-346960" algn="just">
              <a:lnSpc>
                <a:spcPts val="4499"/>
              </a:lnSpc>
              <a:buFont typeface="Arial"/>
              <a:buChar char="•"/>
            </a:pPr>
            <a:r>
              <a:rPr lang="en-US" sz="3214" b="1" dirty="0" err="1">
                <a:solidFill>
                  <a:srgbClr val="3D2917"/>
                </a:solidFill>
                <a:latin typeface="Source Serif Pro"/>
                <a:ea typeface="Source Serif Pro"/>
                <a:cs typeface="Source Serif Pro"/>
                <a:sym typeface="Source Serif Pro"/>
              </a:rPr>
              <a:t>Modelado</a:t>
            </a:r>
            <a:r>
              <a:rPr lang="en-US" sz="3214" b="1" dirty="0">
                <a:solidFill>
                  <a:srgbClr val="3D2917"/>
                </a:solidFill>
                <a:latin typeface="Source Serif Pro"/>
                <a:ea typeface="Source Serif Pro"/>
                <a:cs typeface="Source Serif Pro"/>
                <a:sym typeface="Source Serif Pro"/>
              </a:rPr>
              <a:t> de </a:t>
            </a:r>
            <a:r>
              <a:rPr lang="en-US" sz="3214" b="1" dirty="0" err="1">
                <a:solidFill>
                  <a:srgbClr val="3D2917"/>
                </a:solidFill>
                <a:latin typeface="Source Serif Pro"/>
                <a:ea typeface="Source Serif Pro"/>
                <a:cs typeface="Source Serif Pro"/>
                <a:sym typeface="Source Serif Pro"/>
              </a:rPr>
              <a:t>comportamientos</a:t>
            </a:r>
            <a:r>
              <a:rPr lang="en-US" sz="3214" dirty="0">
                <a:solidFill>
                  <a:srgbClr val="3D2917"/>
                </a:solidFill>
                <a:latin typeface="Source Serif Pro"/>
                <a:ea typeface="Source Serif Pro"/>
                <a:cs typeface="Source Serif Pro"/>
                <a:sym typeface="Source Serif Pro"/>
              </a:rPr>
              <a:t>: Los </a:t>
            </a:r>
            <a:r>
              <a:rPr lang="en-US" sz="3214" dirty="0" err="1">
                <a:solidFill>
                  <a:srgbClr val="3D2917"/>
                </a:solidFill>
                <a:latin typeface="Source Serif Pro"/>
                <a:ea typeface="Source Serif Pro"/>
                <a:cs typeface="Source Serif Pro"/>
                <a:sym typeface="Source Serif Pro"/>
              </a:rPr>
              <a:t>educadores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deben</a:t>
            </a:r>
            <a:r>
              <a:rPr lang="en-US" sz="3214" dirty="0">
                <a:solidFill>
                  <a:srgbClr val="3D2917"/>
                </a:solidFill>
                <a:latin typeface="Source Serif Pro"/>
                <a:ea typeface="Source Serif Pro"/>
                <a:cs typeface="Source Serif Pro"/>
                <a:sym typeface="Source Serif Pro"/>
              </a:rPr>
              <a:t> ser </a:t>
            </a:r>
            <a:r>
              <a:rPr lang="en-US" sz="3214" dirty="0" err="1">
                <a:solidFill>
                  <a:srgbClr val="3D2917"/>
                </a:solidFill>
                <a:latin typeface="Source Serif Pro"/>
                <a:ea typeface="Source Serif Pro"/>
                <a:cs typeface="Source Serif Pro"/>
                <a:sym typeface="Source Serif Pro"/>
              </a:rPr>
              <a:t>modelos</a:t>
            </a:r>
            <a:r>
              <a:rPr lang="en-US" sz="3214" dirty="0">
                <a:solidFill>
                  <a:srgbClr val="3D2917"/>
                </a:solidFill>
                <a:latin typeface="Source Serif Pro"/>
                <a:ea typeface="Source Serif Pro"/>
                <a:cs typeface="Source Serif Pro"/>
                <a:sym typeface="Source Serif Pro"/>
              </a:rPr>
              <a:t> a </a:t>
            </a:r>
            <a:r>
              <a:rPr lang="en-US" sz="3214" dirty="0" err="1">
                <a:solidFill>
                  <a:srgbClr val="3D2917"/>
                </a:solidFill>
                <a:latin typeface="Source Serif Pro"/>
                <a:ea typeface="Source Serif Pro"/>
                <a:cs typeface="Source Serif Pro"/>
                <a:sym typeface="Source Serif Pro"/>
              </a:rPr>
              <a:t>seguir</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mostrando</a:t>
            </a:r>
            <a:r>
              <a:rPr lang="en-US" sz="3214" dirty="0">
                <a:solidFill>
                  <a:srgbClr val="3D2917"/>
                </a:solidFill>
                <a:latin typeface="Source Serif Pro"/>
                <a:ea typeface="Source Serif Pro"/>
                <a:cs typeface="Source Serif Pro"/>
                <a:sym typeface="Source Serif Pro"/>
              </a:rPr>
              <a:t> a </a:t>
            </a:r>
            <a:r>
              <a:rPr lang="en-US" sz="3214" dirty="0" err="1">
                <a:solidFill>
                  <a:srgbClr val="3D2917"/>
                </a:solidFill>
                <a:latin typeface="Source Serif Pro"/>
                <a:ea typeface="Source Serif Pro"/>
                <a:cs typeface="Source Serif Pro"/>
                <a:sym typeface="Source Serif Pro"/>
              </a:rPr>
              <a:t>los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estudiantes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cómo</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poner</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en</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práctica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los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valores</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en</a:t>
            </a:r>
            <a:r>
              <a:rPr lang="en-US" sz="3214" dirty="0">
                <a:solidFill>
                  <a:srgbClr val="3D2917"/>
                </a:solidFill>
                <a:latin typeface="Source Serif Pro"/>
                <a:ea typeface="Source Serif Pro"/>
                <a:cs typeface="Source Serif Pro"/>
                <a:sym typeface="Source Serif Pro"/>
              </a:rPr>
              <a:t> la </a:t>
            </a:r>
            <a:r>
              <a:rPr lang="en-US" sz="3214" dirty="0" err="1">
                <a:solidFill>
                  <a:srgbClr val="3D2917"/>
                </a:solidFill>
                <a:latin typeface="Source Serif Pro"/>
                <a:ea typeface="Source Serif Pro"/>
                <a:cs typeface="Source Serif Pro"/>
                <a:sym typeface="Source Serif Pro"/>
              </a:rPr>
              <a:t>vida</a:t>
            </a:r>
            <a:r>
              <a:rPr lang="en-US" sz="3214" dirty="0">
                <a:solidFill>
                  <a:srgbClr val="3D2917"/>
                </a:solidFill>
                <a:latin typeface="Source Serif Pro"/>
                <a:ea typeface="Source Serif Pro"/>
                <a:cs typeface="Source Serif Pro"/>
                <a:sym typeface="Source Serif Pro"/>
              </a:rPr>
              <a:t> </a:t>
            </a:r>
            <a:r>
              <a:rPr lang="en-US" sz="3214" dirty="0" err="1">
                <a:solidFill>
                  <a:srgbClr val="3D2917"/>
                </a:solidFill>
                <a:latin typeface="Source Serif Pro"/>
                <a:ea typeface="Source Serif Pro"/>
                <a:cs typeface="Source Serif Pro"/>
                <a:sym typeface="Source Serif Pro"/>
              </a:rPr>
              <a:t>cotidiana</a:t>
            </a:r>
            <a:r>
              <a:rPr lang="en-US" sz="3214" dirty="0">
                <a:solidFill>
                  <a:srgbClr val="3D2917"/>
                </a:solidFill>
                <a:latin typeface="Source Serif Pro"/>
                <a:ea typeface="Source Serif Pro"/>
                <a:cs typeface="Source Serif Pro"/>
                <a:sym typeface="Source Serif Pro"/>
              </a:rPr>
              <a:t>.</a:t>
            </a:r>
          </a:p>
          <a:p>
            <a:pPr algn="just">
              <a:lnSpc>
                <a:spcPts val="4359"/>
              </a:lnSpc>
            </a:pPr>
            <a:endParaRPr lang="en-US" sz="3214" dirty="0">
              <a:solidFill>
                <a:srgbClr val="3D2917"/>
              </a:solidFill>
              <a:latin typeface="Source Serif Pro"/>
              <a:ea typeface="Source Serif Pro"/>
              <a:cs typeface="Source Serif Pro"/>
              <a:sym typeface="Source Serif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7DF"/>
        </a:solidFill>
        <a:effectLst/>
      </p:bgPr>
    </p:bg>
    <p:spTree>
      <p:nvGrpSpPr>
        <p:cNvPr id="1" name=""/>
        <p:cNvGrpSpPr/>
        <p:nvPr/>
      </p:nvGrpSpPr>
      <p:grpSpPr>
        <a:xfrm>
          <a:off x="0" y="0"/>
          <a:ext cx="0" cy="0"/>
          <a:chOff x="0" y="0"/>
          <a:chExt cx="0" cy="0"/>
        </a:xfrm>
      </p:grpSpPr>
      <p:sp>
        <p:nvSpPr>
          <p:cNvPr id="2" name="Freeform 2"/>
          <p:cNvSpPr/>
          <p:nvPr/>
        </p:nvSpPr>
        <p:spPr>
          <a:xfrm rot="-4596820">
            <a:off x="9935249" y="3401101"/>
            <a:ext cx="9400422" cy="9722890"/>
          </a:xfrm>
          <a:custGeom>
            <a:avLst/>
            <a:gdLst/>
            <a:ahLst/>
            <a:cxnLst/>
            <a:rect l="l" t="t" r="r" b="b"/>
            <a:pathLst>
              <a:path w="9400422" h="9722890">
                <a:moveTo>
                  <a:pt x="0" y="0"/>
                </a:moveTo>
                <a:lnTo>
                  <a:pt x="9400422" y="0"/>
                </a:lnTo>
                <a:lnTo>
                  <a:pt x="9400422" y="9722890"/>
                </a:lnTo>
                <a:lnTo>
                  <a:pt x="0" y="9722890"/>
                </a:lnTo>
                <a:lnTo>
                  <a:pt x="0" y="0"/>
                </a:lnTo>
                <a:close/>
              </a:path>
            </a:pathLst>
          </a:custGeom>
          <a:blipFill>
            <a:blip r:embed="rId2">
              <a:alphaModFix amt="8999"/>
            </a:blip>
            <a:stretch>
              <a:fillRect/>
            </a:stretch>
          </a:blipFill>
        </p:spPr>
      </p:sp>
      <p:sp>
        <p:nvSpPr>
          <p:cNvPr id="3" name="Freeform 3"/>
          <p:cNvSpPr/>
          <p:nvPr/>
        </p:nvSpPr>
        <p:spPr>
          <a:xfrm rot="5301578">
            <a:off x="-1413494" y="-1790161"/>
            <a:ext cx="10501467" cy="10861705"/>
          </a:xfrm>
          <a:custGeom>
            <a:avLst/>
            <a:gdLst/>
            <a:ahLst/>
            <a:cxnLst/>
            <a:rect l="l" t="t" r="r" b="b"/>
            <a:pathLst>
              <a:path w="10501467" h="10861705">
                <a:moveTo>
                  <a:pt x="0" y="0"/>
                </a:moveTo>
                <a:lnTo>
                  <a:pt x="10501467" y="0"/>
                </a:lnTo>
                <a:lnTo>
                  <a:pt x="10501467" y="10861705"/>
                </a:lnTo>
                <a:lnTo>
                  <a:pt x="0" y="10861705"/>
                </a:lnTo>
                <a:lnTo>
                  <a:pt x="0" y="0"/>
                </a:lnTo>
                <a:close/>
              </a:path>
            </a:pathLst>
          </a:custGeom>
          <a:blipFill>
            <a:blip r:embed="rId2">
              <a:alphaModFix amt="8999"/>
            </a:blip>
            <a:stretch>
              <a:fillRect/>
            </a:stretch>
          </a:blipFill>
        </p:spPr>
      </p:sp>
      <p:sp>
        <p:nvSpPr>
          <p:cNvPr id="4" name="Freeform 4"/>
          <p:cNvSpPr/>
          <p:nvPr/>
        </p:nvSpPr>
        <p:spPr>
          <a:xfrm rot="-10800000">
            <a:off x="11578945" y="-622373"/>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5" name="Freeform 5"/>
          <p:cNvSpPr/>
          <p:nvPr/>
        </p:nvSpPr>
        <p:spPr>
          <a:xfrm rot="-345291">
            <a:off x="-474417" y="2532675"/>
            <a:ext cx="7797854" cy="8526128"/>
          </a:xfrm>
          <a:custGeom>
            <a:avLst/>
            <a:gdLst/>
            <a:ahLst/>
            <a:cxnLst/>
            <a:rect l="l" t="t" r="r" b="b"/>
            <a:pathLst>
              <a:path w="7797854" h="8526128">
                <a:moveTo>
                  <a:pt x="0" y="0"/>
                </a:moveTo>
                <a:lnTo>
                  <a:pt x="7797854" y="0"/>
                </a:lnTo>
                <a:lnTo>
                  <a:pt x="7797854" y="8526128"/>
                </a:lnTo>
                <a:lnTo>
                  <a:pt x="0" y="8526128"/>
                </a:lnTo>
                <a:lnTo>
                  <a:pt x="0" y="0"/>
                </a:lnTo>
                <a:close/>
              </a:path>
            </a:pathLst>
          </a:custGeom>
          <a:blipFill>
            <a:blip r:embed="rId3"/>
            <a:stretch>
              <a:fillRect/>
            </a:stretch>
          </a:blipFill>
        </p:spPr>
      </p:sp>
      <p:sp>
        <p:nvSpPr>
          <p:cNvPr id="6" name="TextBox 6"/>
          <p:cNvSpPr txBox="1"/>
          <p:nvPr/>
        </p:nvSpPr>
        <p:spPr>
          <a:xfrm>
            <a:off x="1265252" y="1234853"/>
            <a:ext cx="16301841" cy="790575"/>
          </a:xfrm>
          <a:prstGeom prst="rect">
            <a:avLst/>
          </a:prstGeom>
        </p:spPr>
        <p:txBody>
          <a:bodyPr lIns="0" tIns="0" rIns="0" bIns="0" rtlCol="0" anchor="t">
            <a:spAutoFit/>
          </a:bodyPr>
          <a:lstStyle/>
          <a:p>
            <a:pPr algn="ctr">
              <a:lnSpc>
                <a:spcPts val="6278"/>
              </a:lnSpc>
            </a:pPr>
            <a:r>
              <a:rPr lang="en-US" sz="5232" b="1" spc="287">
                <a:solidFill>
                  <a:srgbClr val="3D2917"/>
                </a:solidFill>
                <a:latin typeface="Monterchi Serif Bold"/>
                <a:ea typeface="Monterchi Serif Bold"/>
                <a:cs typeface="Monterchi Serif Bold"/>
                <a:sym typeface="Monterchi Serif Bold"/>
              </a:rPr>
              <a:t>LA EDUCACIÓN Y LA FORMACIÓN INTEGRAL</a:t>
            </a:r>
          </a:p>
        </p:txBody>
      </p:sp>
      <p:sp>
        <p:nvSpPr>
          <p:cNvPr id="7" name="TextBox 7"/>
          <p:cNvSpPr txBox="1"/>
          <p:nvPr/>
        </p:nvSpPr>
        <p:spPr>
          <a:xfrm>
            <a:off x="913968" y="1968278"/>
            <a:ext cx="16460063" cy="8396882"/>
          </a:xfrm>
          <a:prstGeom prst="rect">
            <a:avLst/>
          </a:prstGeom>
        </p:spPr>
        <p:txBody>
          <a:bodyPr lIns="0" tIns="0" rIns="0" bIns="0" rtlCol="0" anchor="t">
            <a:spAutoFit/>
          </a:bodyPr>
          <a:lstStyle/>
          <a:p>
            <a:pPr algn="just">
              <a:lnSpc>
                <a:spcPts val="4499"/>
              </a:lnSpc>
            </a:pPr>
            <a:r>
              <a:rPr lang="en-US" sz="3214">
                <a:solidFill>
                  <a:srgbClr val="3D2917"/>
                </a:solidFill>
                <a:latin typeface="Source Serif Pro"/>
                <a:ea typeface="Source Serif Pro"/>
                <a:cs typeface="Source Serif Pro"/>
                <a:sym typeface="Source Serif Pro"/>
              </a:rPr>
              <a:t>La educación de calidad no solo debe centrarse en la adquisición de conocimientos académicos, sino también en el desarrollo integral del individuo. Esto incluye la formación ética, emocional, social y física.</a:t>
            </a:r>
          </a:p>
          <a:p>
            <a:pPr algn="just">
              <a:lnSpc>
                <a:spcPts val="4499"/>
              </a:lnSpc>
            </a:pPr>
            <a:r>
              <a:rPr lang="en-US" sz="3214" b="1">
                <a:solidFill>
                  <a:srgbClr val="3D2917"/>
                </a:solidFill>
                <a:latin typeface="Source Serif Pro Bold"/>
                <a:ea typeface="Source Serif Pro Bold"/>
                <a:cs typeface="Source Serif Pro Bold"/>
                <a:sym typeface="Source Serif Pro Bold"/>
              </a:rPr>
              <a:t>El concepto de formación integral</a:t>
            </a:r>
          </a:p>
          <a:p>
            <a:pPr algn="just">
              <a:lnSpc>
                <a:spcPts val="4499"/>
              </a:lnSpc>
            </a:pPr>
            <a:r>
              <a:rPr lang="en-US" sz="3214">
                <a:solidFill>
                  <a:srgbClr val="3D2917"/>
                </a:solidFill>
                <a:latin typeface="Source Serif Pro"/>
                <a:ea typeface="Source Serif Pro"/>
                <a:cs typeface="Source Serif Pro"/>
                <a:sym typeface="Source Serif Pro"/>
              </a:rPr>
              <a:t>La formación integral implica que el proceso educativo considere todos los aspectos del ser humano: intelectual, emocional, físico, social y ético. En este sentido, la educación debe promover el desarrollo de competencias cognitivas y morales que permitan a los estudiantes enfrentar los desafíos de la vida con responsabilidad y compromiso.</a:t>
            </a:r>
          </a:p>
          <a:p>
            <a:pPr algn="just">
              <a:lnSpc>
                <a:spcPts val="4499"/>
              </a:lnSpc>
            </a:pPr>
            <a:r>
              <a:rPr lang="en-US" sz="3214" b="1">
                <a:solidFill>
                  <a:srgbClr val="3D2917"/>
                </a:solidFill>
                <a:latin typeface="Source Serif Pro Bold"/>
                <a:ea typeface="Source Serif Pro Bold"/>
                <a:cs typeface="Source Serif Pro Bold"/>
                <a:sym typeface="Source Serif Pro Bold"/>
              </a:rPr>
              <a:t>La educación del futuro y su relación con los valores</a:t>
            </a:r>
          </a:p>
          <a:p>
            <a:pPr algn="just">
              <a:lnSpc>
                <a:spcPts val="4499"/>
              </a:lnSpc>
            </a:pPr>
            <a:r>
              <a:rPr lang="en-US" sz="3214">
                <a:solidFill>
                  <a:srgbClr val="3D2917"/>
                </a:solidFill>
                <a:latin typeface="Source Serif Pro"/>
                <a:ea typeface="Source Serif Pro"/>
                <a:cs typeface="Source Serif Pro"/>
                <a:sym typeface="Source Serif Pro"/>
              </a:rPr>
              <a:t>La educación del futuro deberá adaptarse a los cambios sociales y tecnológicos, pero manteniendo su compromiso con la formación en valores. A medida que el mundo se globaliza y se diversifica, es necesario que los sistemas educativos formen individuos que sean éticos, conscientes de sus derechos y responsabilidades, y capaces de vivir en armonía con la diversidad.</a:t>
            </a:r>
          </a:p>
          <a:p>
            <a:pPr algn="just">
              <a:lnSpc>
                <a:spcPts val="4359"/>
              </a:lnSpc>
            </a:pPr>
            <a:endParaRPr lang="en-US" sz="3214">
              <a:solidFill>
                <a:srgbClr val="3D2917"/>
              </a:solidFill>
              <a:latin typeface="Source Serif Pro"/>
              <a:ea typeface="Source Serif Pro"/>
              <a:cs typeface="Source Serif Pro"/>
              <a:sym typeface="Source Serif Pr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1107</Words>
  <Application>Microsoft Office PowerPoint</Application>
  <PresentationFormat>Personalizado</PresentationFormat>
  <Paragraphs>55</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Source Serif Pro Bold</vt:lpstr>
      <vt:lpstr>Source Serif Pro</vt:lpstr>
      <vt:lpstr>Source Sans Pro Bold</vt:lpstr>
      <vt:lpstr>Monterchi Serif Bold</vt:lpstr>
      <vt:lpstr>Karimun</vt:lpstr>
      <vt:lpstr>Calibri</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fines morales, teorías del desarrollo moral</dc:title>
  <dc:creator>David Velasco Mazón</dc:creator>
  <cp:lastModifiedBy>David Velasco Mazón</cp:lastModifiedBy>
  <cp:revision>2</cp:revision>
  <dcterms:created xsi:type="dcterms:W3CDTF">2006-08-16T00:00:00Z</dcterms:created>
  <dcterms:modified xsi:type="dcterms:W3CDTF">2025-05-19T05:11:09Z</dcterms:modified>
  <dc:identifier>DAGc2CXuB3k</dc:identifier>
</cp:coreProperties>
</file>