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37" r:id="rId2"/>
    <p:sldId id="338" r:id="rId3"/>
    <p:sldId id="341" r:id="rId4"/>
    <p:sldId id="372" r:id="rId5"/>
    <p:sldId id="375" r:id="rId6"/>
    <p:sldId id="376" r:id="rId7"/>
    <p:sldId id="378" r:id="rId8"/>
    <p:sldId id="379" r:id="rId9"/>
    <p:sldId id="380" r:id="rId10"/>
    <p:sldId id="38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781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0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20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8F75E1-9008-16D2-7D92-FD69326DD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FD67ABB-D719-49C1-FEBA-D595258158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463DDCD-2E89-A9A2-DB98-2A07ABADFE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D4C7E6C-FE7A-EB04-A885-4A5A336353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9989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E972CB-A9C9-88C1-F19D-E2F3493AC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458945B-9CF1-CFEA-3916-901936903A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BDD1DFA-E222-45F0-7380-3BAB87095D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7BFDE36-778C-F4BF-DB20-1775C71993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4291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1FAE39-A1DF-2E99-EF11-36E7D3CB86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52F2572D-E859-F285-E20C-6E70618C37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36BA632-0C25-44D3-0C83-C1271C88F4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4A32C7-D4CB-A22D-A1BF-F4B2CFBBF7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1201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C2E493-0E06-E44C-BDD4-BB49374C9E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EC6122F-A1E5-33B0-5527-EA8500522A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5F58B4E-86DD-5275-5DC8-28E22493AB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C0A6675-D044-CB6C-9E93-7F94D0EB78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9119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10/12/2024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268F24-48BF-55F1-41F6-D04666D7F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BAE5EC-62A4-F0B8-22DA-58A21F335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6203" y="823839"/>
            <a:ext cx="9059594" cy="5210322"/>
          </a:xfrm>
        </p:spPr>
        <p:txBody>
          <a:bodyPr>
            <a:normAutofit fontScale="92500" lnSpcReduction="20000"/>
          </a:bodyPr>
          <a:lstStyle/>
          <a:p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200" b="1" u="sng" dirty="0">
                <a:solidFill>
                  <a:schemeClr val="tx1"/>
                </a:solidFill>
              </a:rPr>
              <a:t>AMISTADES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</a:p>
          <a:p>
            <a:endParaRPr lang="es-E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amistades </a:t>
            </a:r>
            <a:r>
              <a:rPr lang="es-ES" sz="2000" b="1" i="1" dirty="0">
                <a:solidFill>
                  <a:schemeClr val="tx1"/>
                </a:solidFill>
              </a:rPr>
              <a:t>persisten</a:t>
            </a:r>
            <a:r>
              <a:rPr lang="es-ES" sz="2000" dirty="0">
                <a:solidFill>
                  <a:schemeClr val="tx1"/>
                </a:solidFill>
              </a:rPr>
              <a:t> y son una </a:t>
            </a:r>
            <a:r>
              <a:rPr lang="es-ES" sz="2000" b="1" i="1" dirty="0">
                <a:solidFill>
                  <a:schemeClr val="tx1"/>
                </a:solidFill>
              </a:rPr>
              <a:t>fuente importante de apoyo emocional y bienestar</a:t>
            </a:r>
            <a:r>
              <a:rPr lang="es-ES" sz="2000" dirty="0">
                <a:solidFill>
                  <a:schemeClr val="tx1"/>
                </a:solidFill>
              </a:rPr>
              <a:t>, en especial para las mujeres.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Cuentan con un promedio de hasta </a:t>
            </a:r>
            <a:r>
              <a:rPr lang="es-ES" sz="2000" b="1" i="1" dirty="0">
                <a:solidFill>
                  <a:schemeClr val="tx1"/>
                </a:solidFill>
              </a:rPr>
              <a:t>siete</a:t>
            </a:r>
            <a:r>
              <a:rPr lang="es-ES" sz="2000" dirty="0">
                <a:solidFill>
                  <a:schemeClr val="tx1"/>
                </a:solidFill>
              </a:rPr>
              <a:t> buenos amigos.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amistades suelen girar </a:t>
            </a:r>
            <a:r>
              <a:rPr lang="es-ES" sz="2000" b="1" i="1" dirty="0">
                <a:solidFill>
                  <a:schemeClr val="tx1"/>
                </a:solidFill>
              </a:rPr>
              <a:t>alrededor del trabajo y la crianza</a:t>
            </a:r>
            <a:r>
              <a:rPr lang="es-ES" sz="2000" dirty="0">
                <a:solidFill>
                  <a:schemeClr val="tx1"/>
                </a:solidFill>
              </a:rPr>
              <a:t>; otras se basan en los contactos en el vecindario o diarios.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calidad</a:t>
            </a:r>
            <a:r>
              <a:rPr lang="es-ES" sz="2000" dirty="0">
                <a:solidFill>
                  <a:schemeClr val="tx1"/>
                </a:solidFill>
              </a:rPr>
              <a:t> de las amistades en la mitad de la vida a menudo compensa el escaso tiempo compartido.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 especial durante una crisis, como un divorcio o un problema con un padre que envejece, los adultos </a:t>
            </a:r>
            <a:r>
              <a:rPr lang="es-ES" sz="2000" b="1" i="1" dirty="0">
                <a:solidFill>
                  <a:schemeClr val="tx1"/>
                </a:solidFill>
              </a:rPr>
              <a:t>recurren a los amigos para recibir apoyo emocional</a:t>
            </a:r>
            <a:r>
              <a:rPr lang="es-ES" sz="2000" dirty="0">
                <a:solidFill>
                  <a:schemeClr val="tx1"/>
                </a:solidFill>
              </a:rPr>
              <a:t>, orientación práctica, consuelo, compañía y conversación.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calidad de dichas amistades puede influir en la</a:t>
            </a:r>
            <a:r>
              <a:rPr lang="es-ES" sz="2000" b="1" i="1" dirty="0">
                <a:solidFill>
                  <a:schemeClr val="tx1"/>
                </a:solidFill>
              </a:rPr>
              <a:t> salud</a:t>
            </a:r>
            <a:r>
              <a:rPr lang="es-ES" sz="2000" dirty="0">
                <a:solidFill>
                  <a:schemeClr val="tx1"/>
                </a:solidFill>
              </a:rPr>
              <a:t>, lo mismo que la falta de amigos.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Con frecuencia, los conflictos con los amigos se centran en </a:t>
            </a:r>
            <a:r>
              <a:rPr lang="es-ES" sz="2000" b="1" i="1" dirty="0">
                <a:solidFill>
                  <a:schemeClr val="tx1"/>
                </a:solidFill>
              </a:rPr>
              <a:t>diferencias de valores, creencias y estilos de vida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040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UNIDAD 3</a:t>
            </a:r>
            <a:br>
              <a:rPr lang="es-ES" b="1" dirty="0">
                <a:solidFill>
                  <a:schemeClr val="tx1"/>
                </a:solidFill>
              </a:rPr>
            </a:br>
            <a:br>
              <a:rPr lang="es-ES" b="1" dirty="0">
                <a:solidFill>
                  <a:schemeClr val="tx1"/>
                </a:solidFill>
              </a:rPr>
            </a:br>
            <a:r>
              <a:rPr lang="es-ES" b="1" dirty="0">
                <a:solidFill>
                  <a:schemeClr val="tx1"/>
                </a:solidFill>
              </a:rPr>
              <a:t>DESARROLLO PSICOEVOLUTIVO DE LA ADULTEZ MEDIA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TEMA</a:t>
            </a:r>
            <a:br>
              <a:rPr lang="es-ES" b="1" dirty="0">
                <a:solidFill>
                  <a:schemeClr val="tx1"/>
                </a:solidFill>
              </a:rPr>
            </a:br>
            <a:br>
              <a:rPr lang="es-ES" b="1" dirty="0">
                <a:solidFill>
                  <a:schemeClr val="tx1"/>
                </a:solidFill>
              </a:rPr>
            </a:br>
            <a:r>
              <a:rPr lang="es-EC" b="1" dirty="0">
                <a:solidFill>
                  <a:schemeClr val="tx1"/>
                </a:solidFill>
              </a:rPr>
              <a:t>3.4. Desarrollo psicosocial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5283" y="932864"/>
            <a:ext cx="8541434" cy="4992272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3.4.1. Relaciones en la mitad de la vida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C" sz="2000" b="1" u="sng" dirty="0">
                <a:solidFill>
                  <a:schemeClr val="tx1"/>
                </a:solidFill>
              </a:rPr>
              <a:t>TEORÍAS DEL CONTACTO SOCIAL</a:t>
            </a:r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Teoría de la caravana social</a:t>
            </a:r>
            <a:r>
              <a:rPr lang="es-ES" sz="2000" dirty="0">
                <a:solidFill>
                  <a:schemeClr val="tx1"/>
                </a:solidFill>
              </a:rPr>
              <a:t>: Teoría propuesta por Kahn y Antonucci que sostiene que la gente se mueve por la vida rodeada por círculos concéntricos de relaciones íntimas de las que </a:t>
            </a:r>
            <a:r>
              <a:rPr lang="es-ES" sz="2000" b="1" i="1" dirty="0">
                <a:solidFill>
                  <a:schemeClr val="tx1"/>
                </a:solidFill>
              </a:rPr>
              <a:t>depende para obtener ayuda, bienestar y apoyo social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Teoría de la selectividad socioemocional</a:t>
            </a:r>
            <a:r>
              <a:rPr lang="es-ES" sz="2000" dirty="0">
                <a:solidFill>
                  <a:schemeClr val="tx1"/>
                </a:solidFill>
              </a:rPr>
              <a:t>: Teoría propuesta por </a:t>
            </a:r>
            <a:r>
              <a:rPr lang="es-ES" sz="2000" dirty="0" err="1">
                <a:solidFill>
                  <a:schemeClr val="tx1"/>
                </a:solidFill>
              </a:rPr>
              <a:t>Carstensen</a:t>
            </a:r>
            <a:r>
              <a:rPr lang="es-ES" sz="2000" dirty="0">
                <a:solidFill>
                  <a:schemeClr val="tx1"/>
                </a:solidFill>
              </a:rPr>
              <a:t> que indica que la gente selecciona los contactos sociales con base en la cambiante </a:t>
            </a:r>
            <a:r>
              <a:rPr lang="es-ES" sz="2000" b="1" i="1" dirty="0">
                <a:solidFill>
                  <a:schemeClr val="tx1"/>
                </a:solidFill>
              </a:rPr>
              <a:t>importancia relativa de la interacción social </a:t>
            </a:r>
            <a:r>
              <a:rPr lang="es-ES" sz="2000" dirty="0">
                <a:solidFill>
                  <a:schemeClr val="tx1"/>
                </a:solidFill>
              </a:rPr>
              <a:t>como fuente de información, como ayuda para </a:t>
            </a:r>
            <a:r>
              <a:rPr lang="es-ES" sz="2000" b="1" i="1" dirty="0">
                <a:solidFill>
                  <a:schemeClr val="tx1"/>
                </a:solidFill>
              </a:rPr>
              <a:t>desarrollar y mantener el autoconcepto</a:t>
            </a:r>
            <a:r>
              <a:rPr lang="es-ES" sz="2000" dirty="0">
                <a:solidFill>
                  <a:schemeClr val="tx1"/>
                </a:solidFill>
              </a:rPr>
              <a:t>, y como fuente de bienestar emocional.</a:t>
            </a: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endParaRPr lang="es-ES" sz="20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4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533" y="1375117"/>
            <a:ext cx="8350934" cy="4107766"/>
          </a:xfrm>
        </p:spPr>
        <p:txBody>
          <a:bodyPr>
            <a:normAutofit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RELACIONES, GÉNERO Y CALIDAD DE VIDA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relaciones son la llave más importante del bienestar, y pueden ser una fuente importante de salud y satisfacción.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Tener una </a:t>
            </a:r>
            <a:r>
              <a:rPr lang="es-ES" sz="2000" b="1" i="1" dirty="0">
                <a:solidFill>
                  <a:schemeClr val="tx1"/>
                </a:solidFill>
              </a:rPr>
              <a:t>pareja y gozar de buena salud </a:t>
            </a:r>
            <a:r>
              <a:rPr lang="es-ES" sz="2000" dirty="0">
                <a:solidFill>
                  <a:schemeClr val="tx1"/>
                </a:solidFill>
              </a:rPr>
              <a:t>son los factores más importantes para el bienestar de las mujeres en sus cincuenta.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sentido de </a:t>
            </a:r>
            <a:r>
              <a:rPr lang="es-ES" sz="2000" b="1" i="1" dirty="0">
                <a:solidFill>
                  <a:schemeClr val="tx1"/>
                </a:solidFill>
              </a:rPr>
              <a:t>responsabilidad e interés </a:t>
            </a:r>
            <a:r>
              <a:rPr lang="es-ES" sz="2000" dirty="0">
                <a:solidFill>
                  <a:schemeClr val="tx1"/>
                </a:solidFill>
              </a:rPr>
              <a:t>por los otros puede dañar el bienestar de una mujer.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Este </a:t>
            </a:r>
            <a:r>
              <a:rPr lang="es-ES" sz="2000" b="1" i="1" dirty="0">
                <a:solidFill>
                  <a:schemeClr val="tx1"/>
                </a:solidFill>
              </a:rPr>
              <a:t>estrés vicario </a:t>
            </a:r>
            <a:r>
              <a:rPr lang="es-ES" sz="2000" dirty="0">
                <a:solidFill>
                  <a:schemeClr val="tx1"/>
                </a:solidFill>
              </a:rPr>
              <a:t>puede explicar por qué las mujeres de edad media son muy susceptibles a la </a:t>
            </a:r>
            <a:r>
              <a:rPr lang="es-ES" sz="2000" b="1" i="1" dirty="0">
                <a:solidFill>
                  <a:schemeClr val="tx1"/>
                </a:solidFill>
              </a:rPr>
              <a:t>depresión y a otros problemas de salud mental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044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1175" y="796583"/>
            <a:ext cx="9467558" cy="5264834"/>
          </a:xfrm>
        </p:spPr>
        <p:txBody>
          <a:bodyPr>
            <a:normAutofit fontScale="92500" lnSpcReduction="20000"/>
          </a:bodyPr>
          <a:lstStyle/>
          <a:p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MATRIMONIO </a:t>
            </a:r>
          </a:p>
          <a:p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 la actualidad, muchos matrimonios </a:t>
            </a:r>
            <a:r>
              <a:rPr lang="es-ES" sz="2000" b="1" i="1" dirty="0">
                <a:solidFill>
                  <a:schemeClr val="tx1"/>
                </a:solidFill>
              </a:rPr>
              <a:t>terminan en divorcio</a:t>
            </a:r>
            <a:r>
              <a:rPr lang="es-ES" sz="2000" dirty="0">
                <a:solidFill>
                  <a:schemeClr val="tx1"/>
                </a:solidFill>
              </a:rPr>
              <a:t>, pero las parejas que permanecen juntas pueden esperar pasar 20 o más años de matrimonio </a:t>
            </a:r>
            <a:r>
              <a:rPr lang="es-ES" sz="2000" b="1" i="1" dirty="0">
                <a:solidFill>
                  <a:schemeClr val="tx1"/>
                </a:solidFill>
              </a:rPr>
              <a:t>después de que el último hijo deja el hogar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Entre los 20 a 24 años de casados, </a:t>
            </a:r>
            <a:r>
              <a:rPr lang="es-ES" sz="2000" b="1" i="1" dirty="0">
                <a:solidFill>
                  <a:schemeClr val="tx1"/>
                </a:solidFill>
              </a:rPr>
              <a:t>menos satisfechos </a:t>
            </a:r>
            <a:r>
              <a:rPr lang="es-ES" sz="2000" dirty="0">
                <a:solidFill>
                  <a:schemeClr val="tx1"/>
                </a:solidFill>
              </a:rPr>
              <a:t>suelen estar los cónyuges.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Entre los 35 y 44 años de matrimonio la pareja tiende a estar incluso </a:t>
            </a:r>
            <a:r>
              <a:rPr lang="es-ES" sz="2000" b="1" i="1" dirty="0">
                <a:solidFill>
                  <a:schemeClr val="tx1"/>
                </a:solidFill>
              </a:rPr>
              <a:t>más satisfecha que durante los primeros cuatro años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satisfacción marital por lo general toca fondo al </a:t>
            </a:r>
            <a:r>
              <a:rPr lang="es-ES" sz="2000" b="1" i="1" dirty="0">
                <a:solidFill>
                  <a:schemeClr val="tx1"/>
                </a:solidFill>
              </a:rPr>
              <a:t>principio de la edad media</a:t>
            </a:r>
            <a:r>
              <a:rPr lang="es-ES" sz="2000" dirty="0">
                <a:solidFill>
                  <a:schemeClr val="tx1"/>
                </a:solidFill>
              </a:rPr>
              <a:t>, cuando muchas parejas tienen hijos adolescentes y están muy ocupadas con sus carreras.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Por lo general, la </a:t>
            </a:r>
            <a:r>
              <a:rPr lang="es-ES" sz="2000" b="1" i="1" dirty="0">
                <a:solidFill>
                  <a:schemeClr val="tx1"/>
                </a:solidFill>
              </a:rPr>
              <a:t>satisfacción alcanza su punto más importante </a:t>
            </a:r>
            <a:r>
              <a:rPr lang="es-ES" sz="2000" dirty="0">
                <a:solidFill>
                  <a:schemeClr val="tx1"/>
                </a:solidFill>
              </a:rPr>
              <a:t>cuando los hijos crecieron; muchas personas están retiradas o empiezan su retiro y la acumulación de bienes de toda la vida ayuda a aliviar las preocupaciones financieras.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personas satisfechas con su vida sexual tienden a estar satisfechos con su </a:t>
            </a:r>
            <a:r>
              <a:rPr lang="es-ES" sz="2000" b="1" i="1" dirty="0">
                <a:solidFill>
                  <a:schemeClr val="tx1"/>
                </a:solidFill>
              </a:rPr>
              <a:t>matrimonio.</a:t>
            </a:r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5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04AEA-5A42-606F-2417-9A11E601BF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E1B3829E-D826-B9BC-622B-BF31C0126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8572" y="1414682"/>
            <a:ext cx="8074856" cy="4028635"/>
          </a:xfrm>
        </p:spPr>
        <p:txBody>
          <a:bodyPr>
            <a:normAutofit/>
          </a:bodyPr>
          <a:lstStyle/>
          <a:p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COHABITACIÓN </a:t>
            </a:r>
          </a:p>
          <a:p>
            <a:endParaRPr lang="es-E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mujeres, igual que los hombres, tal vez deseen una compañía íntima pero es posible que puedan </a:t>
            </a:r>
            <a:r>
              <a:rPr lang="es-ES" sz="2000" b="1" i="1" dirty="0">
                <a:solidFill>
                  <a:schemeClr val="tx1"/>
                </a:solidFill>
              </a:rPr>
              <a:t>disfrutar de la compañía sin el compromiso del matrimonio formal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Este compromiso (matrimonio) en la edad media significa la posibilidad de </a:t>
            </a:r>
            <a:r>
              <a:rPr lang="es-ES" sz="2000" b="1" i="1" dirty="0">
                <a:solidFill>
                  <a:schemeClr val="tx1"/>
                </a:solidFill>
              </a:rPr>
              <a:t>tener que cuidar de un esposo enfermo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De la misma manera, los hombres que envejecen tal vez necesiten o </a:t>
            </a:r>
            <a:r>
              <a:rPr lang="es-ES" sz="2000" b="1" i="1" dirty="0">
                <a:solidFill>
                  <a:schemeClr val="tx1"/>
                </a:solidFill>
              </a:rPr>
              <a:t>anticipen la necesidad del tipo de cuidado </a:t>
            </a:r>
            <a:r>
              <a:rPr lang="es-ES" sz="2000" dirty="0">
                <a:solidFill>
                  <a:schemeClr val="tx1"/>
                </a:solidFill>
              </a:rPr>
              <a:t>que las esposas tradicionalmente proporcionan y quizá les preocupe no recibirlo.</a:t>
            </a:r>
          </a:p>
        </p:txBody>
      </p:sp>
    </p:spTree>
    <p:extLst>
      <p:ext uri="{BB962C8B-B14F-4D97-AF65-F5344CB8AC3E}">
        <p14:creationId xmlns:p14="http://schemas.microsoft.com/office/powerpoint/2010/main" val="2215321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FA8B79-6C5E-9533-690A-9DC07D61A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1BFAAAC1-BB40-6AFF-BC9F-D9731673C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1175" y="796583"/>
            <a:ext cx="9467558" cy="5264834"/>
          </a:xfrm>
        </p:spPr>
        <p:txBody>
          <a:bodyPr>
            <a:normAutofit fontScale="92500" lnSpcReduction="10000"/>
          </a:bodyPr>
          <a:lstStyle/>
          <a:p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DIVORCIO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</a:p>
          <a:p>
            <a:endParaRPr lang="es-E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divorcio en la mitad de la vida parece ser especialmente </a:t>
            </a:r>
            <a:r>
              <a:rPr lang="es-ES" sz="2000" b="1" u="sng" dirty="0">
                <a:solidFill>
                  <a:schemeClr val="tx1"/>
                </a:solidFill>
              </a:rPr>
              <a:t>difícil para las mujeres</a:t>
            </a:r>
            <a:r>
              <a:rPr lang="es-ES" sz="2000" dirty="0">
                <a:solidFill>
                  <a:schemeClr val="tx1"/>
                </a:solidFill>
              </a:rPr>
              <a:t>, quienes a cualquier edad sufren más efectos negativos del divorcio que los hombres.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pérdida marital se asoció con una </a:t>
            </a:r>
            <a:r>
              <a:rPr lang="es-ES" sz="2000" b="1" i="1" dirty="0">
                <a:solidFill>
                  <a:schemeClr val="tx1"/>
                </a:solidFill>
              </a:rPr>
              <a:t>elevada posibilidad de enfermedades crónicas </a:t>
            </a:r>
            <a:r>
              <a:rPr lang="es-ES" sz="2000" dirty="0">
                <a:solidFill>
                  <a:schemeClr val="tx1"/>
                </a:solidFill>
              </a:rPr>
              <a:t>en ambos sexos.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mayoría de las personas de edad media que se divorcian </a:t>
            </a:r>
            <a:r>
              <a:rPr lang="es-ES" sz="2000" b="1" i="1" dirty="0">
                <a:solidFill>
                  <a:schemeClr val="tx1"/>
                </a:solidFill>
              </a:rPr>
              <a:t>a la larga se recuperan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matrimonios de mucho tiempo son </a:t>
            </a:r>
            <a:r>
              <a:rPr lang="es-ES" sz="2000" b="1" i="1" dirty="0">
                <a:solidFill>
                  <a:schemeClr val="tx1"/>
                </a:solidFill>
              </a:rPr>
              <a:t>menos propensos a la ruptura </a:t>
            </a:r>
            <a:r>
              <a:rPr lang="es-ES" sz="2000" dirty="0">
                <a:solidFill>
                  <a:schemeClr val="tx1"/>
                </a:solidFill>
              </a:rPr>
              <a:t>que los más recientes.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Capital matrimonial</a:t>
            </a:r>
            <a:r>
              <a:rPr lang="es-ES" sz="2000" dirty="0">
                <a:solidFill>
                  <a:schemeClr val="tx1"/>
                </a:solidFill>
              </a:rPr>
              <a:t>: beneficios </a:t>
            </a:r>
            <a:r>
              <a:rPr lang="es-ES" sz="2000" b="1" i="1" dirty="0">
                <a:solidFill>
                  <a:schemeClr val="tx1"/>
                </a:solidFill>
              </a:rPr>
              <a:t>financieros y emocionales </a:t>
            </a:r>
            <a:r>
              <a:rPr lang="es-ES" sz="2000" dirty="0">
                <a:solidFill>
                  <a:schemeClr val="tx1"/>
                </a:solidFill>
              </a:rPr>
              <a:t>del matrimonio a los que resulta difícil renunciar.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divorciados de edad media , en especial las mujeres, que no vuelven a casarse suelen tener </a:t>
            </a:r>
            <a:r>
              <a:rPr lang="es-ES" sz="2000" b="1" i="1" dirty="0">
                <a:solidFill>
                  <a:schemeClr val="tx1"/>
                </a:solidFill>
              </a:rPr>
              <a:t>menor seguridad financiera </a:t>
            </a:r>
            <a:r>
              <a:rPr lang="es-ES" sz="2000" dirty="0">
                <a:solidFill>
                  <a:schemeClr val="tx1"/>
                </a:solidFill>
              </a:rPr>
              <a:t>que quienes permanecen casados.</a:t>
            </a:r>
          </a:p>
        </p:txBody>
      </p:sp>
    </p:spTree>
    <p:extLst>
      <p:ext uri="{BB962C8B-B14F-4D97-AF65-F5344CB8AC3E}">
        <p14:creationId xmlns:p14="http://schemas.microsoft.com/office/powerpoint/2010/main" val="3102701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3468C9-BBF8-B0A7-1FE3-7EDE7C5721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94924B04-0293-F185-5EF5-FEC5DDDBA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1175" y="796583"/>
            <a:ext cx="9467558" cy="5264834"/>
          </a:xfrm>
        </p:spPr>
        <p:txBody>
          <a:bodyPr>
            <a:normAutofit lnSpcReduction="10000"/>
          </a:bodyPr>
          <a:lstStyle/>
          <a:p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RELACIONES GAY Y LÉSBICAS </a:t>
            </a:r>
          </a:p>
          <a:p>
            <a:endParaRPr lang="es-E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Un factor que parece afectar la calidad de la relación es si </a:t>
            </a:r>
            <a:r>
              <a:rPr lang="es-ES" sz="2000" b="1" i="1" dirty="0">
                <a:solidFill>
                  <a:schemeClr val="tx1"/>
                </a:solidFill>
              </a:rPr>
              <a:t>internalizaron o no las opiniones negativas</a:t>
            </a:r>
            <a:r>
              <a:rPr lang="es-ES" sz="2000" dirty="0">
                <a:solidFill>
                  <a:schemeClr val="tx1"/>
                </a:solidFill>
              </a:rPr>
              <a:t> de la sociedad acerca de la homosexualidad.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Algunos pueden estar asociando y estableciendo </a:t>
            </a:r>
            <a:r>
              <a:rPr lang="es-ES" sz="2000" b="1" i="1" dirty="0">
                <a:solidFill>
                  <a:schemeClr val="tx1"/>
                </a:solidFill>
              </a:rPr>
              <a:t>relaciones de manera abierta por primera vez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Muchos todavía intentan resolver los </a:t>
            </a:r>
            <a:r>
              <a:rPr lang="es-ES" sz="2000" b="1" i="1" dirty="0">
                <a:solidFill>
                  <a:schemeClr val="tx1"/>
                </a:solidFill>
              </a:rPr>
              <a:t>conflictos</a:t>
            </a:r>
            <a:r>
              <a:rPr lang="es-ES" sz="2000" dirty="0">
                <a:solidFill>
                  <a:schemeClr val="tx1"/>
                </a:solidFill>
              </a:rPr>
              <a:t> con los padres y otros familiares (que a veces incluyen a sus cónyuges) u ocultándoles su homosexualidad.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Algunos se mudan a ciudades con grandes poblaciones homosexuales donde resulta más fácil </a:t>
            </a:r>
            <a:r>
              <a:rPr lang="es-ES" sz="2000" b="1" i="1" dirty="0">
                <a:solidFill>
                  <a:schemeClr val="tx1"/>
                </a:solidFill>
              </a:rPr>
              <a:t>buscar y formar relaciones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hombres gay que no aceptan su homosexualidad sino hasta la mitad de la vida pasan a menudo por una </a:t>
            </a:r>
            <a:r>
              <a:rPr lang="es-ES" sz="2000" b="1" i="1" dirty="0">
                <a:solidFill>
                  <a:schemeClr val="tx1"/>
                </a:solidFill>
              </a:rPr>
              <a:t>búsqueda prolongada de la identidad, </a:t>
            </a:r>
            <a:r>
              <a:rPr lang="es-ES" sz="2000" dirty="0">
                <a:solidFill>
                  <a:schemeClr val="tx1"/>
                </a:solidFill>
              </a:rPr>
              <a:t>marcada por la culpa, el secreto, el matrimonio heterosexual y relaciones conflictivas con ambos sexos. </a:t>
            </a:r>
          </a:p>
          <a:p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28620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2101</TotalTime>
  <Words>885</Words>
  <Application>Microsoft Office PowerPoint</Application>
  <PresentationFormat>Panorámica</PresentationFormat>
  <Paragraphs>60</Paragraphs>
  <Slides>10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3  DESARROLLO PSICOEVOLUTIVO DE LA ADULTEZ MEDIA</vt:lpstr>
      <vt:lpstr>TEMA  3.4. Desarrollo psicosocial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364</cp:revision>
  <dcterms:created xsi:type="dcterms:W3CDTF">2020-05-20T17:15:24Z</dcterms:created>
  <dcterms:modified xsi:type="dcterms:W3CDTF">2024-12-10T17:49:40Z</dcterms:modified>
</cp:coreProperties>
</file>