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4630400" cy="8229600"/>
  <p:notesSz cx="8229600" cy="14630400"/>
  <p:embeddedFontLst>
    <p:embeddedFont>
      <p:font typeface="Inter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240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5656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Evaluación del Aprendizaje con TIC en Pedagogía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81428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Bienvenidos a esta presentación sobre la integración de tecnologías en la evaluación educativa.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79524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Exploraremos herramientas y estrategias para futuros docentes en entornos digitales.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93790" y="5793105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0" y="5800725"/>
            <a:ext cx="347663" cy="34766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270040" y="5776198"/>
            <a:ext cx="2295644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C2926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Karen Macías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9080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Actividades Interactivas: Ejemplos Prácticos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448526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4242316"/>
            <a:ext cx="232981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Simulaciones virtuales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5087064"/>
            <a:ext cx="23298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Entornos de realidad virtual para evaluar competencias prácticas.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3493" y="3448526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893493" y="4242316"/>
            <a:ext cx="232981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Juegos educativos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893493" y="5087064"/>
            <a:ext cx="23298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Gamificación como método de evaluación motivador y lúdico.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06795" y="3448526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06795" y="4242316"/>
            <a:ext cx="232981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Mapas conceptuales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06795" y="5087064"/>
            <a:ext cx="23298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Herramientas como MindMeister para evaluar síntesis y relaciones.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09080"/>
            <a:ext cx="900981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Entornos Virtuales de Evaluación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2517458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608" y="2517458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926" y="2517458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124" y="2517458"/>
            <a:ext cx="3120866" cy="312086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93790" y="603944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Las plataformas LMS como Moodle, Classroom y ofrecen entornos completos.</a:t>
            </a:r>
            <a:endParaRPr lang="en-US" sz="1750" dirty="0"/>
          </a:p>
        </p:txBody>
      </p:sp>
      <p:sp>
        <p:nvSpPr>
          <p:cNvPr id="8" name="Text 2"/>
          <p:cNvSpPr/>
          <p:nvPr/>
        </p:nvSpPr>
        <p:spPr>
          <a:xfrm>
            <a:off x="793790" y="665749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Las herramientas de videoconferencia facilitan evaluaciones orales sincrónicas.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19470" y="408146"/>
            <a:ext cx="7321391" cy="463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50"/>
              </a:lnSpc>
              <a:buNone/>
            </a:pPr>
            <a:r>
              <a:rPr lang="en-US" sz="29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Monitoreo y Seguimiento en Tiempo Real</a:t>
            </a:r>
            <a:endParaRPr lang="en-US" sz="29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376" y="1038939"/>
            <a:ext cx="11910172" cy="6279357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3675340" y="7603926"/>
            <a:ext cx="148352" cy="148352"/>
          </a:xfrm>
          <a:prstGeom prst="roundRect">
            <a:avLst>
              <a:gd name="adj" fmla="val 12327"/>
            </a:avLst>
          </a:prstGeom>
          <a:solidFill>
            <a:srgbClr val="42300B"/>
          </a:solidFill>
          <a:ln/>
        </p:spPr>
      </p:sp>
      <p:sp>
        <p:nvSpPr>
          <p:cNvPr id="5" name="Text 2"/>
          <p:cNvSpPr/>
          <p:nvPr/>
        </p:nvSpPr>
        <p:spPr>
          <a:xfrm>
            <a:off x="3974381" y="7631447"/>
            <a:ext cx="989528" cy="148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40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Cuestionario 1</a:t>
            </a:r>
            <a:endParaRPr lang="en-US" sz="1400" dirty="0"/>
          </a:p>
        </p:txBody>
      </p:sp>
      <p:sp>
        <p:nvSpPr>
          <p:cNvPr id="6" name="Shape 3"/>
          <p:cNvSpPr/>
          <p:nvPr/>
        </p:nvSpPr>
        <p:spPr>
          <a:xfrm>
            <a:off x="6626542" y="7597135"/>
            <a:ext cx="148352" cy="148352"/>
          </a:xfrm>
          <a:prstGeom prst="roundRect">
            <a:avLst>
              <a:gd name="adj" fmla="val 12327"/>
            </a:avLst>
          </a:prstGeom>
          <a:solidFill>
            <a:srgbClr val="684C11"/>
          </a:solidFill>
          <a:ln/>
        </p:spPr>
      </p:sp>
      <p:sp>
        <p:nvSpPr>
          <p:cNvPr id="7" name="Text 4"/>
          <p:cNvSpPr/>
          <p:nvPr/>
        </p:nvSpPr>
        <p:spPr>
          <a:xfrm>
            <a:off x="6917806" y="7603926"/>
            <a:ext cx="1019651" cy="148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40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Cuestionario 2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9503568" y="7603926"/>
            <a:ext cx="148352" cy="148352"/>
          </a:xfrm>
          <a:prstGeom prst="roundRect">
            <a:avLst>
              <a:gd name="adj" fmla="val 12327"/>
            </a:avLst>
          </a:prstGeom>
          <a:solidFill>
            <a:srgbClr val="8E6817"/>
          </a:solidFill>
          <a:ln/>
        </p:spPr>
      </p:sp>
      <p:sp>
        <p:nvSpPr>
          <p:cNvPr id="9" name="Text 6"/>
          <p:cNvSpPr/>
          <p:nvPr/>
        </p:nvSpPr>
        <p:spPr>
          <a:xfrm>
            <a:off x="9891355" y="7615949"/>
            <a:ext cx="1020842" cy="148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40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Cuestionario 3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4321720" y="1583058"/>
            <a:ext cx="13591461" cy="237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60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Las plataformas ofrecen analíticas de aprendizaje detalladas sobre el desempeño estudiantil.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519470" y="9351407"/>
            <a:ext cx="13591461" cy="237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Los dashboards visualizan el progreso individual y grupal en tiempo real.</a:t>
            </a:r>
            <a:endParaRPr lang="en-US" sz="11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17188"/>
            <a:ext cx="1240428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Retroalimentación Inmediata y Personalizada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479596"/>
            <a:ext cx="4158615" cy="257020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333286"/>
            <a:ext cx="337613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Respuestas automáticas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823704"/>
            <a:ext cx="41586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Google Forms permite configurar mensajes específicos según las respuestas del estudiante.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893" y="2479596"/>
            <a:ext cx="4158615" cy="257020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5893" y="533328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Chatbots educativos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5893" y="5823704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Asistentes virtuales resuelven dudas inmediatamente durante evaluaciones.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995" y="2479596"/>
            <a:ext cx="4158615" cy="257020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995" y="533328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Análisis de datos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7995" y="5823704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Los patrones de respuesta ayudan a ajustar estrategias pedagógicas.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1040177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Buenas Prácticas y Recomendaciones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6800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Accesibilidad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170515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Garantizar que todos los estudiantes puedan acceder a las evaluaciones digitales.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6800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Métodos mixtos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170515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Combinar estrategias tradicionales y digitales según el contexto educativo.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1326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Autorregulación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623084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Fomentar la autoevaluación mediante herramientas de reflexión digital.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721287" y="5132665"/>
            <a:ext cx="297120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Integridad académica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623084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Implementar medidas que garanticen la honestidad en evaluaciones virtuales.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3540" y="753785"/>
            <a:ext cx="7736919" cy="1256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Desafíos y Consideraciones Éticas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703540" y="2311598"/>
            <a:ext cx="150733" cy="1520428"/>
          </a:xfrm>
          <a:prstGeom prst="roundRect">
            <a:avLst>
              <a:gd name="adj" fmla="val 56019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155740" y="2311598"/>
            <a:ext cx="2512933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Protección de datos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1155740" y="2746296"/>
            <a:ext cx="7284720" cy="6434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Garantizar la privacidad de la información estudiantil en plataformas digitales.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1155740" y="3510320"/>
            <a:ext cx="7284720" cy="321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Cumplir con normativas de protección de datos personales en educación.</a:t>
            </a:r>
            <a:endParaRPr lang="en-US" sz="1550" dirty="0"/>
          </a:p>
        </p:txBody>
      </p:sp>
      <p:sp>
        <p:nvSpPr>
          <p:cNvPr id="8" name="Shape 5"/>
          <p:cNvSpPr/>
          <p:nvPr/>
        </p:nvSpPr>
        <p:spPr>
          <a:xfrm>
            <a:off x="1005007" y="4033004"/>
            <a:ext cx="150733" cy="1198721"/>
          </a:xfrm>
          <a:prstGeom prst="roundRect">
            <a:avLst>
              <a:gd name="adj" fmla="val 56019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457206" y="4033004"/>
            <a:ext cx="2512933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Brecha digital</a:t>
            </a:r>
            <a:endParaRPr lang="en-US" sz="1950" dirty="0"/>
          </a:p>
        </p:txBody>
      </p:sp>
      <p:sp>
        <p:nvSpPr>
          <p:cNvPr id="10" name="Text 7"/>
          <p:cNvSpPr/>
          <p:nvPr/>
        </p:nvSpPr>
        <p:spPr>
          <a:xfrm>
            <a:off x="1457206" y="4467701"/>
            <a:ext cx="6983254" cy="321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Asegurar acceso equitativo a tecnologías para todos los estudiantes.</a:t>
            </a:r>
            <a:endParaRPr lang="en-US" sz="1550" dirty="0"/>
          </a:p>
        </p:txBody>
      </p:sp>
      <p:sp>
        <p:nvSpPr>
          <p:cNvPr id="11" name="Text 8"/>
          <p:cNvSpPr/>
          <p:nvPr/>
        </p:nvSpPr>
        <p:spPr>
          <a:xfrm>
            <a:off x="1457206" y="4910018"/>
            <a:ext cx="6983254" cy="321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Ofrecer alternativas para quienes tienen limitaciones tecnológicas.</a:t>
            </a:r>
            <a:endParaRPr lang="en-US" sz="1550" dirty="0"/>
          </a:p>
        </p:txBody>
      </p:sp>
      <p:sp>
        <p:nvSpPr>
          <p:cNvPr id="12" name="Shape 9"/>
          <p:cNvSpPr/>
          <p:nvPr/>
        </p:nvSpPr>
        <p:spPr>
          <a:xfrm>
            <a:off x="1306592" y="5432703"/>
            <a:ext cx="150733" cy="1842135"/>
          </a:xfrm>
          <a:prstGeom prst="roundRect">
            <a:avLst>
              <a:gd name="adj" fmla="val 56019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758791" y="5432703"/>
            <a:ext cx="2512933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Uso responsable</a:t>
            </a:r>
            <a:endParaRPr lang="en-US" sz="1950" dirty="0"/>
          </a:p>
        </p:txBody>
      </p:sp>
      <p:sp>
        <p:nvSpPr>
          <p:cNvPr id="14" name="Text 11"/>
          <p:cNvSpPr/>
          <p:nvPr/>
        </p:nvSpPr>
        <p:spPr>
          <a:xfrm>
            <a:off x="1758791" y="5867400"/>
            <a:ext cx="6681668" cy="6434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Desarrollar políticas claras sobre el uso ético de plataformas evaluativas.</a:t>
            </a:r>
            <a:endParaRPr lang="en-US" sz="1550" dirty="0"/>
          </a:p>
        </p:txBody>
      </p:sp>
      <p:sp>
        <p:nvSpPr>
          <p:cNvPr id="15" name="Text 12"/>
          <p:cNvSpPr/>
          <p:nvPr/>
        </p:nvSpPr>
        <p:spPr>
          <a:xfrm>
            <a:off x="1758791" y="6631424"/>
            <a:ext cx="6681668" cy="6434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Educar sobre ciudadanía digital y responsabilidad en entornos virtuales.</a:t>
            </a:r>
            <a:endParaRPr lang="en-US" sz="15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2701" y="663059"/>
            <a:ext cx="7838599" cy="1165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550"/>
              </a:lnSpc>
              <a:buNone/>
            </a:pPr>
            <a:r>
              <a:rPr lang="en-US" sz="36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Conclusiones y Perspectivas Futuras</a:t>
            </a:r>
            <a:endParaRPr lang="en-US" sz="3650" dirty="0"/>
          </a:p>
        </p:txBody>
      </p:sp>
      <p:sp>
        <p:nvSpPr>
          <p:cNvPr id="4" name="Text 1"/>
          <p:cNvSpPr/>
          <p:nvPr/>
        </p:nvSpPr>
        <p:spPr>
          <a:xfrm>
            <a:off x="652701" y="2201585"/>
            <a:ext cx="3779401" cy="615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00"/>
              </a:lnSpc>
              <a:buNone/>
            </a:pPr>
            <a:r>
              <a:rPr lang="en-US" sz="48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100%</a:t>
            </a:r>
            <a:endParaRPr lang="en-US" sz="4800" dirty="0"/>
          </a:p>
        </p:txBody>
      </p:sp>
      <p:sp>
        <p:nvSpPr>
          <p:cNvPr id="5" name="Text 2"/>
          <p:cNvSpPr/>
          <p:nvPr/>
        </p:nvSpPr>
        <p:spPr>
          <a:xfrm>
            <a:off x="1376720" y="3050024"/>
            <a:ext cx="2331363" cy="2913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Inclusión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652701" y="3453170"/>
            <a:ext cx="3779401" cy="596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Las TIC permiten evaluaciones adaptadas a diversas necesidades educativas.</a:t>
            </a:r>
            <a:endParaRPr lang="en-US" sz="1450" dirty="0"/>
          </a:p>
        </p:txBody>
      </p:sp>
      <p:sp>
        <p:nvSpPr>
          <p:cNvPr id="7" name="Text 4"/>
          <p:cNvSpPr/>
          <p:nvPr/>
        </p:nvSpPr>
        <p:spPr>
          <a:xfrm>
            <a:off x="4711779" y="2201585"/>
            <a:ext cx="3779520" cy="615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00"/>
              </a:lnSpc>
              <a:buNone/>
            </a:pPr>
            <a:r>
              <a:rPr lang="en-US" sz="48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24/7</a:t>
            </a:r>
            <a:endParaRPr lang="en-US" sz="4800" dirty="0"/>
          </a:p>
        </p:txBody>
      </p:sp>
      <p:sp>
        <p:nvSpPr>
          <p:cNvPr id="8" name="Text 5"/>
          <p:cNvSpPr/>
          <p:nvPr/>
        </p:nvSpPr>
        <p:spPr>
          <a:xfrm>
            <a:off x="5435798" y="3050024"/>
            <a:ext cx="2331363" cy="2913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Disponibilidad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4711779" y="3453170"/>
            <a:ext cx="3779520" cy="596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Acceso permanente a recursos evaluativos en entornos híbridos.</a:t>
            </a: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2682240" y="4702373"/>
            <a:ext cx="3779401" cy="615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00"/>
              </a:lnSpc>
              <a:buNone/>
            </a:pPr>
            <a:r>
              <a:rPr lang="en-US" sz="48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∞</a:t>
            </a:r>
            <a:endParaRPr lang="en-US" sz="4800" dirty="0"/>
          </a:p>
        </p:txBody>
      </p:sp>
      <p:sp>
        <p:nvSpPr>
          <p:cNvPr id="11" name="Text 8"/>
          <p:cNvSpPr/>
          <p:nvPr/>
        </p:nvSpPr>
        <p:spPr>
          <a:xfrm>
            <a:off x="3406259" y="5550813"/>
            <a:ext cx="2331363" cy="2913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Posibilidades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2682240" y="5953958"/>
            <a:ext cx="3779401" cy="596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Infinitas oportunidades para innovar en la evaluación educativa.</a:t>
            </a:r>
            <a:endParaRPr lang="en-US" sz="1450" dirty="0"/>
          </a:p>
        </p:txBody>
      </p:sp>
      <p:sp>
        <p:nvSpPr>
          <p:cNvPr id="13" name="Text 10"/>
          <p:cNvSpPr/>
          <p:nvPr/>
        </p:nvSpPr>
        <p:spPr>
          <a:xfrm>
            <a:off x="652701" y="6760250"/>
            <a:ext cx="7838599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Las TIC son aliadas clave para una evaluación más inclusiva y dinámica.</a:t>
            </a:r>
            <a:endParaRPr lang="en-US" sz="1450" dirty="0"/>
          </a:p>
        </p:txBody>
      </p:sp>
      <p:sp>
        <p:nvSpPr>
          <p:cNvPr id="14" name="Text 11"/>
          <p:cNvSpPr/>
          <p:nvPr/>
        </p:nvSpPr>
        <p:spPr>
          <a:xfrm>
            <a:off x="652701" y="7268289"/>
            <a:ext cx="7838599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¡Te invitamos a explorar e innovar en tu futura práctica docente!</a:t>
            </a:r>
            <a:endParaRPr lang="en-US" sz="14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694836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¿Por Qué Evaluar con TIC?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Modernización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Las TIC enriquecen el proceso evaluativo con formatos interactivos y dinámicos.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Flexibilidad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Permiten evaluaciones adaptadas a distintos ritmos y estilos de aprendizaje.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Autonomía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Fomentan la participación activa y el aprendizaje autodirigido del estudiante.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925591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Objetivos de la Evaluación con TIC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294936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9057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Mejora continua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396139"/>
            <a:ext cx="392822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Potenciar el aprendizaje significativo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F8ECD3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49663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Retroalimentación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759762"/>
            <a:ext cx="4632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Información inmediata sobre el desempeño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F8ECD3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860256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6329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Autonomía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6123384"/>
            <a:ext cx="41682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Valoración del aprendizaje autodirigido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50081"/>
            <a:ext cx="1021580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Dimensiones de la Evaluación con TIC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330" y="3666649"/>
            <a:ext cx="7825621" cy="7825621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456" y="6217087"/>
            <a:ext cx="382667" cy="478393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330" y="3666649"/>
            <a:ext cx="7825621" cy="7825621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631" y="4628912"/>
            <a:ext cx="382667" cy="478393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2330" y="3666649"/>
            <a:ext cx="7825621" cy="7825621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6745" y="4628912"/>
            <a:ext cx="382667" cy="478393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2330" y="3666649"/>
            <a:ext cx="7825621" cy="7825621"/>
          </a:xfrm>
          <a:prstGeom prst="rect">
            <a:avLst/>
          </a:prstGeom>
        </p:spPr>
      </p:pic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4920" y="6217087"/>
            <a:ext cx="382667" cy="478393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878919" y="30831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Estudiantes</a:t>
            </a:r>
            <a:endParaRPr lang="en-US" sz="2200" dirty="0"/>
          </a:p>
        </p:txBody>
      </p:sp>
      <p:sp>
        <p:nvSpPr>
          <p:cNvPr id="12" name="Text 2"/>
          <p:cNvSpPr/>
          <p:nvPr/>
        </p:nvSpPr>
        <p:spPr>
          <a:xfrm>
            <a:off x="793790" y="3573542"/>
            <a:ext cx="30054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Evaluación de competencias y conocimientos adquiridos.</a:t>
            </a:r>
            <a:endParaRPr lang="en-US" sz="1750" dirty="0"/>
          </a:p>
        </p:txBody>
      </p:sp>
      <p:sp>
        <p:nvSpPr>
          <p:cNvPr id="13" name="Text 3"/>
          <p:cNvSpPr/>
          <p:nvPr/>
        </p:nvSpPr>
        <p:spPr>
          <a:xfrm>
            <a:off x="4224576" y="18124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Profesores</a:t>
            </a:r>
            <a:endParaRPr lang="en-US" sz="2200" dirty="0"/>
          </a:p>
        </p:txBody>
      </p:sp>
      <p:sp>
        <p:nvSpPr>
          <p:cNvPr id="14" name="Text 4"/>
          <p:cNvSpPr/>
          <p:nvPr/>
        </p:nvSpPr>
        <p:spPr>
          <a:xfrm>
            <a:off x="4139446" y="2302907"/>
            <a:ext cx="30056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Análisis de prácticas docentes y metodologías aplicadas.</a:t>
            </a:r>
            <a:endParaRPr lang="en-US" sz="1750" dirty="0"/>
          </a:p>
        </p:txBody>
      </p:sp>
      <p:sp>
        <p:nvSpPr>
          <p:cNvPr id="15" name="Text 5"/>
          <p:cNvSpPr/>
          <p:nvPr/>
        </p:nvSpPr>
        <p:spPr>
          <a:xfrm>
            <a:off x="7570351" y="18124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Procesos</a:t>
            </a:r>
            <a:endParaRPr lang="en-US" sz="2200" dirty="0"/>
          </a:p>
        </p:txBody>
      </p:sp>
      <p:sp>
        <p:nvSpPr>
          <p:cNvPr id="16" name="Text 6"/>
          <p:cNvSpPr/>
          <p:nvPr/>
        </p:nvSpPr>
        <p:spPr>
          <a:xfrm>
            <a:off x="7485221" y="2302907"/>
            <a:ext cx="30056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Monitoreo de la efectividad de las actividades educativas.</a:t>
            </a:r>
            <a:endParaRPr lang="en-US" sz="1750" dirty="0"/>
          </a:p>
        </p:txBody>
      </p:sp>
      <p:sp>
        <p:nvSpPr>
          <p:cNvPr id="17" name="Text 7"/>
          <p:cNvSpPr/>
          <p:nvPr/>
        </p:nvSpPr>
        <p:spPr>
          <a:xfrm>
            <a:off x="10916126" y="30831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Enfoques</a:t>
            </a:r>
            <a:endParaRPr lang="en-US" sz="2200" dirty="0"/>
          </a:p>
        </p:txBody>
      </p:sp>
      <p:sp>
        <p:nvSpPr>
          <p:cNvPr id="18" name="Text 8"/>
          <p:cNvSpPr/>
          <p:nvPr/>
        </p:nvSpPr>
        <p:spPr>
          <a:xfrm>
            <a:off x="10830997" y="3573542"/>
            <a:ext cx="30056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Evaluación formativa durante el proceso y sumativa al final.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5207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Ventajas de Usar TIC en la Evaluación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10979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3152299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3187660"/>
            <a:ext cx="289941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Retroalimentación instantánea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4032409"/>
            <a:ext cx="28994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Los estudiantes reciben correcciones inmediatas sobre su desempeño.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4713803" y="310979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874" y="3152299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450919" y="31876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Registro automático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450919" y="3678079"/>
            <a:ext cx="289941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Las plataformas almacenan y analizan resultados sin intervención manual.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58331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625822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661184"/>
            <a:ext cx="29264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Objetividad mejorada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6151602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Reducción de sesgos presentes en métodos tradicionales de evaluación.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5061" y="1045250"/>
            <a:ext cx="7645837" cy="641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Técnicas de Evaluación con TIC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6205061" y="1994892"/>
            <a:ext cx="3750707" cy="2985016"/>
          </a:xfrm>
          <a:prstGeom prst="roundRect">
            <a:avLst>
              <a:gd name="adj" fmla="val 2889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17945" y="2207776"/>
            <a:ext cx="3257074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Cuestionarios interactivos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6417945" y="2651760"/>
            <a:ext cx="3324939" cy="657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60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Kahoot para evaluación gamificada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6417945" y="3380780"/>
            <a:ext cx="3324939" cy="657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60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Google Forms para encuestas estructuradas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6417945" y="4109799"/>
            <a:ext cx="3324939" cy="657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60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Quizizz para pruebas con retroalimentación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10161032" y="1994892"/>
            <a:ext cx="3750707" cy="2985016"/>
          </a:xfrm>
          <a:prstGeom prst="roundRect">
            <a:avLst>
              <a:gd name="adj" fmla="val 2889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373916" y="2207776"/>
            <a:ext cx="2566749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Foros y blogs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10373916" y="2651760"/>
            <a:ext cx="3324939" cy="657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60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Espacios para argumentación escrita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0373916" y="3380780"/>
            <a:ext cx="3324939" cy="657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60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Desarrollo de pensamiento crítico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10373916" y="4109799"/>
            <a:ext cx="3324939" cy="657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60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Evaluación de la comunicación efectiva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6205061" y="5185172"/>
            <a:ext cx="7706678" cy="1999178"/>
          </a:xfrm>
          <a:prstGeom prst="roundRect">
            <a:avLst>
              <a:gd name="adj" fmla="val 4314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6417945" y="5398056"/>
            <a:ext cx="2966918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Portafolios electrónicos</a:t>
            </a:r>
            <a:endParaRPr lang="en-US" sz="2000" dirty="0"/>
          </a:p>
        </p:txBody>
      </p:sp>
      <p:sp>
        <p:nvSpPr>
          <p:cNvPr id="16" name="Text 13"/>
          <p:cNvSpPr/>
          <p:nvPr/>
        </p:nvSpPr>
        <p:spPr>
          <a:xfrm>
            <a:off x="6417945" y="5842040"/>
            <a:ext cx="7280910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60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Seguimiento longitudinal del progreso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6417945" y="6242447"/>
            <a:ext cx="7280910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60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Compilación de evidencias de aprendizaje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6417945" y="6642854"/>
            <a:ext cx="7280910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60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Reflexión sobre el proceso formativo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481268"/>
            <a:ext cx="878359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Estrategias Innovadoras con TIC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530209"/>
            <a:ext cx="4347567" cy="9072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20604" y="57776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Evaluación continua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020604" y="6268045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Microevaluaciones frecuentes mediante plataformas digitales.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357" y="4530209"/>
            <a:ext cx="4347567" cy="90725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368171" y="5777627"/>
            <a:ext cx="298644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Rúbricas automáticas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368171" y="6268045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Criterios predefinidos en sistemas de gestión de aprendizaje.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8924" y="4530209"/>
            <a:ext cx="4347567" cy="90725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5777627"/>
            <a:ext cx="31250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Evaluación entre pares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5738" y="6268045"/>
            <a:ext cx="389393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Estudiantes evalúan trabajos de compañeros usando herramientas colaborativas.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9617"/>
            <a:ext cx="834592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Selección de Herramientas TIC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912025"/>
            <a:ext cx="1630323" cy="1306949"/>
          </a:xfrm>
          <a:prstGeom prst="roundRect">
            <a:avLst>
              <a:gd name="adj" fmla="val 7289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467" y="2366129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50927" y="21388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Definir objetivos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650927" y="2629257"/>
            <a:ext cx="36912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Identificar qué se evaluará y cómo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2537460" y="3203734"/>
            <a:ext cx="11185803" cy="15240"/>
          </a:xfrm>
          <a:prstGeom prst="roundRect">
            <a:avLst>
              <a:gd name="adj" fmla="val 625116"/>
            </a:avLst>
          </a:prstGeom>
          <a:solidFill>
            <a:srgbClr val="F8ECD3"/>
          </a:solidFill>
          <a:ln/>
        </p:spPr>
      </p:sp>
      <p:sp>
        <p:nvSpPr>
          <p:cNvPr id="8" name="Shape 5"/>
          <p:cNvSpPr/>
          <p:nvPr/>
        </p:nvSpPr>
        <p:spPr>
          <a:xfrm>
            <a:off x="793790" y="3332321"/>
            <a:ext cx="3260646" cy="1306949"/>
          </a:xfrm>
          <a:prstGeom prst="roundRect">
            <a:avLst>
              <a:gd name="adj" fmla="val 7289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569" y="3786426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281249" y="355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Elegir herramientas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4281249" y="4049554"/>
            <a:ext cx="541008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Socrative, Mentimeter, Quizizz según necesidades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167783" y="4624030"/>
            <a:ext cx="9555480" cy="15240"/>
          </a:xfrm>
          <a:prstGeom prst="roundRect">
            <a:avLst>
              <a:gd name="adj" fmla="val 625116"/>
            </a:avLst>
          </a:prstGeom>
          <a:solidFill>
            <a:srgbClr val="F8ECD3"/>
          </a:solidFill>
          <a:ln/>
        </p:spPr>
      </p:sp>
      <p:sp>
        <p:nvSpPr>
          <p:cNvPr id="13" name="Shape 9"/>
          <p:cNvSpPr/>
          <p:nvPr/>
        </p:nvSpPr>
        <p:spPr>
          <a:xfrm>
            <a:off x="793790" y="4752618"/>
            <a:ext cx="4890968" cy="1306949"/>
          </a:xfrm>
          <a:prstGeom prst="roundRect">
            <a:avLst>
              <a:gd name="adj" fmla="val 7289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90" y="5206722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911572" y="49794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Verificar criterios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5911572" y="5469850"/>
            <a:ext cx="43472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Accesibilidad, usabilidad y adaptabilidad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5798106" y="6044327"/>
            <a:ext cx="7925157" cy="15240"/>
          </a:xfrm>
          <a:prstGeom prst="roundRect">
            <a:avLst>
              <a:gd name="adj" fmla="val 625116"/>
            </a:avLst>
          </a:prstGeom>
          <a:solidFill>
            <a:srgbClr val="F8ECD3"/>
          </a:solidFill>
          <a:ln/>
        </p:spPr>
      </p:sp>
      <p:sp>
        <p:nvSpPr>
          <p:cNvPr id="18" name="Shape 13"/>
          <p:cNvSpPr/>
          <p:nvPr/>
        </p:nvSpPr>
        <p:spPr>
          <a:xfrm>
            <a:off x="793790" y="6172914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011" y="6627019"/>
            <a:ext cx="318968" cy="398621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42014" y="63997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Implementar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42014" y="6890147"/>
            <a:ext cx="328279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Integrar en la práctica docente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0407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Desarrollo de Actividades Evaluativas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048941" y="2961799"/>
            <a:ext cx="30480" cy="4063722"/>
          </a:xfrm>
          <a:prstGeom prst="roundRect">
            <a:avLst>
              <a:gd name="adj" fmla="val 312558"/>
            </a:avLst>
          </a:prstGeom>
          <a:solidFill>
            <a:srgbClr val="F8ECD3"/>
          </a:solidFill>
          <a:ln/>
        </p:spPr>
      </p:sp>
      <p:sp>
        <p:nvSpPr>
          <p:cNvPr id="5" name="Shape 2"/>
          <p:cNvSpPr/>
          <p:nvPr/>
        </p:nvSpPr>
        <p:spPr>
          <a:xfrm>
            <a:off x="1273612" y="3201710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F8ECD3"/>
          </a:solidFill>
          <a:ln/>
        </p:spPr>
      </p:sp>
      <p:sp>
        <p:nvSpPr>
          <p:cNvPr id="6" name="Shape 3"/>
          <p:cNvSpPr/>
          <p:nvPr/>
        </p:nvSpPr>
        <p:spPr>
          <a:xfrm>
            <a:off x="793790" y="296179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3004304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183011" y="30396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Paso 1: Consigna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2183011" y="3530084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Definir objetivos claros y criterios de evaluación.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1273612" y="4586526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F8ECD3"/>
          </a:solidFill>
          <a:ln/>
        </p:spPr>
      </p:sp>
      <p:sp>
        <p:nvSpPr>
          <p:cNvPr id="11" name="Shape 7"/>
          <p:cNvSpPr/>
          <p:nvPr/>
        </p:nvSpPr>
        <p:spPr>
          <a:xfrm>
            <a:off x="793790" y="434661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4389120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2183011" y="44244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Paso 2: Instrumento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2183011" y="4914900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Seleccionar y configurar la herramienta digital adecuada.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1273612" y="5971342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F8ECD3"/>
          </a:solidFill>
          <a:ln/>
        </p:spPr>
      </p:sp>
      <p:sp>
        <p:nvSpPr>
          <p:cNvPr id="16" name="Shape 11"/>
          <p:cNvSpPr/>
          <p:nvPr/>
        </p:nvSpPr>
        <p:spPr>
          <a:xfrm>
            <a:off x="793790" y="573143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773936"/>
            <a:ext cx="340162" cy="42529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2183011" y="5809298"/>
            <a:ext cx="356235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Paso 3: Retroalimentación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2183011" y="6299716"/>
            <a:ext cx="61671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Diseñar mecanismos de respuesta automática o personalizada.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694</Words>
  <Application>Microsoft Office PowerPoint</Application>
  <PresentationFormat>Personalizado</PresentationFormat>
  <Paragraphs>140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Inter</vt:lpstr>
      <vt:lpstr>Calibri</vt:lpstr>
      <vt:lpstr>Bricolage Grotesque Semi Bold</vt:lpstr>
      <vt:lpstr>Arial</vt:lpstr>
      <vt:lpstr>Inter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karen macias</cp:lastModifiedBy>
  <cp:revision>2</cp:revision>
  <dcterms:created xsi:type="dcterms:W3CDTF">2025-05-29T04:42:38Z</dcterms:created>
  <dcterms:modified xsi:type="dcterms:W3CDTF">2025-05-29T04:46:04Z</dcterms:modified>
</cp:coreProperties>
</file>