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377" r:id="rId3"/>
    <p:sldId id="275" r:id="rId4"/>
    <p:sldId id="276" r:id="rId5"/>
    <p:sldId id="277" r:id="rId6"/>
    <p:sldId id="279" r:id="rId7"/>
    <p:sldId id="280" r:id="rId8"/>
    <p:sldId id="278" r:id="rId9"/>
    <p:sldId id="281" r:id="rId10"/>
    <p:sldId id="282" r:id="rId11"/>
    <p:sldId id="283" r:id="rId12"/>
    <p:sldId id="259" r:id="rId13"/>
    <p:sldId id="263" r:id="rId14"/>
    <p:sldId id="264" r:id="rId15"/>
    <p:sldId id="378" r:id="rId16"/>
    <p:sldId id="379" r:id="rId17"/>
    <p:sldId id="381" r:id="rId18"/>
    <p:sldId id="380" r:id="rId19"/>
    <p:sldId id="257" r:id="rId20"/>
    <p:sldId id="348" r:id="rId21"/>
    <p:sldId id="363" r:id="rId22"/>
    <p:sldId id="364" r:id="rId23"/>
    <p:sldId id="366" r:id="rId24"/>
    <p:sldId id="367" r:id="rId25"/>
    <p:sldId id="362" r:id="rId26"/>
    <p:sldId id="368" r:id="rId27"/>
    <p:sldId id="361" r:id="rId28"/>
    <p:sldId id="373" r:id="rId29"/>
    <p:sldId id="369" r:id="rId30"/>
    <p:sldId id="370" r:id="rId31"/>
    <p:sldId id="371" r:id="rId32"/>
    <p:sldId id="372" r:id="rId33"/>
    <p:sldId id="258" r:id="rId34"/>
    <p:sldId id="266" r:id="rId35"/>
    <p:sldId id="267" r:id="rId36"/>
    <p:sldId id="374" r:id="rId37"/>
    <p:sldId id="375" r:id="rId38"/>
    <p:sldId id="382" r:id="rId39"/>
    <p:sldId id="384" r:id="rId4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01"/>
  </p:normalViewPr>
  <p:slideViewPr>
    <p:cSldViewPr snapToGrid="0">
      <p:cViewPr varScale="1">
        <p:scale>
          <a:sx n="84" d="100"/>
          <a:sy n="84" d="100"/>
        </p:scale>
        <p:origin x="20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00E75-BC5C-1D4F-87FA-EB0A0C81A8FB}" type="datetimeFigureOut">
              <a:rPr lang="es-EC" smtClean="0"/>
              <a:t>1/4/25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FF0FB-2574-D644-BF29-4749749B00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723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FF0FB-2574-D644-BF29-4749749B006A}" type="slidenum">
              <a:rPr lang="es-EC" smtClean="0"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103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96DBD-B547-E3A1-1778-00BCFE5D2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FE6895-1BD2-A004-F08F-A38B62377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A56838-D2FF-2E3D-8BA5-C59A54D5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E0DB-0CCF-864E-A780-0F8843BD686B}" type="datetimeFigureOut">
              <a:rPr lang="es-EC" smtClean="0"/>
              <a:t>1/4/25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D2FCC9-D04B-DF46-2075-1E58AFDF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53F7FF-C4DB-CF49-656F-0BF6E0F9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1FB6-FFDD-6546-B5C1-572D075510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097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908EA-C379-7F2A-BD9B-08763F5C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2F6AA6-BDBC-8535-D51F-72F07BC00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2BF994-A984-C72F-12DA-CAB04BAA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E0DB-0CCF-864E-A780-0F8843BD686B}" type="datetimeFigureOut">
              <a:rPr lang="es-EC" smtClean="0"/>
              <a:t>1/4/25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D809B0-2D98-AD01-1F80-121A9AA4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7F9823-FD84-646B-568C-329997DF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1FB6-FFDD-6546-B5C1-572D075510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243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8593F2-4A3F-12AB-A70A-2810F7F4C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E0A67C-A3EB-8CCA-4DAB-6E8E51887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B467F9-F369-97AB-B8E2-123C1C47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E0DB-0CCF-864E-A780-0F8843BD686B}" type="datetimeFigureOut">
              <a:rPr lang="es-EC" smtClean="0"/>
              <a:t>1/4/25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DA4FA7-0DD5-6B68-2BDF-52A0681A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A941FD-B0F2-849F-1748-A7A3BEA1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1FB6-FFDD-6546-B5C1-572D075510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599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5005A-33A3-575A-0F32-BC95361B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A36349-080B-9CF1-332C-CD2F1DB8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DF8CA8-D47D-AB8B-6290-15E3E71D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E0DB-0CCF-864E-A780-0F8843BD686B}" type="datetimeFigureOut">
              <a:rPr lang="es-EC" smtClean="0"/>
              <a:t>1/4/25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D5F9B6-3950-43B2-1AE1-E187CE83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FFCCE5-4410-58EF-5692-AF3E3484E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1FB6-FFDD-6546-B5C1-572D075510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513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95602-C63A-F1F3-8BC0-8D608B23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6503D2-64D1-2B9D-0DFE-1194DE0B3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460DAC-C06A-B328-7CC0-E18376E59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E0DB-0CCF-864E-A780-0F8843BD686B}" type="datetimeFigureOut">
              <a:rPr lang="es-EC" smtClean="0"/>
              <a:t>1/4/25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A4EEBC-6667-6659-5D4B-36832E617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DD54CC-1D30-25C8-EE76-5234CF5F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1FB6-FFDD-6546-B5C1-572D075510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947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8CEC9-2AC4-4875-D896-7C451F1A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44A2-0473-5AB3-0B77-80A10374D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0BD1D9-F7FB-EC57-8963-8357D7CA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684DE3-B98E-C8BB-2F63-F8C716C3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E0DB-0CCF-864E-A780-0F8843BD686B}" type="datetimeFigureOut">
              <a:rPr lang="es-EC" smtClean="0"/>
              <a:t>1/4/25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6FF94C-0F3A-6129-69E2-6025AE90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DC6399-907E-96D3-4BB1-32ABB6D7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1FB6-FFDD-6546-B5C1-572D075510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282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608CD-B25B-B819-0804-42566C2A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4A3A74-765A-99BB-3897-743C6D7FB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306361-FC5E-286F-A0AC-48CEC60C7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A16A66-E0D4-66D9-B0E9-2865B0BBD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4B9335B-F89A-7D72-E870-477A1011F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170572-611D-059A-54DC-A09D73D0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E0DB-0CCF-864E-A780-0F8843BD686B}" type="datetimeFigureOut">
              <a:rPr lang="es-EC" smtClean="0"/>
              <a:t>1/4/25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574454-A023-CDED-D236-A07701D7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41DDFD-95C1-5DB6-F1D9-7C2E99AD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1FB6-FFDD-6546-B5C1-572D075510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712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EAE12-821E-BB52-B9EB-B2E8BB88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F8587C-1581-1006-99A1-7F2232C0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E0DB-0CCF-864E-A780-0F8843BD686B}" type="datetimeFigureOut">
              <a:rPr lang="es-EC" smtClean="0"/>
              <a:t>1/4/25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0EF175-D34E-A9E4-5004-6568FAE4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78DC8C-467C-9B4E-A2BC-20DBB201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1FB6-FFDD-6546-B5C1-572D075510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441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20B017-D040-2D36-307E-AE20C886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E0DB-0CCF-864E-A780-0F8843BD686B}" type="datetimeFigureOut">
              <a:rPr lang="es-EC" smtClean="0"/>
              <a:t>1/4/25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D8C0C5-53F6-77F6-23B8-505E95C6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27AEFE-607F-E19F-FE2D-F5817762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1FB6-FFDD-6546-B5C1-572D075510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00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59811-CFB1-4782-BA3B-C95B8B7D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756CBE-B001-A7BB-A586-52FD002D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FA24D6-9218-4E74-C6F0-A4DA4BAF9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DE2DD2-68D5-2ABA-8130-D798B943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E0DB-0CCF-864E-A780-0F8843BD686B}" type="datetimeFigureOut">
              <a:rPr lang="es-EC" smtClean="0"/>
              <a:t>1/4/25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BA190B-355E-92CB-56A8-D77784DA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F43D7D-67A9-A0B6-A4F0-F2048601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1FB6-FFDD-6546-B5C1-572D075510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608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A38F7-B81C-338C-3BF1-F22B46E3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1D056D-03ED-E3D8-C256-12E986B76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7DC4BD-6BE6-B4F8-2F58-B3EDFEFD0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1A5DB9-1CE2-776D-B295-639A6BB3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E0DB-0CCF-864E-A780-0F8843BD686B}" type="datetimeFigureOut">
              <a:rPr lang="es-EC" smtClean="0"/>
              <a:t>1/4/25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8E7BAF-E842-3462-9010-97CB4D88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B4B3A7-C7E4-93C6-76D4-526D320E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1FB6-FFDD-6546-B5C1-572D075510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425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0A8BAA-D2F2-464E-B277-1B8D6665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740740-5918-6197-7493-3FB3A7FA1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E5E1F-2BA5-7256-48E4-6AF354468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EE0DB-0CCF-864E-A780-0F8843BD686B}" type="datetimeFigureOut">
              <a:rPr lang="es-EC" smtClean="0"/>
              <a:t>1/4/25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4DF301-6BB1-8CB1-3EA5-52CD405FE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C8B5B0-48D4-4870-C084-5FFE882A2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61FB6-FFDD-6546-B5C1-572D075510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859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6E09A43-888F-567D-F258-562720328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66351"/>
            <a:ext cx="10558405" cy="3044335"/>
          </a:xfrm>
        </p:spPr>
        <p:txBody>
          <a:bodyPr anchor="b">
            <a:normAutofit/>
          </a:bodyPr>
          <a:lstStyle/>
          <a:p>
            <a:r>
              <a:rPr lang="es-ES_tradnl" sz="4800" kern="100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Conceptos básicos</a:t>
            </a:r>
            <a:br>
              <a:rPr lang="es-EC" sz="4800" kern="100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sz="4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B84054-7BBF-C704-079E-587748F9A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866064"/>
            <a:ext cx="10558405" cy="2234485"/>
          </a:xfrm>
        </p:spPr>
        <p:txBody>
          <a:bodyPr anchor="t">
            <a:normAutofit/>
          </a:bodyPr>
          <a:lstStyle/>
          <a:p>
            <a:r>
              <a:rPr lang="es-EC">
                <a:solidFill>
                  <a:schemeClr val="bg1"/>
                </a:solidFill>
              </a:rPr>
              <a:t>PhD. Margarita Pomboza Floril</a:t>
            </a:r>
          </a:p>
        </p:txBody>
      </p:sp>
    </p:spTree>
    <p:extLst>
      <p:ext uri="{BB962C8B-B14F-4D97-AF65-F5344CB8AC3E}">
        <p14:creationId xmlns:p14="http://schemas.microsoft.com/office/powerpoint/2010/main" val="52371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8A64C-B57E-032C-26B9-B9DBA568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Prototipo relizado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A7D950-6667-D76E-2933-EEC22509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512" y="498698"/>
            <a:ext cx="4940808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/>
              <a:t>Earl Dean dio forma al molde y fabricó doce prototipos en vidrio</a:t>
            </a:r>
          </a:p>
        </p:txBody>
      </p:sp>
      <p:pic>
        <p:nvPicPr>
          <p:cNvPr id="5" name="Picture 4" descr="Prototipo de botella de Coca-Cola, 1915. Por wikimedia.org">
            <a:extLst>
              <a:ext uri="{FF2B5EF4-FFF2-40B4-BE49-F238E27FC236}">
                <a16:creationId xmlns:a16="http://schemas.microsoft.com/office/drawing/2014/main" id="{F91B86E5-92C1-1F80-7408-A07438E9A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5227" y="2091095"/>
            <a:ext cx="1819198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ainas de cacao. Por worldcocoafoundation.org">
            <a:extLst>
              <a:ext uri="{FF2B5EF4-FFF2-40B4-BE49-F238E27FC236}">
                <a16:creationId xmlns:a16="http://schemas.microsoft.com/office/drawing/2014/main" id="{96829FDE-B4D5-E9CC-08C5-C6BEE6A73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7" r="-1" b="1087"/>
          <a:stretch/>
        </p:blipFill>
        <p:spPr bwMode="auto">
          <a:xfrm>
            <a:off x="7057740" y="2086081"/>
            <a:ext cx="3738872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02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97086-B9A8-A41F-09AB-8CD395408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>
            <a:normAutofit/>
          </a:bodyPr>
          <a:lstStyle/>
          <a:p>
            <a:r>
              <a:rPr lang="es-EC" sz="2800"/>
              <a:t>Prototipos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3FD378-DB82-4B81-7D4C-8D708609B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anchor="ctr">
            <a:normAutofit/>
          </a:bodyPr>
          <a:lstStyle/>
          <a:p>
            <a:r>
              <a:rPr lang="es-EC" sz="1700"/>
              <a:t>Futurista</a:t>
            </a:r>
          </a:p>
          <a:p>
            <a:r>
              <a:rPr lang="es-EC" sz="1700"/>
              <a:t>Femenino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D4590FD6-9E5F-E122-B2B4-2C804C25C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" b="1523"/>
          <a:stretch/>
        </p:blipFill>
        <p:spPr bwMode="auto">
          <a:xfrm>
            <a:off x="20" y="2959630"/>
            <a:ext cx="6400781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1DF22BDB-CA17-56E9-45D1-21CA977F0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2" r="17123"/>
          <a:stretch/>
        </p:blipFill>
        <p:spPr bwMode="auto">
          <a:xfrm>
            <a:off x="6591299" y="1"/>
            <a:ext cx="56007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69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17D1864-BA9C-34CA-D21C-62279FF65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401836"/>
            <a:ext cx="8072438" cy="605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7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olcán Chimborazo - Wikipedia, la enciclopedia libre">
            <a:extLst>
              <a:ext uri="{FF2B5EF4-FFF2-40B4-BE49-F238E27FC236}">
                <a16:creationId xmlns:a16="http://schemas.microsoft.com/office/drawing/2014/main" id="{9CB1BC50-19D2-68D1-9620-7D0C16EC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5175575" cy="68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olcán Chimborazo, Ecuador - Viajar. Información. Ubicación - PlanetAndes">
            <a:extLst>
              <a:ext uri="{FF2B5EF4-FFF2-40B4-BE49-F238E27FC236}">
                <a16:creationId xmlns:a16="http://schemas.microsoft.com/office/drawing/2014/main" id="{D92E0C0D-8849-47F2-5B94-3EA2DA68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75" y="3996458"/>
            <a:ext cx="5723084" cy="286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himborazo: escalando volcanes en Ecuador">
            <a:extLst>
              <a:ext uri="{FF2B5EF4-FFF2-40B4-BE49-F238E27FC236}">
                <a16:creationId xmlns:a16="http://schemas.microsoft.com/office/drawing/2014/main" id="{513E1E05-5AD1-7AC9-E32F-6A776D58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98" y="0"/>
            <a:ext cx="6127702" cy="403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4376A9-9037-84C0-B1DA-E64A03C1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49" y="4864100"/>
            <a:ext cx="3347651" cy="17467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C" b="1" dirty="0">
                <a:solidFill>
                  <a:srgbClr val="00B050"/>
                </a:solidFill>
              </a:rPr>
              <a:t>Posición: </a:t>
            </a:r>
            <a:r>
              <a:rPr lang="es-EC" dirty="0">
                <a:solidFill>
                  <a:schemeClr val="bg1"/>
                </a:solidFill>
              </a:rPr>
              <a:t>Define la </a:t>
            </a:r>
            <a:r>
              <a:rPr lang="es-EC" b="1" dirty="0">
                <a:solidFill>
                  <a:schemeClr val="bg1"/>
                </a:solidFill>
              </a:rPr>
              <a:t>posición exacta</a:t>
            </a:r>
            <a:r>
              <a:rPr lang="es-EC" dirty="0">
                <a:solidFill>
                  <a:schemeClr val="bg1"/>
                </a:solidFill>
              </a:rPr>
              <a:t> de un elemento respecto a la estructura en el que se encuentra ubicado.</a:t>
            </a:r>
            <a:endParaRPr lang="es-EC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1AD2C12-B2AC-A478-7C2C-2EEC714DDC0E}"/>
              </a:ext>
            </a:extLst>
          </p:cNvPr>
          <p:cNvSpPr txBox="1">
            <a:spLocks/>
          </p:cNvSpPr>
          <p:nvPr/>
        </p:nvSpPr>
        <p:spPr>
          <a:xfrm>
            <a:off x="6148736" y="3155941"/>
            <a:ext cx="5958825" cy="840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8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s-EC" sz="1800" dirty="0">
                <a:solidFill>
                  <a:schemeClr val="bg1"/>
                </a:solidFill>
              </a:rPr>
              <a:t>Todos los elementos presentes en un sistema ocupan un espacio. Sin embargo, este </a:t>
            </a:r>
            <a:r>
              <a:rPr lang="es-EC" sz="1800" b="1" dirty="0">
                <a:solidFill>
                  <a:schemeClr val="bg1"/>
                </a:solidFill>
              </a:rPr>
              <a:t>espacio puede ofrecer diferentes sensaciones </a:t>
            </a:r>
            <a:r>
              <a:rPr lang="es-EC" sz="1800" dirty="0">
                <a:solidFill>
                  <a:schemeClr val="bg1"/>
                </a:solidFill>
              </a:rPr>
              <a:t>en cuanto a su profundidad.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EFF061-8EF3-BB28-1B60-8E1F6EE673B2}"/>
              </a:ext>
            </a:extLst>
          </p:cNvPr>
          <p:cNvSpPr txBox="1"/>
          <p:nvPr/>
        </p:nvSpPr>
        <p:spPr>
          <a:xfrm>
            <a:off x="5223971" y="5657671"/>
            <a:ext cx="57230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Indica la dirección de un elemento con respecto al resto de elementos presentes en el sistema. Se puede utilizar para crear un </a:t>
            </a:r>
            <a:r>
              <a:rPr lang="es-EC" b="1" dirty="0">
                <a:solidFill>
                  <a:schemeClr val="bg1"/>
                </a:solidFill>
              </a:rPr>
              <a:t>flujo visual</a:t>
            </a:r>
            <a:r>
              <a:rPr lang="es-EC" dirty="0">
                <a:solidFill>
                  <a:schemeClr val="bg1"/>
                </a:solidFill>
              </a:rPr>
              <a:t> que guíe al usuario a través de la página.</a:t>
            </a:r>
            <a:endParaRPr lang="es-EC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E03CBA-D1A7-5193-D32E-105B4A8D8830}"/>
              </a:ext>
            </a:extLst>
          </p:cNvPr>
          <p:cNvSpPr txBox="1"/>
          <p:nvPr/>
        </p:nvSpPr>
        <p:spPr>
          <a:xfrm>
            <a:off x="6360640" y="365209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dirty="0">
                <a:solidFill>
                  <a:schemeClr val="bg1"/>
                </a:solidFill>
              </a:rPr>
              <a:t>Espacio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120EBE-86EA-FF27-BBCE-9B32DA6D27CE}"/>
              </a:ext>
            </a:extLst>
          </p:cNvPr>
          <p:cNvSpPr txBox="1"/>
          <p:nvPr/>
        </p:nvSpPr>
        <p:spPr>
          <a:xfrm>
            <a:off x="5424616" y="4211926"/>
            <a:ext cx="6227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dirty="0">
                <a:solidFill>
                  <a:schemeClr val="bg1"/>
                </a:solidFill>
              </a:rPr>
              <a:t>Dirección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0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7A0C7-4D5F-7D8D-9D9A-62BFF1FD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5D1744-EEFE-8791-F6B3-4D8D2F8D8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146" name="Picture 2" descr="8 escenarios de película que no te querrás perder">
            <a:extLst>
              <a:ext uri="{FF2B5EF4-FFF2-40B4-BE49-F238E27FC236}">
                <a16:creationId xmlns:a16="http://schemas.microsoft.com/office/drawing/2014/main" id="{63D78208-088B-B09F-892C-E886AA38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0"/>
            <a:ext cx="10515599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6D35A11-5DDC-EFD6-81DF-79F34C3E75D0}"/>
              </a:ext>
            </a:extLst>
          </p:cNvPr>
          <p:cNvSpPr txBox="1">
            <a:spLocks/>
          </p:cNvSpPr>
          <p:nvPr/>
        </p:nvSpPr>
        <p:spPr>
          <a:xfrm>
            <a:off x="6252518" y="68262"/>
            <a:ext cx="5101281" cy="923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400" b="1" dirty="0">
                <a:solidFill>
                  <a:srgbClr val="00B050"/>
                </a:solidFill>
              </a:rPr>
              <a:t>Gravedad: </a:t>
            </a:r>
            <a:r>
              <a:rPr lang="es-EC" sz="2400" dirty="0"/>
              <a:t>La gravedad es la fuerza que ejerce sobre los objetos en una página. Gracias a la sensación de gravedad podemos dar </a:t>
            </a:r>
            <a:r>
              <a:rPr lang="es-EC" sz="2400" b="1" dirty="0"/>
              <a:t>diferentes sensaciones a los elementos</a:t>
            </a:r>
            <a:r>
              <a:rPr lang="es-EC" sz="2400" dirty="0"/>
              <a:t>: pesadez, estabilidad, inestabilidad, etc.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sz="24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2E3D10A-A6F5-FE74-64FC-0BBBFF35F707}"/>
              </a:ext>
            </a:extLst>
          </p:cNvPr>
          <p:cNvSpPr txBox="1">
            <a:spLocks/>
          </p:cNvSpPr>
          <p:nvPr/>
        </p:nvSpPr>
        <p:spPr>
          <a:xfrm>
            <a:off x="9244398" y="3132137"/>
            <a:ext cx="1833563" cy="593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Espacio</a:t>
            </a:r>
          </a:p>
        </p:txBody>
      </p:sp>
    </p:spTree>
    <p:extLst>
      <p:ext uri="{BB962C8B-B14F-4D97-AF65-F5344CB8AC3E}">
        <p14:creationId xmlns:p14="http://schemas.microsoft.com/office/powerpoint/2010/main" val="45564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15387-3176-AE20-8EAA-11A7ECC8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D4424B-6D82-6FE1-04E8-80916D62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6" name="Picture 2" descr="Balancing Sculptures, desafiando la gravedad - Noticias de Arte Totenart">
            <a:extLst>
              <a:ext uri="{FF2B5EF4-FFF2-40B4-BE49-F238E27FC236}">
                <a16:creationId xmlns:a16="http://schemas.microsoft.com/office/drawing/2014/main" id="{135A149F-5024-7BB0-F6BB-EE7FF4A2E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62" y="1119346"/>
            <a:ext cx="9102276" cy="4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361201C-80D8-E07D-AA35-82525FE722EE}"/>
              </a:ext>
            </a:extLst>
          </p:cNvPr>
          <p:cNvCxnSpPr/>
          <p:nvPr/>
        </p:nvCxnSpPr>
        <p:spPr>
          <a:xfrm>
            <a:off x="6385560" y="2895600"/>
            <a:ext cx="303276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930A4E2B-A349-227F-B83C-E256D0C00F3F}"/>
              </a:ext>
            </a:extLst>
          </p:cNvPr>
          <p:cNvSpPr txBox="1"/>
          <p:nvPr/>
        </p:nvSpPr>
        <p:spPr>
          <a:xfrm>
            <a:off x="7117492" y="2323070"/>
            <a:ext cx="187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Gravedad</a:t>
            </a:r>
          </a:p>
          <a:p>
            <a:r>
              <a:rPr lang="es-EC" dirty="0"/>
              <a:t>Dirección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90CD66-330A-D298-8FC6-03330C9516DF}"/>
              </a:ext>
            </a:extLst>
          </p:cNvPr>
          <p:cNvSpPr txBox="1"/>
          <p:nvPr/>
        </p:nvSpPr>
        <p:spPr>
          <a:xfrm>
            <a:off x="3805881" y="4880919"/>
            <a:ext cx="102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Espacio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6EA9D7-2EE1-6F02-85C4-02555441AA95}"/>
              </a:ext>
            </a:extLst>
          </p:cNvPr>
          <p:cNvSpPr txBox="1"/>
          <p:nvPr/>
        </p:nvSpPr>
        <p:spPr>
          <a:xfrm>
            <a:off x="3483442" y="2646055"/>
            <a:ext cx="218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Posición</a:t>
            </a:r>
          </a:p>
        </p:txBody>
      </p:sp>
    </p:spTree>
    <p:extLst>
      <p:ext uri="{BB962C8B-B14F-4D97-AF65-F5344CB8AC3E}">
        <p14:creationId xmlns:p14="http://schemas.microsoft.com/office/powerpoint/2010/main" val="3118018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DDE23-0216-A6B8-9C9D-39D47DED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67C498-A23E-6FDC-95C0-C9346B355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50" name="Picture 2" descr="Composición Con Diferentes Vistas De Una Cámara DSLR Negro Sin Marca,  Aislado En Fondo Blanco Fotos, retratos, imágenes y fotografía de archivo  libres de derecho. Image 69400936">
            <a:extLst>
              <a:ext uri="{FF2B5EF4-FFF2-40B4-BE49-F238E27FC236}">
                <a16:creationId xmlns:a16="http://schemas.microsoft.com/office/drawing/2014/main" id="{60D05A04-75EC-F0B7-5EC2-75766960A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28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496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EA1F9-B103-CDBE-7FA3-D6DB4B75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40B5F4-42E1-459C-AD19-756FBB4D9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480" y="1825625"/>
            <a:ext cx="4465320" cy="719455"/>
          </a:xfrm>
        </p:spPr>
        <p:txBody>
          <a:bodyPr/>
          <a:lstStyle/>
          <a:p>
            <a:r>
              <a:rPr lang="es-EC" dirty="0"/>
              <a:t>Posición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FC77B36-CDDB-303C-FCA7-F9D44CC22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643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ómo tomar fotos creativas con planos y ángulos fotográficos originales">
            <a:extLst>
              <a:ext uri="{FF2B5EF4-FFF2-40B4-BE49-F238E27FC236}">
                <a16:creationId xmlns:a16="http://schemas.microsoft.com/office/drawing/2014/main" id="{36D39F2B-8B84-A1FA-FC58-21B3F1E02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29000"/>
            <a:ext cx="59086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78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BA28D-33C8-2CAD-1AA3-104AAF87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C8FF99-686F-605E-32F6-4CEA5C358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https://www.youtube.com/watch?v=hO7oyAOk9U0&amp;t=22s</a:t>
            </a:r>
          </a:p>
        </p:txBody>
      </p:sp>
    </p:spTree>
    <p:extLst>
      <p:ext uri="{BB962C8B-B14F-4D97-AF65-F5344CB8AC3E}">
        <p14:creationId xmlns:p14="http://schemas.microsoft.com/office/powerpoint/2010/main" val="3814019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2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6840C728-4E01-4237-82C8-9624DFA85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083" name="Color">
              <a:extLst>
                <a:ext uri="{FF2B5EF4-FFF2-40B4-BE49-F238E27FC236}">
                  <a16:creationId xmlns:a16="http://schemas.microsoft.com/office/drawing/2014/main" id="{F1CFB22B-2D73-4F2C-953D-8C306B45B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6" name="Color">
              <a:extLst>
                <a:ext uri="{FF2B5EF4-FFF2-40B4-BE49-F238E27FC236}">
                  <a16:creationId xmlns:a16="http://schemas.microsoft.com/office/drawing/2014/main" id="{819F58A9-E813-4511-BEF2-5B65BB728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0BD974ED-C7E1-63D0-7D4E-672A6C5D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5311" y="653615"/>
            <a:ext cx="2188301" cy="55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084" name="Freeform: Shape 104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85" name="Freeform: Shape 105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86" name="Freeform: Shape 105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0875AFA-96BF-E6BB-590F-6FCFDC077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5074368" cy="3018870"/>
          </a:xfrm>
        </p:spPr>
        <p:txBody>
          <a:bodyPr anchor="b">
            <a:normAutofit/>
          </a:bodyPr>
          <a:lstStyle/>
          <a:p>
            <a:r>
              <a:rPr lang="es-EC" sz="4800" b="1">
                <a:solidFill>
                  <a:schemeClr val="bg1"/>
                </a:solidFill>
              </a:rPr>
              <a:t>Longitud, altura y profundidad.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C86355-12DE-E173-9838-FD48A1BF5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952172"/>
            <a:ext cx="5074368" cy="2229172"/>
          </a:xfrm>
        </p:spPr>
        <p:txBody>
          <a:bodyPr anchor="t">
            <a:normAutofit/>
          </a:bodyPr>
          <a:lstStyle/>
          <a:p>
            <a:r>
              <a:rPr lang="es-EC" sz="1800">
                <a:solidFill>
                  <a:schemeClr val="bg1"/>
                </a:solidFill>
              </a:rPr>
              <a:t>Son las tres dimensiones que forman la representación tridimensional y, por tanto, están presentes en cualquier proyecto de animación 3D.</a:t>
            </a:r>
          </a:p>
          <a:p>
            <a:r>
              <a:rPr lang="es-EC" sz="1800">
                <a:solidFill>
                  <a:schemeClr val="bg1"/>
                </a:solidFill>
              </a:rPr>
              <a:t>Un cuadrado tiene dos dimensiones y, en cambio, un cubo es tridimensional porque además de longitud y altura también tiene profundidad. En el lenguaje de 3D, la longitud se representa en el </a:t>
            </a:r>
            <a:r>
              <a:rPr lang="es-EC" sz="1800" b="1">
                <a:solidFill>
                  <a:schemeClr val="bg1"/>
                </a:solidFill>
              </a:rPr>
              <a:t>eje X</a:t>
            </a:r>
            <a:r>
              <a:rPr lang="es-EC" sz="1800">
                <a:solidFill>
                  <a:schemeClr val="bg1"/>
                </a:solidFill>
              </a:rPr>
              <a:t>; la altura, en el </a:t>
            </a:r>
            <a:r>
              <a:rPr lang="es-EC" sz="1800" b="1">
                <a:solidFill>
                  <a:schemeClr val="bg1"/>
                </a:solidFill>
              </a:rPr>
              <a:t>Y</a:t>
            </a:r>
            <a:r>
              <a:rPr lang="es-EC" sz="1800">
                <a:solidFill>
                  <a:schemeClr val="bg1"/>
                </a:solidFill>
              </a:rPr>
              <a:t>; y la profundidad, en el </a:t>
            </a:r>
            <a:r>
              <a:rPr lang="es-EC" sz="1800" b="1">
                <a:solidFill>
                  <a:schemeClr val="bg1"/>
                </a:solidFill>
              </a:rPr>
              <a:t>Z</a:t>
            </a:r>
            <a:r>
              <a:rPr lang="es-EC" sz="180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7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5E164-5563-A29A-9319-E77ECEEBD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Consideraciones básicas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73EC46-4BEC-0C21-40CE-2B2ECFBA8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2109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C981D-ABC1-9245-B6E8-6C84D4AF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/>
              <a:t>ELEMENTOS VISUALES</a:t>
            </a:r>
            <a:r>
              <a:rPr lang="es-EC"/>
              <a:t> 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6CCBDA-2A07-EC48-9686-833974931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805160" cy="4351338"/>
          </a:xfrm>
        </p:spPr>
        <p:txBody>
          <a:bodyPr>
            <a:normAutofit/>
          </a:bodyPr>
          <a:lstStyle/>
          <a:p>
            <a:br>
              <a:rPr lang="es-EC" dirty="0"/>
            </a:br>
            <a:r>
              <a:rPr lang="es-EC" dirty="0">
                <a:solidFill>
                  <a:srgbClr val="FF0000"/>
                </a:solidFill>
              </a:rPr>
              <a:t>FORMA: </a:t>
            </a:r>
            <a:r>
              <a:rPr lang="es-EC" dirty="0"/>
              <a:t>Es lo que puede ser visto y tiene una forma que es la principal identidad en nuestra percepción.</a:t>
            </a:r>
          </a:p>
          <a:p>
            <a:r>
              <a:rPr lang="es-EC" dirty="0">
                <a:solidFill>
                  <a:srgbClr val="FF0000"/>
                </a:solidFill>
              </a:rPr>
              <a:t>TAMAÑO: </a:t>
            </a:r>
            <a:r>
              <a:rPr lang="es-EC" dirty="0"/>
              <a:t>Es el tamaño, además de poderse medir su catalogación entra en relación con otros elementos del diseño.</a:t>
            </a:r>
          </a:p>
          <a:p>
            <a:r>
              <a:rPr lang="es-EC" dirty="0">
                <a:solidFill>
                  <a:srgbClr val="FF0000"/>
                </a:solidFill>
              </a:rPr>
              <a:t>COLOR: </a:t>
            </a:r>
            <a:r>
              <a:rPr lang="es-EC" dirty="0"/>
              <a:t>Es el espectro cromático que tiene el objeto con sus variaciones tonales y cromáticas.</a:t>
            </a:r>
            <a:br>
              <a:rPr lang="es-EC" dirty="0"/>
            </a:br>
            <a:endParaRPr lang="es-EC" dirty="0"/>
          </a:p>
          <a:p>
            <a:endParaRPr lang="es-EC" dirty="0"/>
          </a:p>
        </p:txBody>
      </p:sp>
      <p:pic>
        <p:nvPicPr>
          <p:cNvPr id="5122" name="Picture 2" descr="Círculo y esferas con fórmulas matemáticas de circunferencia, área de un disco, la superficie de una esfera y volumen - 36765987">
            <a:extLst>
              <a:ext uri="{FF2B5EF4-FFF2-40B4-BE49-F238E27FC236}">
                <a16:creationId xmlns:a16="http://schemas.microsoft.com/office/drawing/2014/main" id="{C0C3E4B9-6960-46F2-7B6C-B1F7A5860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2" b="40574"/>
          <a:stretch/>
        </p:blipFill>
        <p:spPr bwMode="auto">
          <a:xfrm>
            <a:off x="2087880" y="4338034"/>
            <a:ext cx="9677400" cy="246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49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AB74A-71B6-F5E5-2DAD-213163F2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Elemento y Efecto Visual y Tactil_Texturas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497D39-B72F-AAB8-2503-02E97A125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La textura es otro elemento clave para el diseño y la decoración de espacios, ya que tiene un gran impacto en la sensación táctil y visual. La textura puede ser natural o artificial, lisa o rugosa, suave o áspera, mate o brillante. La textura puede crear diferentes efectos según su tipo y combinación. Algunos de los efectos de la textura son: </a:t>
            </a:r>
          </a:p>
        </p:txBody>
      </p:sp>
    </p:spTree>
    <p:extLst>
      <p:ext uri="{BB962C8B-B14F-4D97-AF65-F5344CB8AC3E}">
        <p14:creationId xmlns:p14="http://schemas.microsoft.com/office/powerpoint/2010/main" val="1715339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9" name="Rectangle 1127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0" name="Freeform: Shape 1127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3E92FD-8892-834C-A415-441D4C8D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s-EC"/>
              <a:t>El efecto sensorial: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377B59-CB95-E66A-4728-B6F2A882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es-EC" sz="2000" dirty="0"/>
              <a:t>Se refiere a la sensación física que producen las texturas al tacto. Las texturas pueden ser agradables o desagradables según su suavidad o aspereza. Por ejemplo, una alfombra puede ser más confortable que un suelo duro. </a:t>
            </a:r>
          </a:p>
          <a:p>
            <a:endParaRPr lang="es-EC" sz="2000" dirty="0"/>
          </a:p>
        </p:txBody>
      </p:sp>
      <p:pic>
        <p:nvPicPr>
          <p:cNvPr id="11266" name="Picture 2" descr="5 Juegos Montessori sensoriales para bebés de 0 a 3 años">
            <a:extLst>
              <a:ext uri="{FF2B5EF4-FFF2-40B4-BE49-F238E27FC236}">
                <a16:creationId xmlns:a16="http://schemas.microsoft.com/office/drawing/2014/main" id="{8E7352B5-FC97-66EF-E9E9-CC7C81B2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457" y="1462432"/>
            <a:ext cx="6155141" cy="395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07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Freeform: Shape 12296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3E92FD-8892-834C-A415-441D4C8D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s-EC"/>
              <a:t>El efecto visual: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377B59-CB95-E66A-4728-B6F2A882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es-EC" sz="2000" dirty="0"/>
              <a:t>se refiere a la sensación óptica que producen las texturas a la vista. Las texturas pueden crear ilusiones de volumen, profundidad, movimiento o relieve según su brillo o rugosidad. Por ejemplo, una pared lisa puede parecer más plana que una pared con relieve. </a:t>
            </a:r>
          </a:p>
          <a:p>
            <a:endParaRPr lang="es-EC" sz="2000" dirty="0"/>
          </a:p>
        </p:txBody>
      </p:sp>
      <p:pic>
        <p:nvPicPr>
          <p:cNvPr id="12290" name="Picture 2" descr="Texturas Visuales - Paperblog">
            <a:extLst>
              <a:ext uri="{FF2B5EF4-FFF2-40B4-BE49-F238E27FC236}">
                <a16:creationId xmlns:a16="http://schemas.microsoft.com/office/drawing/2014/main" id="{2A22B3F5-9EC2-C27D-46BD-120F764B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0610" y="1639800"/>
            <a:ext cx="4737650" cy="360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859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1" name="Freeform: Shape 1332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3E92FD-8892-834C-A415-441D4C8D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s-EC" sz="4400" dirty="0"/>
              <a:t>El efecto estilístico: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377B59-CB95-E66A-4728-B6F2A882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es-EC" sz="2000" dirty="0"/>
              <a:t>Es la sensación estética que producen las texturas según su estilo. </a:t>
            </a:r>
            <a:r>
              <a:rPr lang="es-EC" sz="2000" dirty="0">
                <a:solidFill>
                  <a:schemeClr val="accent2">
                    <a:lumMod val="75000"/>
                  </a:schemeClr>
                </a:solidFill>
              </a:rPr>
              <a:t>Las texturas pueden crear ambientes más clásicos o modernos, más rústicos o sofisticados, más naturales o artificiales </a:t>
            </a:r>
            <a:r>
              <a:rPr lang="es-EC" sz="2000" dirty="0"/>
              <a:t>según su origen o material. Por ejemplo, una madera puede ser más rústica que un metal. </a:t>
            </a:r>
          </a:p>
          <a:p>
            <a:endParaRPr lang="es-EC" sz="2000" dirty="0"/>
          </a:p>
        </p:txBody>
      </p:sp>
      <p:pic>
        <p:nvPicPr>
          <p:cNvPr id="13314" name="Picture 2" descr="La importancia de las texturas en el diseño de interiores">
            <a:extLst>
              <a:ext uri="{FF2B5EF4-FFF2-40B4-BE49-F238E27FC236}">
                <a16:creationId xmlns:a16="http://schemas.microsoft.com/office/drawing/2014/main" id="{9136C7FC-42CF-01BA-0E35-345B1AC38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457" y="1717431"/>
            <a:ext cx="6155141" cy="34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94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FB1670-29C0-E70A-0BB3-485172FF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 fontScale="90000"/>
          </a:bodyPr>
          <a:lstStyle/>
          <a:p>
            <a:r>
              <a:rPr lang="es-EC" sz="4000" dirty="0"/>
              <a:t>Sensaciones a base de Texturas</a:t>
            </a:r>
          </a:p>
        </p:txBody>
      </p:sp>
      <p:grpSp>
        <p:nvGrpSpPr>
          <p:cNvPr id="14347" name="Group 1434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348" name="Rectangle 1434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9" name="Rectangle 1434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51" name="Rectangle 1435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B1EBFA-D3BF-D5D8-02F8-B4532B483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s-EC" sz="2000" dirty="0">
                <a:solidFill>
                  <a:schemeClr val="accent6">
                    <a:lumMod val="75000"/>
                  </a:schemeClr>
                </a:solidFill>
              </a:rPr>
              <a:t>ELEGANTES PARA SALAS DE ESTAR</a:t>
            </a:r>
          </a:p>
          <a:p>
            <a:r>
              <a:rPr lang="es-EC" sz="2000" b="0" dirty="0">
                <a:effectLst/>
              </a:rPr>
              <a:t>Para una sala de estar sofisticada, puedes </a:t>
            </a:r>
            <a:r>
              <a:rPr lang="es-EC" sz="2000" b="1" dirty="0"/>
              <a:t>combinar diferentes texturas</a:t>
            </a:r>
            <a:r>
              <a:rPr lang="es-EC" sz="2000" b="0" dirty="0">
                <a:effectLst/>
              </a:rPr>
              <a:t>. Por ejemplo, terciopelo en sofás, cortinas de seda y mesas de mármol. De esta forma, consigues una sensación de lujo y elegancia.</a:t>
            </a:r>
            <a:endParaRPr lang="es-EC" sz="2000" dirty="0"/>
          </a:p>
          <a:p>
            <a:r>
              <a:rPr lang="es-EC" sz="2000" dirty="0">
                <a:solidFill>
                  <a:schemeClr val="accent6">
                    <a:lumMod val="75000"/>
                  </a:schemeClr>
                </a:solidFill>
              </a:rPr>
              <a:t>NATURALES PARA ESPACIOS RELAJANTES</a:t>
            </a:r>
          </a:p>
          <a:p>
            <a:r>
              <a:rPr lang="es-EC" sz="2000" b="0" dirty="0">
                <a:effectLst/>
              </a:rPr>
              <a:t>Si quieres crear una </a:t>
            </a:r>
            <a:r>
              <a:rPr lang="es-EC" sz="2000" b="1" dirty="0"/>
              <a:t>atmósfera relajante en tu hogar</a:t>
            </a:r>
            <a:r>
              <a:rPr lang="es-EC" sz="2000" b="0" dirty="0">
                <a:effectLst/>
              </a:rPr>
              <a:t>, incorpora elementos con texturas naturales como mimbre, madera sin tratar y piedra.</a:t>
            </a:r>
            <a:endParaRPr lang="es-EC" sz="2000" dirty="0"/>
          </a:p>
          <a:p>
            <a:endParaRPr lang="es-EC" sz="2000" dirty="0"/>
          </a:p>
        </p:txBody>
      </p:sp>
      <p:sp>
        <p:nvSpPr>
          <p:cNvPr id="14353" name="Rectangle 1435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5" name="Rectangle 1435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7" name="Rectangle 14356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Las nuevas reglas del diseño de interior para ambientes de lujo - Neftis">
            <a:extLst>
              <a:ext uri="{FF2B5EF4-FFF2-40B4-BE49-F238E27FC236}">
                <a16:creationId xmlns:a16="http://schemas.microsoft.com/office/drawing/2014/main" id="{20389F64-FEB1-3AB9-9EF0-842599E3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2" r="1" b="615"/>
          <a:stretch/>
        </p:blipFill>
        <p:spPr bwMode="auto">
          <a:xfrm>
            <a:off x="7204883" y="467018"/>
            <a:ext cx="43955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Los colores más relajantes para una habitación • Hammam">
            <a:extLst>
              <a:ext uri="{FF2B5EF4-FFF2-40B4-BE49-F238E27FC236}">
                <a16:creationId xmlns:a16="http://schemas.microsoft.com/office/drawing/2014/main" id="{DF0D616E-17D2-1E6E-4F77-DD8DEA7F8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3" r="4" b="4"/>
          <a:stretch/>
        </p:blipFill>
        <p:spPr bwMode="auto">
          <a:xfrm>
            <a:off x="7047402" y="3638481"/>
            <a:ext cx="439743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160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73D29-6CF4-00BE-A54D-743C6783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2DADE0-2F9C-6D11-4BF8-F49B7F6DC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5362" name="Picture 2" descr="textura de el pared agrega profundidad y personaje a el estructura ai  generativo 32388373 Foto de stock en Vecteezy">
            <a:extLst>
              <a:ext uri="{FF2B5EF4-FFF2-40B4-BE49-F238E27FC236}">
                <a16:creationId xmlns:a16="http://schemas.microsoft.com/office/drawing/2014/main" id="{173BAD55-EE99-F9FF-898B-13DA3DE2D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89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F018E-0C28-7C98-9A53-B204AAF3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EfectosnVisuales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BD4614-607C-D449-8C7B-6A36B1E19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Luz y Sombra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35FB6D-DA08-9085-844B-8CE170A1E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76" t="23595" r="26410" b="10424"/>
          <a:stretch/>
        </p:blipFill>
        <p:spPr>
          <a:xfrm>
            <a:off x="5738811" y="1004094"/>
            <a:ext cx="5614989" cy="572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11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uede ser un garabato de planta de edificio">
            <a:extLst>
              <a:ext uri="{FF2B5EF4-FFF2-40B4-BE49-F238E27FC236}">
                <a16:creationId xmlns:a16="http://schemas.microsoft.com/office/drawing/2014/main" id="{708639F2-3EDB-32A3-3554-94F04FDB7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r="11160" b="5"/>
          <a:stretch/>
        </p:blipFill>
        <p:spPr bwMode="auto">
          <a:xfrm>
            <a:off x="-6507" y="1183339"/>
            <a:ext cx="4046132" cy="57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uede ser un gráfico de planta de edificio y texto">
            <a:extLst>
              <a:ext uri="{FF2B5EF4-FFF2-40B4-BE49-F238E27FC236}">
                <a16:creationId xmlns:a16="http://schemas.microsoft.com/office/drawing/2014/main" id="{89A0B314-552E-C4AB-B732-7F76D695B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4" r="11736" b="1"/>
          <a:stretch/>
        </p:blipFill>
        <p:spPr bwMode="auto">
          <a:xfrm>
            <a:off x="4094960" y="10"/>
            <a:ext cx="4029005" cy="57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Puede ser una ilustración de ajedrez">
            <a:extLst>
              <a:ext uri="{FF2B5EF4-FFF2-40B4-BE49-F238E27FC236}">
                <a16:creationId xmlns:a16="http://schemas.microsoft.com/office/drawing/2014/main" id="{3E8C8092-172F-1444-E70A-2718CA0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2" r="22688" b="-2"/>
          <a:stretch/>
        </p:blipFill>
        <p:spPr bwMode="auto">
          <a:xfrm>
            <a:off x="8179347" y="1183339"/>
            <a:ext cx="4012654" cy="57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74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6E272E-937D-B14C-B3DB-EF18EBD5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color</a:t>
            </a:r>
          </a:p>
        </p:txBody>
      </p:sp>
      <p:pic>
        <p:nvPicPr>
          <p:cNvPr id="16386" name="Picture 2" descr="Colores que avanzan o retroceden: Cezanne, el color y la profundidad |  ttamayo.com">
            <a:extLst>
              <a:ext uri="{FF2B5EF4-FFF2-40B4-BE49-F238E27FC236}">
                <a16:creationId xmlns:a16="http://schemas.microsoft.com/office/drawing/2014/main" id="{C8B5AAEF-38FC-C30B-02EC-4D4B6354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808790"/>
            <a:ext cx="6780700" cy="523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0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8FF40-65F3-5693-15BC-5DB4E560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s-EC" dirty="0"/>
              <a:t>Plasmar ideas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8DCD2-785B-0238-C2A8-3B65E48EA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es-EC" sz="2000"/>
          </a:p>
        </p:txBody>
      </p:sp>
      <p:pic>
        <p:nvPicPr>
          <p:cNvPr id="5122" name="Picture 2" descr="10 definiciones de diseño gráfico. | Quiero más diseño">
            <a:extLst>
              <a:ext uri="{FF2B5EF4-FFF2-40B4-BE49-F238E27FC236}">
                <a16:creationId xmlns:a16="http://schemas.microsoft.com/office/drawing/2014/main" id="{F16AD783-6F29-8689-4CE4-11E76941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615329"/>
            <a:ext cx="6019331" cy="36240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162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330AC8F0-51C8-6C0B-D9EE-58E7C0B91E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Rectangle 174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D02A4B-13B9-9ACD-C16C-A0F1D2DBE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Psicología del color_alargamiento</a:t>
            </a:r>
          </a:p>
        </p:txBody>
      </p:sp>
      <p:cxnSp>
        <p:nvCxnSpPr>
          <p:cNvPr id="17417" name="Straight Connector 174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9" name="Straight Connector 174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4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E7EEEC71-6872-F71C-301E-A33A1C475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3" b="102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Rectangle 1843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AF05AE-B56A-3851-B61F-558EB7AE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Compacto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444" name="Straight Connector 1844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43" name="Straight Connector 1844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B6CD4A7E-BCB0-C804-7DCF-4ED3DCDFF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Rectangle 1946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FA66D0-EFCE-A734-4B67-47996A570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Alejamiento del techo</a:t>
            </a:r>
          </a:p>
        </p:txBody>
      </p:sp>
      <p:cxnSp>
        <p:nvCxnSpPr>
          <p:cNvPr id="19465" name="Straight Connector 1946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67" name="Straight Connector 1946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66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D51F61-08C5-19CB-86A1-B5CDA899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EC" sz="4800"/>
              <a:t>Elementos de proyección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79FA1A-70AC-9230-4F11-457C51D22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C" sz="1700"/>
              <a:t>En cualquier representación tridimensional se deben tener en cuenta los siguientes elementos: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1700" b="1"/>
              <a:t>Plano de cuadro</a:t>
            </a:r>
            <a:r>
              <a:rPr lang="es-EC" sz="1700"/>
              <a:t>: plano que abarca la imagen.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1700" b="1"/>
              <a:t>Línea de horizonte</a:t>
            </a:r>
            <a:r>
              <a:rPr lang="es-EC" sz="1700"/>
              <a:t>: línea recta que pasa por el punto de vista del observador. Por ejemplo, el horizonte del mar.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1700" b="1"/>
              <a:t>Línea de tierra</a:t>
            </a:r>
            <a:r>
              <a:rPr lang="es-EC" sz="1700"/>
              <a:t>: línea imaginaria que marca el suelo en primer término.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1700" b="1"/>
              <a:t>Punto de fuga</a:t>
            </a:r>
            <a:r>
              <a:rPr lang="es-EC" sz="1700"/>
              <a:t>: punto donde convergen todas las líneas producidas por la perspectiva. En un dibujo, el punto de fuga da la sensación de profundidad.</a:t>
            </a:r>
          </a:p>
          <a:p>
            <a:endParaRPr lang="es-EC" sz="1700"/>
          </a:p>
        </p:txBody>
      </p:sp>
      <p:pic>
        <p:nvPicPr>
          <p:cNvPr id="4" name="Picture 2" descr="Introducción a la perspectiva, horizonte y punto de fuga - Ramiro Salgado">
            <a:extLst>
              <a:ext uri="{FF2B5EF4-FFF2-40B4-BE49-F238E27FC236}">
                <a16:creationId xmlns:a16="http://schemas.microsoft.com/office/drawing/2014/main" id="{80F8E40E-9EC0-9630-8A4B-60F78780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2518179"/>
            <a:ext cx="5150277" cy="364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A968E-C9F6-0B69-3DF4-2861476B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AB0081-BA71-7837-7B78-25C3A9A69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194" name="Picture 2" descr="Línea recta, puesta de sol, nubes, puente, mar, Fondo de pantalla HD |  SmartResize">
            <a:extLst>
              <a:ext uri="{FF2B5EF4-FFF2-40B4-BE49-F238E27FC236}">
                <a16:creationId xmlns:a16="http://schemas.microsoft.com/office/drawing/2014/main" id="{2FF6161D-28F0-7E2B-B4E0-123EF852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77800"/>
            <a:ext cx="101600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354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2A8D5-F887-4823-81ED-577FB3BB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E9A021-4477-F298-14A1-E4956A15D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9218" name="Picture 2" descr="Puente humber en blanco y negro ultra, en blanco y negro, blanco, negro,  perspectiva, Fondo de pantalla HD | SmartResize">
            <a:extLst>
              <a:ext uri="{FF2B5EF4-FFF2-40B4-BE49-F238E27FC236}">
                <a16:creationId xmlns:a16="http://schemas.microsoft.com/office/drawing/2014/main" id="{5AED044C-549C-4E0C-4ED6-3464029B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0"/>
            <a:ext cx="8626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17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71A1D8-F903-1A54-DD8B-9314F2AC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EC" sz="4800" dirty="0"/>
              <a:t>Taller 1</a:t>
            </a: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8A758F-C39E-D6DF-361C-C19492394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4160725" cy="3598989"/>
          </a:xfrm>
        </p:spPr>
        <p:txBody>
          <a:bodyPr anchor="ctr">
            <a:normAutofit/>
          </a:bodyPr>
          <a:lstStyle/>
          <a:p>
            <a:r>
              <a:rPr lang="es-EC" sz="2000"/>
              <a:t>Realice un estampado natural realizando una composición armónica.</a:t>
            </a:r>
          </a:p>
          <a:p>
            <a:endParaRPr lang="es-EC" sz="2000"/>
          </a:p>
        </p:txBody>
      </p:sp>
      <p:pic>
        <p:nvPicPr>
          <p:cNvPr id="1028" name="Picture 4" descr="Cuadros De Loros En Alto Relieve - Arte Tridimensional De Aves | Loros Y  Guacamayos">
            <a:extLst>
              <a:ext uri="{FF2B5EF4-FFF2-40B4-BE49-F238E27FC236}">
                <a16:creationId xmlns:a16="http://schemas.microsoft.com/office/drawing/2014/main" id="{A4DA0E67-A061-A982-CC6A-D481F5C0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r="17425" b="4"/>
          <a:stretch/>
        </p:blipFill>
        <p:spPr bwMode="auto">
          <a:xfrm>
            <a:off x="5418759" y="2559047"/>
            <a:ext cx="2741805" cy="363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écnicas plásticas: Estampación con hojas naturales">
            <a:extLst>
              <a:ext uri="{FF2B5EF4-FFF2-40B4-BE49-F238E27FC236}">
                <a16:creationId xmlns:a16="http://schemas.microsoft.com/office/drawing/2014/main" id="{739E2374-8909-DC52-26C8-9B8406524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1" r="20916" b="-2"/>
          <a:stretch/>
        </p:blipFill>
        <p:spPr bwMode="auto">
          <a:xfrm>
            <a:off x="8412616" y="2559047"/>
            <a:ext cx="2743620" cy="363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9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EFC5D1A-8989-671A-92F0-B05E96D32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"/>
          <a:stretch/>
        </p:blipFill>
        <p:spPr bwMode="auto"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ela estampada de organza transparente con ribete de flores de gasa con  rosas en 3D para vestido de novia, diseño de alta costura, vestido de  primavera, gran oferta - Etsy España">
            <a:extLst>
              <a:ext uri="{FF2B5EF4-FFF2-40B4-BE49-F238E27FC236}">
                <a16:creationId xmlns:a16="http://schemas.microsoft.com/office/drawing/2014/main" id="{F7BC0C7D-4594-8BBF-3BE7-7291B4AD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-2" b="7553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1A59051-59DD-9BF0-93CE-9ED0C581F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 r="-2" b="32968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63" name="Freeform: Shape 206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5" name="Freeform: Shape 206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292347-A572-0199-7E5A-07CA0EFB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s-EC" sz="2800"/>
              <a:t>Tarea</a:t>
            </a: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C183B0-FE0F-30B8-1E7F-9C3AEC489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es-EC" sz="1700"/>
              <a:t>La composición armónica obtenida otoóguele una utilidad, puede ser en tela, madera,etc. La composición debe estar realizada en alto y bajo relieve.</a:t>
            </a:r>
          </a:p>
        </p:txBody>
      </p:sp>
    </p:spTree>
    <p:extLst>
      <p:ext uri="{BB962C8B-B14F-4D97-AF65-F5344CB8AC3E}">
        <p14:creationId xmlns:p14="http://schemas.microsoft.com/office/powerpoint/2010/main" val="663858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9C651-B6B9-078F-DAB7-E9FC38559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Taller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DAD227-B009-B5AF-4F5C-C6098F270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Trabajo grupo de 2</a:t>
            </a:r>
          </a:p>
          <a:p>
            <a:endParaRPr lang="es-EC" dirty="0"/>
          </a:p>
          <a:p>
            <a:r>
              <a:rPr lang="es-EC" dirty="0"/>
              <a:t>Tome por lo menos </a:t>
            </a:r>
            <a:r>
              <a:rPr lang="es-EC"/>
              <a:t>5 fotografías </a:t>
            </a:r>
            <a:r>
              <a:rPr lang="es-EC" dirty="0"/>
              <a:t>creativas, y escoja una de ellas donde se muestre de mejor </a:t>
            </a:r>
            <a:r>
              <a:rPr lang="es-EC"/>
              <a:t>manera la </a:t>
            </a:r>
            <a:r>
              <a:rPr lang="es-EC" dirty="0"/>
              <a:t>posición, gravedad, dirección y espacio. Subir al aula virtual la fotografía tal como el ejemplo adjunto.</a:t>
            </a:r>
          </a:p>
        </p:txBody>
      </p:sp>
    </p:spTree>
    <p:extLst>
      <p:ext uri="{BB962C8B-B14F-4D97-AF65-F5344CB8AC3E}">
        <p14:creationId xmlns:p14="http://schemas.microsoft.com/office/powerpoint/2010/main" val="1944089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15387-3176-AE20-8EAA-11A7ECC8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D4424B-6D82-6FE1-04E8-80916D62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6" name="Picture 2" descr="Balancing Sculptures, desafiando la gravedad - Noticias de Arte Totenart">
            <a:extLst>
              <a:ext uri="{FF2B5EF4-FFF2-40B4-BE49-F238E27FC236}">
                <a16:creationId xmlns:a16="http://schemas.microsoft.com/office/drawing/2014/main" id="{135A149F-5024-7BB0-F6BB-EE7FF4A2E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62" y="1119346"/>
            <a:ext cx="9102276" cy="4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361201C-80D8-E07D-AA35-82525FE722EE}"/>
              </a:ext>
            </a:extLst>
          </p:cNvPr>
          <p:cNvCxnSpPr/>
          <p:nvPr/>
        </p:nvCxnSpPr>
        <p:spPr>
          <a:xfrm>
            <a:off x="6385560" y="2895600"/>
            <a:ext cx="303276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930A4E2B-A349-227F-B83C-E256D0C00F3F}"/>
              </a:ext>
            </a:extLst>
          </p:cNvPr>
          <p:cNvSpPr txBox="1"/>
          <p:nvPr/>
        </p:nvSpPr>
        <p:spPr>
          <a:xfrm>
            <a:off x="7117492" y="2323070"/>
            <a:ext cx="187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Gravedad</a:t>
            </a:r>
          </a:p>
          <a:p>
            <a:r>
              <a:rPr lang="es-EC" dirty="0"/>
              <a:t>Dirección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90CD66-330A-D298-8FC6-03330C9516DF}"/>
              </a:ext>
            </a:extLst>
          </p:cNvPr>
          <p:cNvSpPr txBox="1"/>
          <p:nvPr/>
        </p:nvSpPr>
        <p:spPr>
          <a:xfrm>
            <a:off x="3805881" y="4880919"/>
            <a:ext cx="102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Espacio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6EA9D7-2EE1-6F02-85C4-02555441AA95}"/>
              </a:ext>
            </a:extLst>
          </p:cNvPr>
          <p:cNvSpPr txBox="1"/>
          <p:nvPr/>
        </p:nvSpPr>
        <p:spPr>
          <a:xfrm>
            <a:off x="3483442" y="2646055"/>
            <a:ext cx="218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Posición</a:t>
            </a:r>
          </a:p>
        </p:txBody>
      </p:sp>
    </p:spTree>
    <p:extLst>
      <p:ext uri="{BB962C8B-B14F-4D97-AF65-F5344CB8AC3E}">
        <p14:creationId xmlns:p14="http://schemas.microsoft.com/office/powerpoint/2010/main" val="200521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mas del diseño gráfico - Especialidades y área Laboral 🥇">
            <a:extLst>
              <a:ext uri="{FF2B5EF4-FFF2-40B4-BE49-F238E27FC236}">
                <a16:creationId xmlns:a16="http://schemas.microsoft.com/office/drawing/2014/main" id="{F5C5CD5D-B48A-446A-DFFB-F748B8382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691F637-BFD9-F3FA-1D11-69AD4DA3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EC" sz="3600"/>
              <a:t>Boceto temático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2EA3D2-4732-3E56-AA43-A99C04E4A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endParaRPr lang="es-EC" sz="1800"/>
          </a:p>
        </p:txBody>
      </p:sp>
    </p:spTree>
    <p:extLst>
      <p:ext uri="{BB962C8B-B14F-4D97-AF65-F5344CB8AC3E}">
        <p14:creationId xmlns:p14="http://schemas.microsoft.com/office/powerpoint/2010/main" val="256463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0F797-F57F-622F-E9B0-8AC4585A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84915"/>
            <a:ext cx="4651076" cy="1951075"/>
          </a:xfrm>
          <a:noFill/>
        </p:spPr>
        <p:txBody>
          <a:bodyPr anchor="t">
            <a:normAutofit/>
          </a:bodyPr>
          <a:lstStyle/>
          <a:p>
            <a:r>
              <a:rPr lang="es-EC" sz="4800" dirty="0">
                <a:solidFill>
                  <a:schemeClr val="bg1"/>
                </a:solidFill>
              </a:rPr>
              <a:t>Boceto temático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9121FD-6977-32CE-FE8D-3C1A2537B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684921"/>
            <a:ext cx="5674107" cy="1951087"/>
          </a:xfrm>
          <a:noFill/>
        </p:spPr>
        <p:txBody>
          <a:bodyPr anchor="t">
            <a:normAutofit/>
          </a:bodyPr>
          <a:lstStyle/>
          <a:p>
            <a:endParaRPr lang="es-EC" sz="1800">
              <a:solidFill>
                <a:schemeClr val="bg1"/>
              </a:solidFill>
            </a:endParaRPr>
          </a:p>
        </p:txBody>
      </p:sp>
      <p:pic>
        <p:nvPicPr>
          <p:cNvPr id="4100" name="Picture 4" descr="Etapas en el diseño de un logo - ¡Aprende hoy, con nosotros!">
            <a:extLst>
              <a:ext uri="{FF2B5EF4-FFF2-40B4-BE49-F238E27FC236}">
                <a16:creationId xmlns:a16="http://schemas.microsoft.com/office/drawing/2014/main" id="{903FBC55-4206-A329-A25B-346B4FA80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59"/>
          <a:stretch/>
        </p:blipFill>
        <p:spPr bwMode="auto">
          <a:xfrm>
            <a:off x="629638" y="2708781"/>
            <a:ext cx="10848063" cy="349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5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61A11-11AF-49B0-7FDF-CDE5EF36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Boceto temático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1E4968-8441-9B2F-DABD-0363EF52D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8194" name="Picture 2" descr="Patente de la botella de Coca-Cola, años 30. Por beachpackagingdesign.typepad.com">
            <a:extLst>
              <a:ext uri="{FF2B5EF4-FFF2-40B4-BE49-F238E27FC236}">
                <a16:creationId xmlns:a16="http://schemas.microsoft.com/office/drawing/2014/main" id="{8BCC72F7-1780-EC99-E728-51D8BDC07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0"/>
            <a:ext cx="435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4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imera patente de la botella de Coca-Cola. Por bottlesbook.com">
            <a:extLst>
              <a:ext uri="{FF2B5EF4-FFF2-40B4-BE49-F238E27FC236}">
                <a16:creationId xmlns:a16="http://schemas.microsoft.com/office/drawing/2014/main" id="{D4D357B5-F50C-48FB-3EB1-7BD45C379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5" r="2" b="12569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Vainas de cacao. Por worldcocoafoundation.org">
            <a:extLst>
              <a:ext uri="{FF2B5EF4-FFF2-40B4-BE49-F238E27FC236}">
                <a16:creationId xmlns:a16="http://schemas.microsoft.com/office/drawing/2014/main" id="{C364BD81-23AD-5F84-C60E-5FFD5787E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7" r="-1" b="1087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76D49E-13CB-3AD5-0AC2-86708D78B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528" y="4201466"/>
            <a:ext cx="2700944" cy="65999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6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Fuente de inspiración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6CB545-12A7-9DD0-6841-AB15A4AA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Prototipo</a:t>
            </a:r>
          </a:p>
        </p:txBody>
      </p:sp>
    </p:spTree>
    <p:extLst>
      <p:ext uri="{BB962C8B-B14F-4D97-AF65-F5344CB8AC3E}">
        <p14:creationId xmlns:p14="http://schemas.microsoft.com/office/powerpoint/2010/main" val="353008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E4554-F2A6-715C-E902-13859E94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5260992" cy="2096756"/>
          </a:xfrm>
          <a:noFill/>
        </p:spPr>
        <p:txBody>
          <a:bodyPr anchor="t">
            <a:normAutofit/>
          </a:bodyPr>
          <a:lstStyle/>
          <a:p>
            <a:r>
              <a:rPr lang="es-EC" sz="4800">
                <a:solidFill>
                  <a:schemeClr val="bg1"/>
                </a:solidFill>
              </a:rPr>
              <a:t>Boceto esquemático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2B07A1-26BC-5058-1C69-3C468CB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47" y="3224403"/>
            <a:ext cx="1985014" cy="409194"/>
          </a:xfrm>
          <a:noFill/>
        </p:spPr>
        <p:txBody>
          <a:bodyPr anchor="t">
            <a:normAutofit/>
          </a:bodyPr>
          <a:lstStyle/>
          <a:p>
            <a:r>
              <a:rPr lang="es-EC" sz="1800" dirty="0"/>
              <a:t>Boceto Temático</a:t>
            </a:r>
          </a:p>
        </p:txBody>
      </p:sp>
      <p:pic>
        <p:nvPicPr>
          <p:cNvPr id="7170" name="Picture 2" descr="El proceso creativo de 9 logos famosos | paredro.com">
            <a:extLst>
              <a:ext uri="{FF2B5EF4-FFF2-40B4-BE49-F238E27FC236}">
                <a16:creationId xmlns:a16="http://schemas.microsoft.com/office/drawing/2014/main" id="{01DED96A-035D-94F5-D5BA-86A0660BC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7013" y="2885910"/>
            <a:ext cx="4891757" cy="32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1F0AAD1-9F29-447C-1214-577F75543D46}"/>
              </a:ext>
            </a:extLst>
          </p:cNvPr>
          <p:cNvSpPr txBox="1">
            <a:spLocks/>
          </p:cNvSpPr>
          <p:nvPr/>
        </p:nvSpPr>
        <p:spPr>
          <a:xfrm>
            <a:off x="8877297" y="2885910"/>
            <a:ext cx="1985014" cy="40919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800" dirty="0"/>
              <a:t>Esquemático</a:t>
            </a:r>
          </a:p>
        </p:txBody>
      </p:sp>
    </p:spTree>
    <p:extLst>
      <p:ext uri="{BB962C8B-B14F-4D97-AF65-F5344CB8AC3E}">
        <p14:creationId xmlns:p14="http://schemas.microsoft.com/office/powerpoint/2010/main" val="365040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FD7CB-FC47-854C-8DA7-9AB6C925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0319"/>
            <a:ext cx="4164401" cy="1851885"/>
          </a:xfrm>
        </p:spPr>
        <p:txBody>
          <a:bodyPr>
            <a:normAutofit/>
          </a:bodyPr>
          <a:lstStyle/>
          <a:p>
            <a:r>
              <a:rPr lang="es-EC" sz="4000"/>
              <a:t>Bocetos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E1AAD5-D9A2-694C-9112-59E90F071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941" y="370319"/>
            <a:ext cx="6298971" cy="1851885"/>
          </a:xfrm>
        </p:spPr>
        <p:txBody>
          <a:bodyPr anchor="ctr">
            <a:normAutofit/>
          </a:bodyPr>
          <a:lstStyle/>
          <a:p>
            <a:endParaRPr lang="es-EC" sz="2000"/>
          </a:p>
        </p:txBody>
      </p:sp>
      <p:pic>
        <p:nvPicPr>
          <p:cNvPr id="2052" name="Picture 4" descr="Diseño de plano (planimetría) de caja basado en una foto que pidio el  cliente (ver foto ala izquierda). -D… | Diseño de planos, Diseño de caja,  Envases y empaques">
            <a:extLst>
              <a:ext uri="{FF2B5EF4-FFF2-40B4-BE49-F238E27FC236}">
                <a16:creationId xmlns:a16="http://schemas.microsoft.com/office/drawing/2014/main" id="{D509D71A-A52E-E442-BBA1-615A501E8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r="9469"/>
          <a:stretch/>
        </p:blipFill>
        <p:spPr bwMode="auto">
          <a:xfrm>
            <a:off x="5750154" y="802977"/>
            <a:ext cx="6298971" cy="592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lantilla de diseño con acuarela de alimentos ilustraciones gr - vector de  stock | Crushpixel">
            <a:extLst>
              <a:ext uri="{FF2B5EF4-FFF2-40B4-BE49-F238E27FC236}">
                <a16:creationId xmlns:a16="http://schemas.microsoft.com/office/drawing/2014/main" id="{216AA0F2-58A6-044E-8BB9-231E29CF8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8" b="17174"/>
          <a:stretch/>
        </p:blipFill>
        <p:spPr bwMode="auto">
          <a:xfrm>
            <a:off x="29789" y="3395185"/>
            <a:ext cx="4972811" cy="30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328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33907</TotalTime>
  <Words>840</Words>
  <Application>Microsoft Macintosh PowerPoint</Application>
  <PresentationFormat>Panorámica</PresentationFormat>
  <Paragraphs>76</Paragraphs>
  <Slides>39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Arial</vt:lpstr>
      <vt:lpstr>Bookman Old Style</vt:lpstr>
      <vt:lpstr>Calibri</vt:lpstr>
      <vt:lpstr>Calibri Light</vt:lpstr>
      <vt:lpstr>Tema de Office</vt:lpstr>
      <vt:lpstr>Conceptos básicos </vt:lpstr>
      <vt:lpstr>Consideraciones básicas</vt:lpstr>
      <vt:lpstr>Plasmar ideas</vt:lpstr>
      <vt:lpstr>Boceto temático</vt:lpstr>
      <vt:lpstr>Boceto temático</vt:lpstr>
      <vt:lpstr>Boceto temático</vt:lpstr>
      <vt:lpstr>Prototipo</vt:lpstr>
      <vt:lpstr>Boceto esquemático</vt:lpstr>
      <vt:lpstr>Bocetos</vt:lpstr>
      <vt:lpstr>Prototipo relizado</vt:lpstr>
      <vt:lpstr>Prototipos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Longitud, altura y profundidad.</vt:lpstr>
      <vt:lpstr>ELEMENTOS VISUALES </vt:lpstr>
      <vt:lpstr>Elemento y Efecto Visual y Tactil_Texturas</vt:lpstr>
      <vt:lpstr>El efecto sensorial:</vt:lpstr>
      <vt:lpstr>El efecto visual:</vt:lpstr>
      <vt:lpstr>El efecto estilístico:</vt:lpstr>
      <vt:lpstr>Sensaciones a base de Texturas</vt:lpstr>
      <vt:lpstr>Presentación de PowerPoint</vt:lpstr>
      <vt:lpstr>EfectosnVisuales</vt:lpstr>
      <vt:lpstr>Presentación de PowerPoint</vt:lpstr>
      <vt:lpstr>El color</vt:lpstr>
      <vt:lpstr>Psicología del color_alargamiento</vt:lpstr>
      <vt:lpstr>Compacto</vt:lpstr>
      <vt:lpstr>Alejamiento del techo</vt:lpstr>
      <vt:lpstr>Elementos de proyección</vt:lpstr>
      <vt:lpstr>Presentación de PowerPoint</vt:lpstr>
      <vt:lpstr>Presentación de PowerPoint</vt:lpstr>
      <vt:lpstr>Taller 1</vt:lpstr>
      <vt:lpstr>Tarea</vt:lpstr>
      <vt:lpstr>Taller 2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Conceptos básicos Segmento de mercado y perfil de usuario </dc:title>
  <dc:creator>Margarita Del Rocio Pomboza Floril</dc:creator>
  <cp:lastModifiedBy>Margarita Del Rocio Pomboza Floril</cp:lastModifiedBy>
  <cp:revision>20</cp:revision>
  <dcterms:created xsi:type="dcterms:W3CDTF">2024-09-24T20:19:12Z</dcterms:created>
  <dcterms:modified xsi:type="dcterms:W3CDTF">2025-04-07T22:54:21Z</dcterms:modified>
</cp:coreProperties>
</file>