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6" r:id="rId3"/>
    <p:sldId id="268" r:id="rId4"/>
    <p:sldId id="257" r:id="rId5"/>
    <p:sldId id="258" r:id="rId6"/>
    <p:sldId id="259" r:id="rId7"/>
    <p:sldId id="267" r:id="rId8"/>
    <p:sldId id="260" r:id="rId9"/>
    <p:sldId id="261" r:id="rId10"/>
    <p:sldId id="269" r:id="rId11"/>
    <p:sldId id="270" r:id="rId12"/>
    <p:sldId id="271" r:id="rId13"/>
    <p:sldId id="262" r:id="rId14"/>
    <p:sldId id="272" r:id="rId15"/>
    <p:sldId id="263" r:id="rId16"/>
    <p:sldId id="264" r:id="rId17"/>
    <p:sldId id="265" r:id="rId18"/>
  </p:sldIdLst>
  <p:sldSz cx="14630400" cy="8229600"/>
  <p:notesSz cx="8229600" cy="146304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33" d="100"/>
          <a:sy n="33" d="100"/>
        </p:scale>
        <p:origin x="5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730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482803" y="548640"/>
            <a:ext cx="13898880" cy="100949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487680" y="1920240"/>
            <a:ext cx="6705600" cy="566928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949440" cy="566928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657E2-10FE-47EA-B81D-944F8E5E91A6}" type="datetimeFigureOut">
              <a:rPr lang="es-ES"/>
              <a:pPr>
                <a:defRPr/>
              </a:pPr>
              <a:t>02/10/2024</a:t>
            </a:fld>
            <a:endParaRPr lang="es-ES"/>
          </a:p>
        </p:txBody>
      </p:sp>
      <p:sp>
        <p:nvSpPr>
          <p:cNvPr id="6" name="2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7AD6B-CB29-40DA-89A5-065C40EC4ECE}" type="slidenum">
              <a:rPr lang="es-ES" altLang="es-EC"/>
              <a:pPr/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3081488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403C3-FC3D-460B-AC49-7DC5633533AE}" type="datetimeFigureOut">
              <a:rPr lang="es-ES"/>
              <a:pPr>
                <a:defRPr/>
              </a:pPr>
              <a:t>02/10/2024</a:t>
            </a:fld>
            <a:endParaRPr lang="es-ES"/>
          </a:p>
        </p:txBody>
      </p:sp>
      <p:sp>
        <p:nvSpPr>
          <p:cNvPr id="3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8E6C5-AAC5-4A4E-A2C7-2A448D0E7A74}" type="slidenum">
              <a:rPr lang="es-ES" altLang="es-EC"/>
              <a:pPr/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580723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63AFC-DB5E-4496-957C-1116B606F2B2}" type="datetimeFigureOut">
              <a:rPr lang="es-ES"/>
              <a:pPr>
                <a:defRPr/>
              </a:pPr>
              <a:t>02/10/2024</a:t>
            </a:fld>
            <a:endParaRPr lang="es-ES"/>
          </a:p>
        </p:txBody>
      </p:sp>
      <p:sp>
        <p:nvSpPr>
          <p:cNvPr id="5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730240" y="91441"/>
            <a:ext cx="4632960" cy="34671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167361" y="7768590"/>
            <a:ext cx="1214120" cy="297180"/>
          </a:xfrm>
        </p:spPr>
        <p:txBody>
          <a:bodyPr/>
          <a:lstStyle>
            <a:lvl1pPr>
              <a:defRPr/>
            </a:lvl1pPr>
          </a:lstStyle>
          <a:p>
            <a:fld id="{6CD2AAEA-DB7A-4E47-9C53-4043373D666B}" type="slidenum">
              <a:rPr lang="es-ES" altLang="es-EC"/>
              <a:pPr/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408507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1029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711881"/>
            <a:ext cx="7468553" cy="2914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650"/>
              </a:lnSpc>
              <a:buNone/>
            </a:pPr>
            <a:r>
              <a:rPr lang="en-US" sz="6100" kern="0" spc="-122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Introducción a la </a:t>
            </a:r>
            <a:r>
              <a:rPr lang="en-US" sz="6100" kern="0" spc="-122" dirty="0" err="1" smtClean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Biodiversidad</a:t>
            </a:r>
            <a:r>
              <a:rPr lang="en-US" sz="6100" kern="0" spc="-122" dirty="0" smtClean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 </a:t>
            </a:r>
            <a:r>
              <a:rPr lang="en-US" sz="6100" kern="0" spc="-122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del Ecuador</a:t>
            </a:r>
            <a:endParaRPr lang="en-US" sz="6100" dirty="0"/>
          </a:p>
        </p:txBody>
      </p:sp>
      <p:sp>
        <p:nvSpPr>
          <p:cNvPr id="4" name="Text 1"/>
          <p:cNvSpPr/>
          <p:nvPr/>
        </p:nvSpPr>
        <p:spPr>
          <a:xfrm>
            <a:off x="837724" y="4985504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kern="0" spc="-38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Ecuador se destaca por su extraordinaria diversidad biológica, albergando una gran variedad de ecosistemas y especies. Este país sudamericano, a pesar de su pequeño tamaño, es considerado uno de los países más ricos en biodiversidad a nivel mundial.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9" descr="ecosite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5721" r="2396" b="3885"/>
          <a:stretch>
            <a:fillRect/>
          </a:stretch>
        </p:blipFill>
        <p:spPr bwMode="auto">
          <a:xfrm>
            <a:off x="182880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3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77440" y="171422"/>
            <a:ext cx="9875520" cy="1371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dirty="0" smtClean="0">
                <a:solidFill>
                  <a:schemeClr val="tx1"/>
                </a:solidFill>
                <a:latin typeface="Colonna MT" pitchFamily="82" charset="0"/>
              </a:rPr>
              <a:t>REGIONES ZOOGEOGRAFICAS A NIVEL MUNDIAL</a:t>
            </a:r>
            <a:endParaRPr lang="es-ES" dirty="0">
              <a:solidFill>
                <a:schemeClr val="tx1"/>
              </a:solidFill>
              <a:latin typeface="Colonna MT" pitchFamily="82" charset="0"/>
            </a:endParaRPr>
          </a:p>
        </p:txBody>
      </p:sp>
      <p:pic>
        <p:nvPicPr>
          <p:cNvPr id="20483" name="Picture 2" descr="reg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6" y="1628776"/>
            <a:ext cx="7629524" cy="649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33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2171700" y="89535"/>
          <a:ext cx="10287000" cy="8054338"/>
        </p:xfrm>
        <a:graphic>
          <a:graphicData uri="http://schemas.openxmlformats.org/drawingml/2006/table">
            <a:tbl>
              <a:tblPr/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263"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es-MX" sz="1800" b="1" i="0" kern="0" dirty="0">
                          <a:solidFill>
                            <a:srgbClr val="FFFF99"/>
                          </a:solidFill>
                          <a:latin typeface="Andy"/>
                        </a:rPr>
                        <a:t>REGION</a:t>
                      </a:r>
                      <a:endParaRPr lang="es-ES" sz="1800" b="1" i="1" kern="0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es-MX" sz="1800" b="1" i="0" kern="0">
                          <a:solidFill>
                            <a:srgbClr val="FFFF99"/>
                          </a:solidFill>
                          <a:latin typeface="Andy"/>
                        </a:rPr>
                        <a:t>SUBREGION</a:t>
                      </a:r>
                      <a:endParaRPr lang="es-ES" sz="1800" b="1" i="1" kern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FFFF99"/>
                          </a:solidFill>
                          <a:latin typeface="Andy"/>
                          <a:ea typeface="Times New Roman"/>
                        </a:rPr>
                        <a:t>SPP. CARACTERISTICA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75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FFFF99"/>
                          </a:solidFill>
                          <a:latin typeface="Andy"/>
                          <a:ea typeface="Times New Roman"/>
                        </a:rPr>
                        <a:t>PALEARTICA (Eurasia)</a:t>
                      </a:r>
                      <a:endParaRPr lang="es-ES" sz="1800" dirty="0"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Eurasiática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China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Turania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Mediterránea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Gato montés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Ciervo del Padre David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Antílope Saiga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Paloma Bravía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12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600"/>
                        </a:spcAft>
                      </a:pPr>
                      <a:r>
                        <a:rPr lang="es-ES" sz="1800" b="1">
                          <a:solidFill>
                            <a:srgbClr val="FFFF99"/>
                          </a:solidFill>
                          <a:latin typeface="Andy"/>
                          <a:ea typeface="Times New Roman"/>
                        </a:rPr>
                        <a:t>NEARTICA (Norte América)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Canadiense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Apalachiana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Pacífica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Alce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Ciervo de Virginia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Carnero de las Rocosas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75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FFFF99"/>
                          </a:solidFill>
                          <a:latin typeface="Andy"/>
                          <a:ea typeface="Times New Roman"/>
                        </a:rPr>
                        <a:t>ORIENTAL (Asia Tropical)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Indica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Birmochin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Malaya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Celebense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Perro </a:t>
                      </a:r>
                      <a:r>
                        <a:rPr lang="es-MX" sz="1800" i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Dhole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Panda Gigante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Orangután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Ave del Paraíso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75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FFFF99"/>
                          </a:solidFill>
                          <a:latin typeface="Andy"/>
                          <a:ea typeface="Times New Roman"/>
                        </a:rPr>
                        <a:t>ETIOPICA (Africa)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Sahariana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Guineana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Capense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Malgache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Antílope Adax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Gorila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Cerdo Hormiguero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Aye-Aye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75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FFFF99"/>
                          </a:solidFill>
                          <a:latin typeface="Andy"/>
                          <a:ea typeface="Times New Roman"/>
                        </a:rPr>
                        <a:t>NEOTROPICAL (Centro y Sudamérica)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Antillana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Centroamericana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Guayanobrasileña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Patagona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Almiquí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Quetzal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Jaguar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Nandú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16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FFFF99"/>
                          </a:solidFill>
                          <a:latin typeface="Andy"/>
                          <a:ea typeface="Times New Roman"/>
                        </a:rPr>
                        <a:t>AUSTRALIANA (Oceanía)</a:t>
                      </a:r>
                      <a:endParaRPr lang="es-ES" sz="1800"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Papú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Austral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Hawaiana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Polinesia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Maorí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Casuario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Koala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Barnacha</a:t>
                      </a: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 Hawaiana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Melifago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Kiwi</a:t>
                      </a:r>
                      <a:endParaRPr lang="es-ES" sz="1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3340" marR="533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15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502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9977" y="3530798"/>
            <a:ext cx="10108883" cy="647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50" kern="0" spc="-82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Especies endémicas y en peligro de extinción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77" y="4507825"/>
            <a:ext cx="4363403" cy="87999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89886" y="5717738"/>
            <a:ext cx="2588538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41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Especies Endémicas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989886" y="6173153"/>
            <a:ext cx="3923586" cy="1055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Ecuador alberga un gran número de especies de flora y fauna que se encuentran únicamente en su territorio.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380" y="4507825"/>
            <a:ext cx="4363522" cy="87999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53288" y="5717738"/>
            <a:ext cx="2588538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41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Amenazas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5353288" y="6173153"/>
            <a:ext cx="3923705" cy="1055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Factores como la deforestación, la contaminación y el cambio climático ponen en riesgo a muchas de estas especies únicas.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6901" y="4507825"/>
            <a:ext cx="4363522" cy="87999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6810" y="5717738"/>
            <a:ext cx="3013472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41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Esfuerzos de Conservación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9716810" y="6173153"/>
            <a:ext cx="3923705" cy="1055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El país ha implementado iniciativas para proteger a las especies en peligro, como la creación de áreas protegidas.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43115" y="0"/>
            <a:ext cx="9875520" cy="1371600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latin typeface="Colonna MT" pitchFamily="82" charset="0"/>
              </a:rPr>
              <a:t>ORIGEN DE LAS ESPECIES</a:t>
            </a:r>
            <a:endParaRPr lang="es-ES" dirty="0">
              <a:latin typeface="Colonna MT" pitchFamily="82" charset="0"/>
            </a:endParaRPr>
          </a:p>
        </p:txBody>
      </p:sp>
      <p:pic>
        <p:nvPicPr>
          <p:cNvPr id="33795" name="Picture 2" descr="evolu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1200151"/>
            <a:ext cx="106108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311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4025" y="608171"/>
            <a:ext cx="7595949" cy="13008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kern="0" spc="-82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Iniciativas de conservación y manejo sostenible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74025" y="2240756"/>
            <a:ext cx="7595949" cy="5382101"/>
          </a:xfrm>
          <a:prstGeom prst="roundRect">
            <a:avLst>
              <a:gd name="adj" fmla="val 172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81645" y="2248376"/>
            <a:ext cx="7580709" cy="134171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02744" y="2388632"/>
            <a:ext cx="3344347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Parques Nacionales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4796909" y="2388632"/>
            <a:ext cx="3344347" cy="1061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Más de 50 áreas protegidas a nivel nacional que preservan ecosistemas y especies clave.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781645" y="3590092"/>
            <a:ext cx="7580709" cy="134171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002744" y="3730347"/>
            <a:ext cx="3344347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Proyectos Comunitarios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4796909" y="3730347"/>
            <a:ext cx="3344347" cy="1061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Programas que involucran a las comunidades locales en la conservación de la biodiversidad.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781645" y="4931807"/>
            <a:ext cx="7580709" cy="134171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02744" y="5072063"/>
            <a:ext cx="3344347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Ecoturismo Sostenible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4796909" y="5072063"/>
            <a:ext cx="3344347" cy="1061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Actividades turísticas responsables que generan ingresos para la conservación.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781645" y="6273522"/>
            <a:ext cx="7580709" cy="134171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1002744" y="6413778"/>
            <a:ext cx="3344347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Investigación Científica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4796909" y="6413778"/>
            <a:ext cx="3344347" cy="1061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Estudios que contribuyen al conocimiento y la protección de la biodiversidad ecuatoriana.</a:t>
            </a:r>
            <a:endParaRPr lang="en-US" sz="17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99423"/>
            <a:ext cx="1093327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kern="0" spc="-89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Oportunidades para el turismo de naturaleza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282190"/>
            <a:ext cx="4078962" cy="25209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10230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44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Ecoturismo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597843"/>
            <a:ext cx="407896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kern="0" spc="-38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Ecuador ofrece una amplia gama de actividades ecoturísticas, como senderismo, avistamiento de aves y observación de vida silvestre.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659" y="2282190"/>
            <a:ext cx="4078962" cy="25209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75659" y="510230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44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Turismo de Aventura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75659" y="5597843"/>
            <a:ext cx="40789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kern="0" spc="-38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Las Islas Galápagos y otras áreas protegidas del país brindan oportunidades emocionantes para el turismo de aventura.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595" y="2282190"/>
            <a:ext cx="4079081" cy="252102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51024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44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Turismo Comunitario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5597962"/>
            <a:ext cx="4079081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kern="0" spc="-38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Las comunidades locales ofrecen experiencias turísticas que permiten a los visitantes apreciar la cultura y biodiversidad del Ecuador.</a:t>
            </a:r>
            <a:endParaRPr lang="en-US" sz="1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8515" y="1371362"/>
            <a:ext cx="7125891" cy="615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 kern="0" spc="-78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Conclusiones y recomendaciones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218515" y="2535555"/>
            <a:ext cx="470654" cy="470654"/>
          </a:xfrm>
          <a:prstGeom prst="roundRect">
            <a:avLst>
              <a:gd name="adj" fmla="val 18667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79964" y="2623185"/>
            <a:ext cx="147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kern="0" spc="-47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898243" y="2535555"/>
            <a:ext cx="2574250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kern="0" spc="-39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Riqueza Biológica Única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898243" y="2968585"/>
            <a:ext cx="3055620" cy="1338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Ecuador es uno de los países más biodiversos del mundo, albergando una gran variedad de especies y ecosistemas.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162937" y="2535555"/>
            <a:ext cx="470654" cy="470654"/>
          </a:xfrm>
          <a:prstGeom prst="roundRect">
            <a:avLst>
              <a:gd name="adj" fmla="val 18667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24386" y="2623185"/>
            <a:ext cx="147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kern="0" spc="-47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0842665" y="2535555"/>
            <a:ext cx="2926437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kern="0" spc="-39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Necesidad de Conservación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0842665" y="2968585"/>
            <a:ext cx="3055620" cy="1338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 fundamental proteger esta diversidad biológica mediante la implementación de estrategias de conservación y manejo sostenible.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218515" y="4751665"/>
            <a:ext cx="470654" cy="470654"/>
          </a:xfrm>
          <a:prstGeom prst="roundRect">
            <a:avLst>
              <a:gd name="adj" fmla="val 18667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79964" y="4839295"/>
            <a:ext cx="147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kern="0" spc="-47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6898243" y="4751665"/>
            <a:ext cx="2872859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kern="0" spc="-39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Oportunidades de Turismo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898243" y="5184696"/>
            <a:ext cx="3055620" cy="1673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El país ofrece numerosas oportunidades para el ecoturismo y el turismo de naturaleza, fomentando la valoración y preservación de la biodiversidad.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10162937" y="4751665"/>
            <a:ext cx="470654" cy="470654"/>
          </a:xfrm>
          <a:prstGeom prst="roundRect">
            <a:avLst>
              <a:gd name="adj" fmla="val 18667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324386" y="4839295"/>
            <a:ext cx="147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kern="0" spc="-47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0842665" y="4751665"/>
            <a:ext cx="3008352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kern="0" spc="-39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Educación y Concienciación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0842665" y="5184696"/>
            <a:ext cx="3055620" cy="1338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 educación ambiental y la sensibilización de la población local y los visitantes son clave para la conservación a largo plazo.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8" y="0"/>
            <a:ext cx="14098122" cy="82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1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sz="half" idx="1"/>
          </p:nvPr>
        </p:nvSpPr>
        <p:spPr>
          <a:xfrm>
            <a:off x="1752600" y="1558138"/>
            <a:ext cx="10706100" cy="624283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s-MX" dirty="0" smtClean="0">
                <a:solidFill>
                  <a:schemeClr val="hlink"/>
                </a:solidFill>
                <a:latin typeface="Footlight MT Light" pitchFamily="18" charset="0"/>
              </a:rPr>
              <a:t>¿Qué </a:t>
            </a:r>
            <a:r>
              <a:rPr lang="es-MX" dirty="0">
                <a:solidFill>
                  <a:schemeClr val="hlink"/>
                </a:solidFill>
                <a:latin typeface="Footlight MT Light" pitchFamily="18" charset="0"/>
              </a:rPr>
              <a:t>es la diversidad de especies?</a:t>
            </a:r>
          </a:p>
          <a:p>
            <a:pPr marL="0" indent="0">
              <a:lnSpc>
                <a:spcPct val="9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s-MX" dirty="0">
                <a:latin typeface="Footlight MT Light" pitchFamily="18" charset="0"/>
              </a:rPr>
              <a:t>Es la biodiversidad de un sector y su relación con la diversidad de genes.</a:t>
            </a:r>
            <a:endParaRPr lang="es-ES_tradnl" dirty="0">
              <a:latin typeface="Footlight MT Light" pitchFamily="18" charset="0"/>
            </a:endParaRPr>
          </a:p>
          <a:p>
            <a:pPr marL="0" indent="0">
              <a:lnSpc>
                <a:spcPct val="40000"/>
              </a:lnSpc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s-ES_tradnl" dirty="0">
              <a:latin typeface="Footlight MT Light" pitchFamily="18" charset="0"/>
            </a:endParaRPr>
          </a:p>
          <a:p>
            <a:pPr marL="0" indent="0">
              <a:lnSpc>
                <a:spcPct val="9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s-MX" dirty="0">
                <a:solidFill>
                  <a:schemeClr val="hlink"/>
                </a:solidFill>
                <a:latin typeface="Footlight MT Light" pitchFamily="18" charset="0"/>
              </a:rPr>
              <a:t>¿Qué es la diversidad genética?</a:t>
            </a:r>
          </a:p>
          <a:p>
            <a:pPr marL="0" indent="0">
              <a:lnSpc>
                <a:spcPct val="9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s-ES" dirty="0">
                <a:latin typeface="Footlight MT Light" pitchFamily="18" charset="0"/>
              </a:rPr>
              <a:t>Son las diversas variaciones genéticas existentes en una misma especies.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1600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064" y="644485"/>
            <a:ext cx="7656671" cy="1249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kern="0" spc="-79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Importancia de la biodiversidad ecuatoriana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30064" y="2212777"/>
            <a:ext cx="3722132" cy="2579965"/>
          </a:xfrm>
          <a:prstGeom prst="roundRect">
            <a:avLst>
              <a:gd name="adj" fmla="val 345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0092" y="2432804"/>
            <a:ext cx="2499598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39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Riqueza de Especies</a:t>
            </a:r>
            <a:endParaRPr lang="en-US" sz="1950" b="1" dirty="0"/>
          </a:p>
        </p:txBody>
      </p:sp>
      <p:sp>
        <p:nvSpPr>
          <p:cNvPr id="6" name="Text 3"/>
          <p:cNvSpPr/>
          <p:nvPr/>
        </p:nvSpPr>
        <p:spPr>
          <a:xfrm>
            <a:off x="6450092" y="2872502"/>
            <a:ext cx="3282077" cy="1360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kern="0" spc="-33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Ecuador alberga una impresionante cantidad de especies de flora y fauna, lo que lo convierte en un tesoro de biodiversidad a nivel global.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164604" y="2212777"/>
            <a:ext cx="3722132" cy="2579965"/>
          </a:xfrm>
          <a:prstGeom prst="roundRect">
            <a:avLst>
              <a:gd name="adj" fmla="val 345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84631" y="2432804"/>
            <a:ext cx="2574131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39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Servicios Ecosistémicos</a:t>
            </a:r>
            <a:endParaRPr lang="en-US" sz="1950" b="1" dirty="0"/>
          </a:p>
        </p:txBody>
      </p:sp>
      <p:sp>
        <p:nvSpPr>
          <p:cNvPr id="9" name="Text 6"/>
          <p:cNvSpPr/>
          <p:nvPr/>
        </p:nvSpPr>
        <p:spPr>
          <a:xfrm>
            <a:off x="10384631" y="2872502"/>
            <a:ext cx="3282077" cy="1700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kern="0" spc="-33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 biodiversidad ecuatoriana provee una amplia gama de servicios ecosistémicos, como la regulación hídrica, la captación de carbono y la protección de suelos.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0064" y="5005149"/>
            <a:ext cx="3722132" cy="2579965"/>
          </a:xfrm>
          <a:prstGeom prst="roundRect">
            <a:avLst>
              <a:gd name="adj" fmla="val 345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50092" y="5225177"/>
            <a:ext cx="2499598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39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Valor Económico</a:t>
            </a:r>
            <a:endParaRPr lang="en-US" sz="1950" b="1" dirty="0"/>
          </a:p>
        </p:txBody>
      </p:sp>
      <p:sp>
        <p:nvSpPr>
          <p:cNvPr id="12" name="Text 9"/>
          <p:cNvSpPr/>
          <p:nvPr/>
        </p:nvSpPr>
        <p:spPr>
          <a:xfrm>
            <a:off x="6450092" y="5664875"/>
            <a:ext cx="3282077" cy="1700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kern="0" spc="-33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 biodiversidad representa una importante fuente de ingresos a través del ecoturismo, la agricultura sostenible y el uso de recursos naturales de manera responsable.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10164604" y="5005149"/>
            <a:ext cx="3722132" cy="2579965"/>
          </a:xfrm>
          <a:prstGeom prst="roundRect">
            <a:avLst>
              <a:gd name="adj" fmla="val 345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384631" y="5225177"/>
            <a:ext cx="2499598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b="1" kern="0" spc="-39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Patrimonio Cultural</a:t>
            </a:r>
            <a:endParaRPr lang="en-US" sz="1950" b="1" dirty="0"/>
          </a:p>
        </p:txBody>
      </p:sp>
      <p:sp>
        <p:nvSpPr>
          <p:cNvPr id="15" name="Text 12"/>
          <p:cNvSpPr/>
          <p:nvPr/>
        </p:nvSpPr>
        <p:spPr>
          <a:xfrm>
            <a:off x="10384631" y="5664875"/>
            <a:ext cx="3282077" cy="1360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kern="0" spc="-33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Muchas comunidades indígenas y locales del Ecuador basan su identidad y tradiciones en la riqueza de la biodiversidad de su entorno.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94215"/>
            <a:ext cx="1169574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kern="0" spc="-89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Clasificación de las áreas protegidas en Ecuador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59652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kern="0" spc="-44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Parques Nacionales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187785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kern="0" spc="-38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Estas áreas protegidas de gran extensión tienen como objetivo la conservación de la diversidad biológica y ecosistémica.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357813" y="359652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kern="0" spc="-44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Reservas Ecológicas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57813" y="4187785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kern="0" spc="-38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Destinadas a la preservación de ecosistemas frágiles y a la protección de especies en peligro de extinción.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877901" y="3596521"/>
            <a:ext cx="311348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kern="0" spc="-44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Refugios de Vida Silvestre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7901" y="4187785"/>
            <a:ext cx="39285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kern="0" spc="-38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Áreas que garantizan la supervivencia de especies amenazadas y el mantenimiento de sus hábitats naturales.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4741" y="618292"/>
            <a:ext cx="7574518" cy="1318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50" kern="0" spc="-83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Riqueza de especies en el territorio ecuatoriano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1105733" y="2273260"/>
            <a:ext cx="30480" cy="5337929"/>
          </a:xfrm>
          <a:prstGeom prst="roundRect">
            <a:avLst>
              <a:gd name="adj" fmla="val 308970"/>
            </a:avLst>
          </a:prstGeom>
          <a:solidFill>
            <a:srgbClr val="D6BADD"/>
          </a:solidFill>
          <a:ln/>
        </p:spPr>
      </p:sp>
      <p:sp>
        <p:nvSpPr>
          <p:cNvPr id="5" name="Shape 2"/>
          <p:cNvSpPr/>
          <p:nvPr/>
        </p:nvSpPr>
        <p:spPr>
          <a:xfrm>
            <a:off x="1342727" y="2762369"/>
            <a:ext cx="784741" cy="30480"/>
          </a:xfrm>
          <a:prstGeom prst="roundRect">
            <a:avLst>
              <a:gd name="adj" fmla="val 308970"/>
            </a:avLst>
          </a:prstGeom>
          <a:solidFill>
            <a:srgbClr val="D6BADD"/>
          </a:solidFill>
          <a:ln/>
        </p:spPr>
      </p:sp>
      <p:sp>
        <p:nvSpPr>
          <p:cNvPr id="6" name="Shape 3"/>
          <p:cNvSpPr/>
          <p:nvPr/>
        </p:nvSpPr>
        <p:spPr>
          <a:xfrm>
            <a:off x="868740" y="2525435"/>
            <a:ext cx="504468" cy="504468"/>
          </a:xfrm>
          <a:prstGeom prst="roundRect">
            <a:avLst>
              <a:gd name="adj" fmla="val 18668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41856" y="2619375"/>
            <a:ext cx="158234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kern="0" spc="-50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2354104" y="2497455"/>
            <a:ext cx="2637830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kern="0" spc="-42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Plantas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2354104" y="2961680"/>
            <a:ext cx="6005155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Ecuador alberga alrededor de 16,000 especies de plantas vasculares, de las cuales el 25% son endémicas.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342727" y="4616410"/>
            <a:ext cx="784741" cy="30480"/>
          </a:xfrm>
          <a:prstGeom prst="roundRect">
            <a:avLst>
              <a:gd name="adj" fmla="val 308970"/>
            </a:avLst>
          </a:prstGeom>
          <a:solidFill>
            <a:srgbClr val="D6BADD"/>
          </a:solidFill>
          <a:ln/>
        </p:spPr>
      </p:sp>
      <p:sp>
        <p:nvSpPr>
          <p:cNvPr id="11" name="Shape 8"/>
          <p:cNvSpPr/>
          <p:nvPr/>
        </p:nvSpPr>
        <p:spPr>
          <a:xfrm>
            <a:off x="868740" y="4379476"/>
            <a:ext cx="504468" cy="504468"/>
          </a:xfrm>
          <a:prstGeom prst="roundRect">
            <a:avLst>
              <a:gd name="adj" fmla="val 18668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41856" y="4473416"/>
            <a:ext cx="158234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kern="0" spc="-50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2354104" y="4351496"/>
            <a:ext cx="2637830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kern="0" spc="-42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Aves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2354104" y="4815721"/>
            <a:ext cx="6005155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 más de 1,600 especies de aves, Ecuador es uno de los países con mayor diversidad avifaunística del mundo.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342727" y="6470452"/>
            <a:ext cx="784741" cy="30480"/>
          </a:xfrm>
          <a:prstGeom prst="roundRect">
            <a:avLst>
              <a:gd name="adj" fmla="val 308970"/>
            </a:avLst>
          </a:prstGeom>
          <a:solidFill>
            <a:srgbClr val="D6BADD"/>
          </a:solidFill>
          <a:ln/>
        </p:spPr>
      </p:sp>
      <p:sp>
        <p:nvSpPr>
          <p:cNvPr id="16" name="Shape 13"/>
          <p:cNvSpPr/>
          <p:nvPr/>
        </p:nvSpPr>
        <p:spPr>
          <a:xfrm>
            <a:off x="868740" y="6233517"/>
            <a:ext cx="504468" cy="504468"/>
          </a:xfrm>
          <a:prstGeom prst="roundRect">
            <a:avLst>
              <a:gd name="adj" fmla="val 18668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41856" y="6327458"/>
            <a:ext cx="158234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kern="0" spc="-50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2354104" y="6205538"/>
            <a:ext cx="2637830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kern="0" spc="-42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Mamíferos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2354104" y="6669762"/>
            <a:ext cx="6005155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El país cuenta con más de 400 especies de mamíferos, incluyendo jaguares, osos de anteojos y monos aulladores.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6200"/>
            <a:ext cx="14325600" cy="80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20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833" y="935474"/>
            <a:ext cx="7618333" cy="1282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kern="0" spc="-81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Factores que contribuyen a la diversidad biológica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62833" y="2789873"/>
            <a:ext cx="490418" cy="490418"/>
          </a:xfrm>
          <a:prstGeom prst="roundRect">
            <a:avLst>
              <a:gd name="adj" fmla="val 1866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31069" y="2881193"/>
            <a:ext cx="153829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kern="0" spc="-48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471136" y="2789873"/>
            <a:ext cx="2564487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kern="0" spc="-40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Ubicación Geográfica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471136" y="3241119"/>
            <a:ext cx="2991922" cy="139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kern="0" spc="-34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 posición ecuatorial del país, con su variedad de climas y ecosistemas, propicia una gran riqueza de especies.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680942" y="2789873"/>
            <a:ext cx="490418" cy="490418"/>
          </a:xfrm>
          <a:prstGeom prst="roundRect">
            <a:avLst>
              <a:gd name="adj" fmla="val 1866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49178" y="2881193"/>
            <a:ext cx="153829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kern="0" spc="-48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5389245" y="2789873"/>
            <a:ext cx="2564487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kern="0" spc="-40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Diversidad Geológica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5389245" y="3241119"/>
            <a:ext cx="2991922" cy="1743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kern="0" spc="-34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 presencia de cordilleras, volcanes, valles y llanuras crea una variedad de hábitats adecuados para diferentes formas de vida.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62833" y="5447824"/>
            <a:ext cx="490418" cy="490418"/>
          </a:xfrm>
          <a:prstGeom prst="roundRect">
            <a:avLst>
              <a:gd name="adj" fmla="val 1866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31069" y="5539145"/>
            <a:ext cx="153829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kern="0" spc="-48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471136" y="5447824"/>
            <a:ext cx="2564487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kern="0" spc="-40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Recursos Hídricos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471136" y="5899071"/>
            <a:ext cx="2991922" cy="139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kern="0" spc="-34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Los numerosos ríos, lagos y humedales del Ecuador sustentan una amplia gama de especies acuáticas.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4680942" y="5447824"/>
            <a:ext cx="490418" cy="490418"/>
          </a:xfrm>
          <a:prstGeom prst="roundRect">
            <a:avLst>
              <a:gd name="adj" fmla="val 1866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4849178" y="5539145"/>
            <a:ext cx="153829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kern="0" spc="-48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4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5389245" y="5447824"/>
            <a:ext cx="261830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kern="0" spc="-40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Aislamiento Geográfico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5389245" y="5899071"/>
            <a:ext cx="2991922" cy="139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kern="0" spc="-34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 condición de ser un país insular (Galápagos) y la barrera natural de los Andes han favorecido la evolución de especies endémicas.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926" y="640080"/>
            <a:ext cx="7580948" cy="1313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00" kern="0" spc="-83" dirty="0">
                <a:solidFill>
                  <a:srgbClr val="000000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Ecosistemas representativos del país</a:t>
            </a:r>
            <a:endParaRPr lang="en-US" sz="4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926" y="2288500"/>
            <a:ext cx="558165" cy="55816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67926" y="3069908"/>
            <a:ext cx="2626995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kern="0" spc="-41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Bosques Tropicales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6267926" y="3532108"/>
            <a:ext cx="3622953" cy="1071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Los bosques amazónicos y de la costa pacífica, con su exuberante vegetación y alta biodiversidad.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5802" y="2288500"/>
            <a:ext cx="558165" cy="55816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25802" y="3069908"/>
            <a:ext cx="2626995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kern="0" spc="-41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Ecosistemas Andinos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10225802" y="3532108"/>
            <a:ext cx="3623072" cy="1071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Los páramos, bosques nublados y glaciares de las cordilleras, con especies adaptadas a las condiciones de altura.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6" y="5273873"/>
            <a:ext cx="558165" cy="55816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67926" y="6055281"/>
            <a:ext cx="2626995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kern="0" spc="-41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Humedales Costeros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6267926" y="6517481"/>
            <a:ext cx="3622953" cy="1071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Los manglares, estuarios y humedales de la zona costera, que albergan una gran biodiversidad.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5802" y="5273873"/>
            <a:ext cx="558165" cy="55816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225802" y="6055281"/>
            <a:ext cx="2626995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kern="0" spc="-41" dirty="0">
                <a:solidFill>
                  <a:srgbClr val="272525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Islas Galápagos</a:t>
            </a:r>
            <a:endParaRPr lang="en-US" sz="2050" dirty="0"/>
          </a:p>
        </p:txBody>
      </p:sp>
      <p:sp>
        <p:nvSpPr>
          <p:cNvPr id="15" name="Text 8"/>
          <p:cNvSpPr/>
          <p:nvPr/>
        </p:nvSpPr>
        <p:spPr>
          <a:xfrm>
            <a:off x="10225802" y="6517481"/>
            <a:ext cx="3623072" cy="1071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Este archipiélago único, con su flora y fauna endémica, es un tesoro de la biodiversidad mundial.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961</Words>
  <Application>Microsoft Office PowerPoint</Application>
  <PresentationFormat>Personalizado</PresentationFormat>
  <Paragraphs>160</Paragraphs>
  <Slides>17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8" baseType="lpstr">
      <vt:lpstr>Andy</vt:lpstr>
      <vt:lpstr>Arial</vt:lpstr>
      <vt:lpstr>Calibri</vt:lpstr>
      <vt:lpstr>Calibri Light</vt:lpstr>
      <vt:lpstr>Colonna MT</vt:lpstr>
      <vt:lpstr>Footlight MT Light</vt:lpstr>
      <vt:lpstr>Source Sans Pro</vt:lpstr>
      <vt:lpstr>Source Serif Pro</vt:lpstr>
      <vt:lpstr>Times New Roman</vt:lpstr>
      <vt:lpstr>Wingdings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REGIONES ZOOGEOGRAFICAS A NIVEL MUNDIAL</vt:lpstr>
      <vt:lpstr>Presentación de PowerPoint</vt:lpstr>
      <vt:lpstr>Presentación de PowerPoint</vt:lpstr>
      <vt:lpstr>ORIGEN DE LAS ESPECIES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SPEEDMIND</cp:lastModifiedBy>
  <cp:revision>5</cp:revision>
  <dcterms:created xsi:type="dcterms:W3CDTF">2024-09-06T03:04:16Z</dcterms:created>
  <dcterms:modified xsi:type="dcterms:W3CDTF">2024-10-03T04:05:42Z</dcterms:modified>
</cp:coreProperties>
</file>