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Aloja" charset="1" panose="02000500000000000000"/>
      <p:regular r:id="rId17"/>
    </p:embeddedFont>
    <p:embeddedFont>
      <p:font typeface="Laila Light" charset="1" panose="02000000000000000000"/>
      <p:regular r:id="rId18"/>
    </p:embeddedFont>
    <p:embeddedFont>
      <p:font typeface="Laila Bold" charset="1" panose="02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6.png" Type="http://schemas.openxmlformats.org/officeDocument/2006/relationships/image"/><Relationship Id="rId12" Target="../media/image7.svg" Type="http://schemas.openxmlformats.org/officeDocument/2006/relationships/image"/><Relationship Id="rId2" Target="../media/image1.pn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2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37.jpe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028700" y="1507196"/>
            <a:ext cx="16230600" cy="7289015"/>
          </a:xfrm>
          <a:custGeom>
            <a:avLst/>
            <a:gdLst/>
            <a:ahLst/>
            <a:cxnLst/>
            <a:rect r="r" b="b" t="t" l="l"/>
            <a:pathLst>
              <a:path h="7289015" w="16230600">
                <a:moveTo>
                  <a:pt x="0" y="0"/>
                </a:moveTo>
                <a:lnTo>
                  <a:pt x="16230600" y="0"/>
                </a:lnTo>
                <a:lnTo>
                  <a:pt x="16230600" y="7289015"/>
                </a:lnTo>
                <a:lnTo>
                  <a:pt x="0" y="7289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77530" y="620075"/>
            <a:ext cx="4535347" cy="4639741"/>
          </a:xfrm>
          <a:custGeom>
            <a:avLst/>
            <a:gdLst/>
            <a:ahLst/>
            <a:cxnLst/>
            <a:rect r="r" b="b" t="t" l="l"/>
            <a:pathLst>
              <a:path h="4639741" w="4535347">
                <a:moveTo>
                  <a:pt x="0" y="0"/>
                </a:moveTo>
                <a:lnTo>
                  <a:pt x="4535347" y="0"/>
                </a:lnTo>
                <a:lnTo>
                  <a:pt x="4535347" y="4639741"/>
                </a:lnTo>
                <a:lnTo>
                  <a:pt x="0" y="46397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467954" y="3376410"/>
            <a:ext cx="12298291" cy="4286493"/>
          </a:xfrm>
          <a:prstGeom prst="rect">
            <a:avLst/>
          </a:prstGeom>
        </p:spPr>
        <p:txBody>
          <a:bodyPr anchor="t" rtlCol="false" tIns="0" lIns="0" bIns="0" rIns="0">
            <a:spAutoFit/>
          </a:bodyPr>
          <a:lstStyle/>
          <a:p>
            <a:pPr algn="ctr">
              <a:lnSpc>
                <a:spcPts val="8241"/>
              </a:lnSpc>
            </a:pPr>
            <a:r>
              <a:rPr lang="en-US" sz="6867">
                <a:solidFill>
                  <a:srgbClr val="000000"/>
                </a:solidFill>
                <a:latin typeface="Aloja"/>
                <a:ea typeface="Aloja"/>
                <a:cs typeface="Aloja"/>
                <a:sym typeface="Aloja"/>
              </a:rPr>
              <a:t>PRINCIPALES TEORÍAS SOCIOLÓGICAS APLICADAS A LA EDUCACIÓN.</a:t>
            </a:r>
          </a:p>
          <a:p>
            <a:pPr algn="ctr">
              <a:lnSpc>
                <a:spcPts val="8241"/>
              </a:lnSpc>
            </a:pPr>
          </a:p>
        </p:txBody>
      </p:sp>
      <p:sp>
        <p:nvSpPr>
          <p:cNvPr name="Freeform 6" id="6"/>
          <p:cNvSpPr/>
          <p:nvPr/>
        </p:nvSpPr>
        <p:spPr>
          <a:xfrm flipH="false" flipV="false" rot="0">
            <a:off x="13954612" y="5837580"/>
            <a:ext cx="3623267" cy="3650646"/>
          </a:xfrm>
          <a:custGeom>
            <a:avLst/>
            <a:gdLst/>
            <a:ahLst/>
            <a:cxnLst/>
            <a:rect r="r" b="b" t="t" l="l"/>
            <a:pathLst>
              <a:path h="3650646" w="3623267">
                <a:moveTo>
                  <a:pt x="0" y="0"/>
                </a:moveTo>
                <a:lnTo>
                  <a:pt x="3623266" y="0"/>
                </a:lnTo>
                <a:lnTo>
                  <a:pt x="3623266" y="3650646"/>
                </a:lnTo>
                <a:lnTo>
                  <a:pt x="0" y="36506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0" y="8679064"/>
            <a:ext cx="2845204" cy="1607936"/>
          </a:xfrm>
          <a:custGeom>
            <a:avLst/>
            <a:gdLst/>
            <a:ahLst/>
            <a:cxnLst/>
            <a:rect r="r" b="b" t="t" l="l"/>
            <a:pathLst>
              <a:path h="1607936" w="2845204">
                <a:moveTo>
                  <a:pt x="0" y="0"/>
                </a:moveTo>
                <a:lnTo>
                  <a:pt x="2845204" y="0"/>
                </a:lnTo>
                <a:lnTo>
                  <a:pt x="2845204" y="1607936"/>
                </a:lnTo>
                <a:lnTo>
                  <a:pt x="0" y="1607936"/>
                </a:lnTo>
                <a:lnTo>
                  <a:pt x="0" y="0"/>
                </a:lnTo>
                <a:close/>
              </a:path>
            </a:pathLst>
          </a:custGeom>
          <a:blipFill>
            <a:blip r:embed="rId9"/>
            <a:stretch>
              <a:fillRect l="0" t="-21746" r="0" b="-55201"/>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028700" y="1507196"/>
            <a:ext cx="16230600" cy="7289015"/>
          </a:xfrm>
          <a:custGeom>
            <a:avLst/>
            <a:gdLst/>
            <a:ahLst/>
            <a:cxnLst/>
            <a:rect r="r" b="b" t="t" l="l"/>
            <a:pathLst>
              <a:path h="7289015" w="16230600">
                <a:moveTo>
                  <a:pt x="0" y="0"/>
                </a:moveTo>
                <a:lnTo>
                  <a:pt x="16230600" y="0"/>
                </a:lnTo>
                <a:lnTo>
                  <a:pt x="16230600" y="7289015"/>
                </a:lnTo>
                <a:lnTo>
                  <a:pt x="0" y="7289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42591" y="407588"/>
            <a:ext cx="3498050" cy="4091286"/>
          </a:xfrm>
          <a:custGeom>
            <a:avLst/>
            <a:gdLst/>
            <a:ahLst/>
            <a:cxnLst/>
            <a:rect r="r" b="b" t="t" l="l"/>
            <a:pathLst>
              <a:path h="4091286" w="3498050">
                <a:moveTo>
                  <a:pt x="0" y="0"/>
                </a:moveTo>
                <a:lnTo>
                  <a:pt x="3498050" y="0"/>
                </a:lnTo>
                <a:lnTo>
                  <a:pt x="3498050" y="4091286"/>
                </a:lnTo>
                <a:lnTo>
                  <a:pt x="0" y="40912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871467" y="5851901"/>
            <a:ext cx="3710250" cy="3710250"/>
          </a:xfrm>
          <a:custGeom>
            <a:avLst/>
            <a:gdLst/>
            <a:ahLst/>
            <a:cxnLst/>
            <a:rect r="r" b="b" t="t" l="l"/>
            <a:pathLst>
              <a:path h="3710250" w="3710250">
                <a:moveTo>
                  <a:pt x="0" y="0"/>
                </a:moveTo>
                <a:lnTo>
                  <a:pt x="3710250" y="0"/>
                </a:lnTo>
                <a:lnTo>
                  <a:pt x="3710250" y="3710250"/>
                </a:lnTo>
                <a:lnTo>
                  <a:pt x="0" y="37102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2763683" y="3607187"/>
            <a:ext cx="12760634" cy="2444750"/>
          </a:xfrm>
          <a:prstGeom prst="rect">
            <a:avLst/>
          </a:prstGeom>
        </p:spPr>
        <p:txBody>
          <a:bodyPr anchor="t" rtlCol="false" tIns="0" lIns="0" bIns="0" rIns="0">
            <a:spAutoFit/>
          </a:bodyPr>
          <a:lstStyle/>
          <a:p>
            <a:pPr algn="ctr">
              <a:lnSpc>
                <a:spcPts val="9750"/>
              </a:lnSpc>
            </a:pPr>
            <a:r>
              <a:rPr lang="en-US" sz="7500">
                <a:solidFill>
                  <a:srgbClr val="000000"/>
                </a:solidFill>
                <a:latin typeface="Laila Light"/>
                <a:ea typeface="Laila Light"/>
                <a:cs typeface="Laila Light"/>
                <a:sym typeface="Laila Light"/>
              </a:rPr>
              <a:t>"Sigue adelante. </a:t>
            </a:r>
          </a:p>
          <a:p>
            <a:pPr algn="ctr">
              <a:lnSpc>
                <a:spcPts val="9750"/>
              </a:lnSpc>
            </a:pPr>
            <a:r>
              <a:rPr lang="en-US" sz="7500">
                <a:solidFill>
                  <a:srgbClr val="000000"/>
                </a:solidFill>
                <a:latin typeface="Laila Light"/>
                <a:ea typeface="Laila Light"/>
                <a:cs typeface="Laila Light"/>
                <a:sym typeface="Laila Light"/>
              </a:rPr>
              <a:t>Lo mejor está por venir"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028700" y="1507196"/>
            <a:ext cx="16230600" cy="7289015"/>
          </a:xfrm>
          <a:custGeom>
            <a:avLst/>
            <a:gdLst/>
            <a:ahLst/>
            <a:cxnLst/>
            <a:rect r="r" b="b" t="t" l="l"/>
            <a:pathLst>
              <a:path h="7289015" w="16230600">
                <a:moveTo>
                  <a:pt x="0" y="0"/>
                </a:moveTo>
                <a:lnTo>
                  <a:pt x="16230600" y="0"/>
                </a:lnTo>
                <a:lnTo>
                  <a:pt x="16230600" y="7289015"/>
                </a:lnTo>
                <a:lnTo>
                  <a:pt x="0" y="7289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66197">
            <a:off x="721642" y="483271"/>
            <a:ext cx="3025700" cy="3014353"/>
          </a:xfrm>
          <a:custGeom>
            <a:avLst/>
            <a:gdLst/>
            <a:ahLst/>
            <a:cxnLst/>
            <a:rect r="r" b="b" t="t" l="l"/>
            <a:pathLst>
              <a:path h="3014353" w="3025700">
                <a:moveTo>
                  <a:pt x="0" y="0"/>
                </a:moveTo>
                <a:lnTo>
                  <a:pt x="3025699" y="0"/>
                </a:lnTo>
                <a:lnTo>
                  <a:pt x="3025699" y="3014353"/>
                </a:lnTo>
                <a:lnTo>
                  <a:pt x="0" y="30143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433438" y="2941904"/>
            <a:ext cx="13421124" cy="4181475"/>
          </a:xfrm>
          <a:prstGeom prst="rect">
            <a:avLst/>
          </a:prstGeom>
        </p:spPr>
        <p:txBody>
          <a:bodyPr anchor="t" rtlCol="false" tIns="0" lIns="0" bIns="0" rIns="0">
            <a:spAutoFit/>
          </a:bodyPr>
          <a:lstStyle/>
          <a:p>
            <a:pPr algn="ctr">
              <a:lnSpc>
                <a:spcPts val="15599"/>
              </a:lnSpc>
            </a:pPr>
            <a:r>
              <a:rPr lang="en-US" sz="12999">
                <a:solidFill>
                  <a:srgbClr val="000000"/>
                </a:solidFill>
                <a:latin typeface="Aloja"/>
                <a:ea typeface="Aloja"/>
                <a:cs typeface="Aloja"/>
                <a:sym typeface="Aloja"/>
              </a:rPr>
              <a:t>¡GRACIAS POR SU ATENCIÓN!</a:t>
            </a:r>
          </a:p>
        </p:txBody>
      </p:sp>
      <p:sp>
        <p:nvSpPr>
          <p:cNvPr name="Freeform 6" id="6"/>
          <p:cNvSpPr/>
          <p:nvPr/>
        </p:nvSpPr>
        <p:spPr>
          <a:xfrm flipH="false" flipV="false" rot="672841">
            <a:off x="465883" y="6985730"/>
            <a:ext cx="2620910" cy="2620910"/>
          </a:xfrm>
          <a:custGeom>
            <a:avLst/>
            <a:gdLst/>
            <a:ahLst/>
            <a:cxnLst/>
            <a:rect r="r" b="b" t="t" l="l"/>
            <a:pathLst>
              <a:path h="2620910" w="2620910">
                <a:moveTo>
                  <a:pt x="0" y="0"/>
                </a:moveTo>
                <a:lnTo>
                  <a:pt x="2620910" y="0"/>
                </a:lnTo>
                <a:lnTo>
                  <a:pt x="2620910" y="2620910"/>
                </a:lnTo>
                <a:lnTo>
                  <a:pt x="0" y="26209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302415">
            <a:off x="14513151" y="3723636"/>
            <a:ext cx="3744844" cy="3831042"/>
          </a:xfrm>
          <a:custGeom>
            <a:avLst/>
            <a:gdLst/>
            <a:ahLst/>
            <a:cxnLst/>
            <a:rect r="r" b="b" t="t" l="l"/>
            <a:pathLst>
              <a:path h="3831042" w="3744844">
                <a:moveTo>
                  <a:pt x="0" y="0"/>
                </a:moveTo>
                <a:lnTo>
                  <a:pt x="3744844" y="0"/>
                </a:lnTo>
                <a:lnTo>
                  <a:pt x="3744844" y="3831042"/>
                </a:lnTo>
                <a:lnTo>
                  <a:pt x="0" y="3831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505199" y="679796"/>
            <a:ext cx="15277601" cy="2805523"/>
          </a:xfrm>
          <a:custGeom>
            <a:avLst/>
            <a:gdLst/>
            <a:ahLst/>
            <a:cxnLst/>
            <a:rect r="r" b="b" t="t" l="l"/>
            <a:pathLst>
              <a:path h="2805523" w="15277601">
                <a:moveTo>
                  <a:pt x="0" y="0"/>
                </a:moveTo>
                <a:lnTo>
                  <a:pt x="15277602" y="0"/>
                </a:lnTo>
                <a:lnTo>
                  <a:pt x="15277602" y="2805523"/>
                </a:lnTo>
                <a:lnTo>
                  <a:pt x="0" y="280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0" y="3712973"/>
            <a:ext cx="6203985" cy="5989666"/>
          </a:xfrm>
          <a:custGeom>
            <a:avLst/>
            <a:gdLst/>
            <a:ahLst/>
            <a:cxnLst/>
            <a:rect r="r" b="b" t="t" l="l"/>
            <a:pathLst>
              <a:path h="5989666" w="6203985">
                <a:moveTo>
                  <a:pt x="0" y="0"/>
                </a:moveTo>
                <a:lnTo>
                  <a:pt x="6203985" y="0"/>
                </a:lnTo>
                <a:lnTo>
                  <a:pt x="6203985" y="5989666"/>
                </a:lnTo>
                <a:lnTo>
                  <a:pt x="0" y="59896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6203985" y="3819978"/>
            <a:ext cx="5982317" cy="5775655"/>
          </a:xfrm>
          <a:custGeom>
            <a:avLst/>
            <a:gdLst/>
            <a:ahLst/>
            <a:cxnLst/>
            <a:rect r="r" b="b" t="t" l="l"/>
            <a:pathLst>
              <a:path h="5775655" w="5982317">
                <a:moveTo>
                  <a:pt x="5982318" y="5775656"/>
                </a:moveTo>
                <a:lnTo>
                  <a:pt x="0" y="5775656"/>
                </a:lnTo>
                <a:lnTo>
                  <a:pt x="0" y="0"/>
                </a:lnTo>
                <a:lnTo>
                  <a:pt x="5982318" y="0"/>
                </a:lnTo>
                <a:lnTo>
                  <a:pt x="5982318" y="5775656"/>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12512640" y="3712973"/>
            <a:ext cx="5775360" cy="5575848"/>
          </a:xfrm>
          <a:custGeom>
            <a:avLst/>
            <a:gdLst/>
            <a:ahLst/>
            <a:cxnLst/>
            <a:rect r="r" b="b" t="t" l="l"/>
            <a:pathLst>
              <a:path h="5575848" w="5775360">
                <a:moveTo>
                  <a:pt x="5775360" y="0"/>
                </a:moveTo>
                <a:lnTo>
                  <a:pt x="0" y="0"/>
                </a:lnTo>
                <a:lnTo>
                  <a:pt x="0" y="5575848"/>
                </a:lnTo>
                <a:lnTo>
                  <a:pt x="5775360" y="5575848"/>
                </a:lnTo>
                <a:lnTo>
                  <a:pt x="577536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058918" y="1218369"/>
            <a:ext cx="14691617" cy="1447383"/>
          </a:xfrm>
          <a:prstGeom prst="rect">
            <a:avLst/>
          </a:prstGeom>
        </p:spPr>
        <p:txBody>
          <a:bodyPr anchor="t" rtlCol="false" tIns="0" lIns="0" bIns="0" rIns="0">
            <a:spAutoFit/>
          </a:bodyPr>
          <a:lstStyle/>
          <a:p>
            <a:pPr algn="ctr">
              <a:lnSpc>
                <a:spcPts val="10197"/>
              </a:lnSpc>
            </a:pPr>
            <a:r>
              <a:rPr lang="en-US" sz="8497">
                <a:solidFill>
                  <a:srgbClr val="000000"/>
                </a:solidFill>
                <a:latin typeface="Aloja"/>
                <a:ea typeface="Aloja"/>
                <a:cs typeface="Aloja"/>
                <a:sym typeface="Aloja"/>
              </a:rPr>
              <a:t>ENFOQUES FUNCIONALISTAS</a:t>
            </a:r>
          </a:p>
        </p:txBody>
      </p:sp>
      <p:sp>
        <p:nvSpPr>
          <p:cNvPr name="Freeform 8" id="8"/>
          <p:cNvSpPr/>
          <p:nvPr/>
        </p:nvSpPr>
        <p:spPr>
          <a:xfrm flipH="false" flipV="false" rot="-676012">
            <a:off x="526366" y="2161490"/>
            <a:ext cx="2583991" cy="2583991"/>
          </a:xfrm>
          <a:custGeom>
            <a:avLst/>
            <a:gdLst/>
            <a:ahLst/>
            <a:cxnLst/>
            <a:rect r="r" b="b" t="t" l="l"/>
            <a:pathLst>
              <a:path h="2583991" w="2583991">
                <a:moveTo>
                  <a:pt x="0" y="0"/>
                </a:moveTo>
                <a:lnTo>
                  <a:pt x="2583991" y="0"/>
                </a:lnTo>
                <a:lnTo>
                  <a:pt x="2583991" y="2583990"/>
                </a:lnTo>
                <a:lnTo>
                  <a:pt x="0" y="25839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672841">
            <a:off x="11466278" y="7497832"/>
            <a:ext cx="1928674" cy="1928674"/>
          </a:xfrm>
          <a:custGeom>
            <a:avLst/>
            <a:gdLst/>
            <a:ahLst/>
            <a:cxnLst/>
            <a:rect r="r" b="b" t="t" l="l"/>
            <a:pathLst>
              <a:path h="1928674" w="1928674">
                <a:moveTo>
                  <a:pt x="0" y="0"/>
                </a:moveTo>
                <a:lnTo>
                  <a:pt x="1928673" y="0"/>
                </a:lnTo>
                <a:lnTo>
                  <a:pt x="1928673" y="1928674"/>
                </a:lnTo>
                <a:lnTo>
                  <a:pt x="0" y="19286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597327" y="5689922"/>
            <a:ext cx="5009331" cy="3454698"/>
          </a:xfrm>
          <a:prstGeom prst="rect">
            <a:avLst/>
          </a:prstGeom>
        </p:spPr>
        <p:txBody>
          <a:bodyPr anchor="t" rtlCol="false" tIns="0" lIns="0" bIns="0" rIns="0">
            <a:spAutoFit/>
          </a:bodyPr>
          <a:lstStyle/>
          <a:p>
            <a:pPr algn="just">
              <a:lnSpc>
                <a:spcPts val="3040"/>
              </a:lnSpc>
            </a:pPr>
            <a:r>
              <a:rPr lang="en-US" sz="2026">
                <a:solidFill>
                  <a:srgbClr val="000000"/>
                </a:solidFill>
                <a:latin typeface="Laila Light"/>
                <a:ea typeface="Laila Light"/>
                <a:cs typeface="Laila Light"/>
                <a:sym typeface="Laila Light"/>
              </a:rPr>
              <a:t>Durkheim es considerado el fundador de la sociología de la educación. Plantea que la educación tiene la función de transmitir valores y normas a las nuevas generaciones, contribuyendo al mantenimiento del orden social. Critica la visión individualista de la pedagogía y concibe la educación como un hecho social.</a:t>
            </a:r>
          </a:p>
        </p:txBody>
      </p:sp>
      <p:sp>
        <p:nvSpPr>
          <p:cNvPr name="TextBox 11" id="11"/>
          <p:cNvSpPr txBox="true"/>
          <p:nvPr/>
        </p:nvSpPr>
        <p:spPr>
          <a:xfrm rot="0">
            <a:off x="6822147" y="5268249"/>
            <a:ext cx="4475003" cy="3400425"/>
          </a:xfrm>
          <a:prstGeom prst="rect">
            <a:avLst/>
          </a:prstGeom>
        </p:spPr>
        <p:txBody>
          <a:bodyPr anchor="t" rtlCol="false" tIns="0" lIns="0" bIns="0" rIns="0">
            <a:spAutoFit/>
          </a:bodyPr>
          <a:lstStyle/>
          <a:p>
            <a:pPr algn="just">
              <a:lnSpc>
                <a:spcPts val="3375"/>
              </a:lnSpc>
            </a:pPr>
            <a:r>
              <a:rPr lang="en-US" sz="2250">
                <a:solidFill>
                  <a:srgbClr val="000000"/>
                </a:solidFill>
                <a:latin typeface="Laila Light"/>
                <a:ea typeface="Laila Light"/>
                <a:cs typeface="Laila Light"/>
                <a:sym typeface="Laila Light"/>
              </a:rPr>
              <a:t>Parsons analiza cómo el sistema educativo legitima las desigualdades a través del proceso de socialización. La escuela extiende la ideología de la igualdad de oportunidades y el mérito, legitimando así las diferencias de logro educativo.</a:t>
            </a:r>
          </a:p>
        </p:txBody>
      </p:sp>
      <p:sp>
        <p:nvSpPr>
          <p:cNvPr name="TextBox 12" id="12"/>
          <p:cNvSpPr txBox="true"/>
          <p:nvPr/>
        </p:nvSpPr>
        <p:spPr>
          <a:xfrm rot="0">
            <a:off x="7745490" y="3997618"/>
            <a:ext cx="2899307" cy="975391"/>
          </a:xfrm>
          <a:prstGeom prst="rect">
            <a:avLst/>
          </a:prstGeom>
        </p:spPr>
        <p:txBody>
          <a:bodyPr anchor="t" rtlCol="false" tIns="0" lIns="0" bIns="0" rIns="0">
            <a:spAutoFit/>
          </a:bodyPr>
          <a:lstStyle/>
          <a:p>
            <a:pPr algn="ctr">
              <a:lnSpc>
                <a:spcPts val="7321"/>
              </a:lnSpc>
            </a:pPr>
            <a:r>
              <a:rPr lang="en-US" sz="4881">
                <a:solidFill>
                  <a:srgbClr val="000000"/>
                </a:solidFill>
                <a:latin typeface="Aloja"/>
                <a:ea typeface="Aloja"/>
                <a:cs typeface="Aloja"/>
                <a:sym typeface="Aloja"/>
              </a:rPr>
              <a:t>PARSONS</a:t>
            </a:r>
          </a:p>
        </p:txBody>
      </p:sp>
      <p:sp>
        <p:nvSpPr>
          <p:cNvPr name="TextBox 13" id="13"/>
          <p:cNvSpPr txBox="true"/>
          <p:nvPr/>
        </p:nvSpPr>
        <p:spPr>
          <a:xfrm rot="0">
            <a:off x="13564079" y="5506082"/>
            <a:ext cx="4197240" cy="3186852"/>
          </a:xfrm>
          <a:prstGeom prst="rect">
            <a:avLst/>
          </a:prstGeom>
        </p:spPr>
        <p:txBody>
          <a:bodyPr anchor="t" rtlCol="false" tIns="0" lIns="0" bIns="0" rIns="0">
            <a:spAutoFit/>
          </a:bodyPr>
          <a:lstStyle/>
          <a:p>
            <a:pPr algn="just">
              <a:lnSpc>
                <a:spcPts val="3159"/>
              </a:lnSpc>
            </a:pPr>
            <a:r>
              <a:rPr lang="en-US" sz="2106">
                <a:solidFill>
                  <a:srgbClr val="000000"/>
                </a:solidFill>
                <a:latin typeface="Laila Light"/>
                <a:ea typeface="Laila Light"/>
                <a:cs typeface="Laila Light"/>
                <a:sym typeface="Laila Light"/>
              </a:rPr>
              <a:t>Esta teoría enfatiza la productividad y rentabilidad de invertir en educación. Plantea que la expansión educativa produce beneficios tanto a nivel individual como social, al aumentar la cualificación y productividad de los trabajadores.</a:t>
            </a:r>
          </a:p>
        </p:txBody>
      </p:sp>
      <p:sp>
        <p:nvSpPr>
          <p:cNvPr name="TextBox 14" id="14"/>
          <p:cNvSpPr txBox="true"/>
          <p:nvPr/>
        </p:nvSpPr>
        <p:spPr>
          <a:xfrm rot="0">
            <a:off x="12983424" y="4110010"/>
            <a:ext cx="5304576" cy="1215389"/>
          </a:xfrm>
          <a:prstGeom prst="rect">
            <a:avLst/>
          </a:prstGeom>
        </p:spPr>
        <p:txBody>
          <a:bodyPr anchor="t" rtlCol="false" tIns="0" lIns="0" bIns="0" rIns="0">
            <a:spAutoFit/>
          </a:bodyPr>
          <a:lstStyle/>
          <a:p>
            <a:pPr algn="ctr">
              <a:lnSpc>
                <a:spcPts val="4650"/>
              </a:lnSpc>
            </a:pPr>
            <a:r>
              <a:rPr lang="en-US" sz="3100">
                <a:solidFill>
                  <a:srgbClr val="000000"/>
                </a:solidFill>
                <a:latin typeface="Aloja"/>
                <a:ea typeface="Aloja"/>
                <a:cs typeface="Aloja"/>
                <a:sym typeface="Aloja"/>
              </a:rPr>
              <a:t>BERNSTEIN: LA TEORÍA DE LOS CÓDIGOS LINGÜÍSTICOS.</a:t>
            </a:r>
          </a:p>
        </p:txBody>
      </p:sp>
      <p:sp>
        <p:nvSpPr>
          <p:cNvPr name="TextBox 15" id="15"/>
          <p:cNvSpPr txBox="true"/>
          <p:nvPr/>
        </p:nvSpPr>
        <p:spPr>
          <a:xfrm rot="0">
            <a:off x="1028700" y="4550728"/>
            <a:ext cx="3907422" cy="1022806"/>
          </a:xfrm>
          <a:prstGeom prst="rect">
            <a:avLst/>
          </a:prstGeom>
        </p:spPr>
        <p:txBody>
          <a:bodyPr anchor="t" rtlCol="false" tIns="0" lIns="0" bIns="0" rIns="0">
            <a:spAutoFit/>
          </a:bodyPr>
          <a:lstStyle/>
          <a:p>
            <a:pPr algn="ctr">
              <a:lnSpc>
                <a:spcPts val="7792"/>
              </a:lnSpc>
            </a:pPr>
            <a:r>
              <a:rPr lang="en-US" sz="5195">
                <a:solidFill>
                  <a:srgbClr val="000000"/>
                </a:solidFill>
                <a:latin typeface="Aloja"/>
                <a:ea typeface="Aloja"/>
                <a:cs typeface="Aloja"/>
                <a:sym typeface="Aloja"/>
              </a:rPr>
              <a:t>DURKHEIM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505199" y="679796"/>
            <a:ext cx="15277601" cy="2805523"/>
          </a:xfrm>
          <a:custGeom>
            <a:avLst/>
            <a:gdLst/>
            <a:ahLst/>
            <a:cxnLst/>
            <a:rect r="r" b="b" t="t" l="l"/>
            <a:pathLst>
              <a:path h="2805523" w="15277601">
                <a:moveTo>
                  <a:pt x="0" y="0"/>
                </a:moveTo>
                <a:lnTo>
                  <a:pt x="15277602" y="0"/>
                </a:lnTo>
                <a:lnTo>
                  <a:pt x="15277602" y="2805523"/>
                </a:lnTo>
                <a:lnTo>
                  <a:pt x="0" y="280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4019572" y="3375797"/>
            <a:ext cx="1734241" cy="2671800"/>
          </a:xfrm>
          <a:custGeom>
            <a:avLst/>
            <a:gdLst/>
            <a:ahLst/>
            <a:cxnLst/>
            <a:rect r="r" b="b" t="t" l="l"/>
            <a:pathLst>
              <a:path h="2671800" w="1734241">
                <a:moveTo>
                  <a:pt x="0" y="0"/>
                </a:moveTo>
                <a:lnTo>
                  <a:pt x="1734241" y="0"/>
                </a:lnTo>
                <a:lnTo>
                  <a:pt x="1734241" y="2671800"/>
                </a:lnTo>
                <a:lnTo>
                  <a:pt x="0" y="2671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5400000">
            <a:off x="7838726" y="3017883"/>
            <a:ext cx="2612338" cy="4024610"/>
          </a:xfrm>
          <a:custGeom>
            <a:avLst/>
            <a:gdLst/>
            <a:ahLst/>
            <a:cxnLst/>
            <a:rect r="r" b="b" t="t" l="l"/>
            <a:pathLst>
              <a:path h="4024610" w="2612338">
                <a:moveTo>
                  <a:pt x="0" y="0"/>
                </a:moveTo>
                <a:lnTo>
                  <a:pt x="2612338" y="0"/>
                </a:lnTo>
                <a:lnTo>
                  <a:pt x="2612338" y="4024610"/>
                </a:lnTo>
                <a:lnTo>
                  <a:pt x="0" y="40246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2095139" y="3017883"/>
            <a:ext cx="2612338" cy="4024610"/>
          </a:xfrm>
          <a:custGeom>
            <a:avLst/>
            <a:gdLst/>
            <a:ahLst/>
            <a:cxnLst/>
            <a:rect r="r" b="b" t="t" l="l"/>
            <a:pathLst>
              <a:path h="4024610" w="2612338">
                <a:moveTo>
                  <a:pt x="0" y="0"/>
                </a:moveTo>
                <a:lnTo>
                  <a:pt x="2612338" y="0"/>
                </a:lnTo>
                <a:lnTo>
                  <a:pt x="2612338" y="4024610"/>
                </a:lnTo>
                <a:lnTo>
                  <a:pt x="0" y="40246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286523" y="4506313"/>
            <a:ext cx="3188842" cy="1047750"/>
          </a:xfrm>
          <a:prstGeom prst="rect">
            <a:avLst/>
          </a:prstGeom>
        </p:spPr>
        <p:txBody>
          <a:bodyPr anchor="t" rtlCol="false" tIns="0" lIns="0" bIns="0" rIns="0">
            <a:spAutoFit/>
          </a:bodyPr>
          <a:lstStyle/>
          <a:p>
            <a:pPr algn="ctr">
              <a:lnSpc>
                <a:spcPts val="4199"/>
              </a:lnSpc>
            </a:pPr>
            <a:r>
              <a:rPr lang="en-US" sz="3499" b="true">
                <a:solidFill>
                  <a:srgbClr val="000000"/>
                </a:solidFill>
                <a:latin typeface="Laila Bold"/>
                <a:ea typeface="Laila Bold"/>
                <a:cs typeface="Laila Bold"/>
                <a:sym typeface="Laila Bold"/>
              </a:rPr>
              <a:t>Marx</a:t>
            </a:r>
          </a:p>
          <a:p>
            <a:pPr algn="ctr">
              <a:lnSpc>
                <a:spcPts val="4199"/>
              </a:lnSpc>
            </a:pPr>
          </a:p>
        </p:txBody>
      </p:sp>
      <p:sp>
        <p:nvSpPr>
          <p:cNvPr name="Freeform 8" id="8"/>
          <p:cNvSpPr/>
          <p:nvPr/>
        </p:nvSpPr>
        <p:spPr>
          <a:xfrm flipH="false" flipV="false" rot="0">
            <a:off x="395028" y="4659894"/>
            <a:ext cx="3327779" cy="3352926"/>
          </a:xfrm>
          <a:custGeom>
            <a:avLst/>
            <a:gdLst/>
            <a:ahLst/>
            <a:cxnLst/>
            <a:rect r="r" b="b" t="t" l="l"/>
            <a:pathLst>
              <a:path h="3352926" w="3327779">
                <a:moveTo>
                  <a:pt x="0" y="0"/>
                </a:moveTo>
                <a:lnTo>
                  <a:pt x="3327780" y="0"/>
                </a:lnTo>
                <a:lnTo>
                  <a:pt x="3327780" y="3352926"/>
                </a:lnTo>
                <a:lnTo>
                  <a:pt x="0" y="3352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856162">
            <a:off x="14271803" y="1996536"/>
            <a:ext cx="3168823" cy="3241763"/>
          </a:xfrm>
          <a:custGeom>
            <a:avLst/>
            <a:gdLst/>
            <a:ahLst/>
            <a:cxnLst/>
            <a:rect r="r" b="b" t="t" l="l"/>
            <a:pathLst>
              <a:path h="3241763" w="3168823">
                <a:moveTo>
                  <a:pt x="0" y="0"/>
                </a:moveTo>
                <a:lnTo>
                  <a:pt x="3168823" y="0"/>
                </a:lnTo>
                <a:lnTo>
                  <a:pt x="3168823" y="3241762"/>
                </a:lnTo>
                <a:lnTo>
                  <a:pt x="0" y="324176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806463">
            <a:off x="15664503" y="7387348"/>
            <a:ext cx="2447063" cy="2447063"/>
          </a:xfrm>
          <a:custGeom>
            <a:avLst/>
            <a:gdLst/>
            <a:ahLst/>
            <a:cxnLst/>
            <a:rect r="r" b="b" t="t" l="l"/>
            <a:pathLst>
              <a:path h="2447063" w="2447063">
                <a:moveTo>
                  <a:pt x="0" y="0"/>
                </a:moveTo>
                <a:lnTo>
                  <a:pt x="2447064" y="0"/>
                </a:lnTo>
                <a:lnTo>
                  <a:pt x="2447064" y="2447063"/>
                </a:lnTo>
                <a:lnTo>
                  <a:pt x="0" y="244706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1" id="11"/>
          <p:cNvSpPr txBox="true"/>
          <p:nvPr/>
        </p:nvSpPr>
        <p:spPr>
          <a:xfrm rot="0">
            <a:off x="2058918" y="1025282"/>
            <a:ext cx="14170164" cy="1590675"/>
          </a:xfrm>
          <a:prstGeom prst="rect">
            <a:avLst/>
          </a:prstGeom>
        </p:spPr>
        <p:txBody>
          <a:bodyPr anchor="t" rtlCol="false" tIns="0" lIns="0" bIns="0" rIns="0">
            <a:spAutoFit/>
          </a:bodyPr>
          <a:lstStyle/>
          <a:p>
            <a:pPr algn="ctr">
              <a:lnSpc>
                <a:spcPts val="11160"/>
              </a:lnSpc>
            </a:pPr>
            <a:r>
              <a:rPr lang="en-US" sz="9300">
                <a:solidFill>
                  <a:srgbClr val="000000"/>
                </a:solidFill>
                <a:latin typeface="Aloja"/>
                <a:ea typeface="Aloja"/>
                <a:cs typeface="Aloja"/>
                <a:sym typeface="Aloja"/>
              </a:rPr>
              <a:t>ENFOQUES MARXISTAS</a:t>
            </a:r>
          </a:p>
        </p:txBody>
      </p:sp>
      <p:sp>
        <p:nvSpPr>
          <p:cNvPr name="TextBox 12" id="12"/>
          <p:cNvSpPr txBox="true"/>
          <p:nvPr/>
        </p:nvSpPr>
        <p:spPr>
          <a:xfrm rot="0">
            <a:off x="7552265" y="4282633"/>
            <a:ext cx="3188842" cy="1571625"/>
          </a:xfrm>
          <a:prstGeom prst="rect">
            <a:avLst/>
          </a:prstGeom>
        </p:spPr>
        <p:txBody>
          <a:bodyPr anchor="t" rtlCol="false" tIns="0" lIns="0" bIns="0" rIns="0">
            <a:spAutoFit/>
          </a:bodyPr>
          <a:lstStyle/>
          <a:p>
            <a:pPr algn="ctr">
              <a:lnSpc>
                <a:spcPts val="4199"/>
              </a:lnSpc>
            </a:pPr>
            <a:r>
              <a:rPr lang="en-US" sz="3499" b="true">
                <a:solidFill>
                  <a:srgbClr val="000000"/>
                </a:solidFill>
                <a:latin typeface="Laila Bold"/>
                <a:ea typeface="Laila Bold"/>
                <a:cs typeface="Laila Bold"/>
                <a:sym typeface="Laila Bold"/>
              </a:rPr>
              <a:t>Teorías de la reproducción social</a:t>
            </a:r>
          </a:p>
        </p:txBody>
      </p:sp>
      <p:sp>
        <p:nvSpPr>
          <p:cNvPr name="TextBox 13" id="13"/>
          <p:cNvSpPr txBox="true"/>
          <p:nvPr/>
        </p:nvSpPr>
        <p:spPr>
          <a:xfrm rot="0">
            <a:off x="11806887" y="4506313"/>
            <a:ext cx="3188842" cy="1047750"/>
          </a:xfrm>
          <a:prstGeom prst="rect">
            <a:avLst/>
          </a:prstGeom>
        </p:spPr>
        <p:txBody>
          <a:bodyPr anchor="t" rtlCol="false" tIns="0" lIns="0" bIns="0" rIns="0">
            <a:spAutoFit/>
          </a:bodyPr>
          <a:lstStyle/>
          <a:p>
            <a:pPr algn="ctr">
              <a:lnSpc>
                <a:spcPts val="4199"/>
              </a:lnSpc>
            </a:pPr>
            <a:r>
              <a:rPr lang="en-US" sz="3499" b="true">
                <a:solidFill>
                  <a:srgbClr val="000000"/>
                </a:solidFill>
                <a:latin typeface="Laila Bold"/>
                <a:ea typeface="Laila Bold"/>
                <a:cs typeface="Laila Bold"/>
                <a:sym typeface="Laila Bold"/>
              </a:rPr>
              <a:t>Teorías de la resistencia</a:t>
            </a:r>
          </a:p>
        </p:txBody>
      </p:sp>
      <p:sp>
        <p:nvSpPr>
          <p:cNvPr name="TextBox 14" id="14"/>
          <p:cNvSpPr txBox="true"/>
          <p:nvPr/>
        </p:nvSpPr>
        <p:spPr>
          <a:xfrm rot="0">
            <a:off x="3545044" y="5844733"/>
            <a:ext cx="2930321" cy="4177803"/>
          </a:xfrm>
          <a:prstGeom prst="rect">
            <a:avLst/>
          </a:prstGeom>
        </p:spPr>
        <p:txBody>
          <a:bodyPr anchor="t" rtlCol="false" tIns="0" lIns="0" bIns="0" rIns="0">
            <a:spAutoFit/>
          </a:bodyPr>
          <a:lstStyle/>
          <a:p>
            <a:pPr algn="just">
              <a:lnSpc>
                <a:spcPts val="2576"/>
              </a:lnSpc>
            </a:pPr>
            <a:r>
              <a:rPr lang="en-US" sz="2147">
                <a:solidFill>
                  <a:srgbClr val="000000"/>
                </a:solidFill>
                <a:latin typeface="Laila Light"/>
                <a:ea typeface="Laila Light"/>
                <a:cs typeface="Laila Light"/>
                <a:sym typeface="Laila Light"/>
              </a:rPr>
              <a:t>Marx no desarrolló una teoría sistemática sobre educación, pero planteó ideas clave como la unión de enseñanza y producción, y la necesidad de una gestión democrática de las escuelas, para superar la división entre trabajo manual e intelectual.</a:t>
            </a:r>
          </a:p>
        </p:txBody>
      </p:sp>
      <p:sp>
        <p:nvSpPr>
          <p:cNvPr name="TextBox 15" id="15"/>
          <p:cNvSpPr txBox="true"/>
          <p:nvPr/>
        </p:nvSpPr>
        <p:spPr>
          <a:xfrm rot="0">
            <a:off x="7452880" y="6482912"/>
            <a:ext cx="3571707" cy="3602390"/>
          </a:xfrm>
          <a:prstGeom prst="rect">
            <a:avLst/>
          </a:prstGeom>
        </p:spPr>
        <p:txBody>
          <a:bodyPr anchor="t" rtlCol="false" tIns="0" lIns="0" bIns="0" rIns="0">
            <a:spAutoFit/>
          </a:bodyPr>
          <a:lstStyle/>
          <a:p>
            <a:pPr algn="just">
              <a:lnSpc>
                <a:spcPts val="2625"/>
              </a:lnSpc>
            </a:pPr>
            <a:r>
              <a:rPr lang="en-US" sz="2187">
                <a:solidFill>
                  <a:srgbClr val="000000"/>
                </a:solidFill>
                <a:latin typeface="Laila Light"/>
                <a:ea typeface="Laila Light"/>
                <a:cs typeface="Laila Light"/>
                <a:sym typeface="Laila Light"/>
              </a:rPr>
              <a:t>Autores como Althusser, Baudelot y Establet plantean que la escuela contribuye a reproducir las desigualdades sociales, al transmitir la cultura y valores de las clases dominantes y preparar a los estudiantes para ocupar diferentes posiciones en la estructura social.</a:t>
            </a:r>
          </a:p>
        </p:txBody>
      </p:sp>
      <p:sp>
        <p:nvSpPr>
          <p:cNvPr name="TextBox 16" id="16"/>
          <p:cNvSpPr txBox="true"/>
          <p:nvPr/>
        </p:nvSpPr>
        <p:spPr>
          <a:xfrm rot="0">
            <a:off x="11615454" y="6574482"/>
            <a:ext cx="3571707" cy="3274900"/>
          </a:xfrm>
          <a:prstGeom prst="rect">
            <a:avLst/>
          </a:prstGeom>
        </p:spPr>
        <p:txBody>
          <a:bodyPr anchor="t" rtlCol="false" tIns="0" lIns="0" bIns="0" rIns="0">
            <a:spAutoFit/>
          </a:bodyPr>
          <a:lstStyle/>
          <a:p>
            <a:pPr algn="just">
              <a:lnSpc>
                <a:spcPts val="2625"/>
              </a:lnSpc>
            </a:pPr>
            <a:r>
              <a:rPr lang="en-US" sz="2187">
                <a:solidFill>
                  <a:srgbClr val="000000"/>
                </a:solidFill>
                <a:latin typeface="Laila Light"/>
                <a:ea typeface="Laila Light"/>
                <a:cs typeface="Laila Light"/>
                <a:sym typeface="Laila Light"/>
              </a:rPr>
              <a:t>Estas teorías, representadas por autores como Willis, analizan cómo los estudiantes de clase obrera desarrollan una cultura "anti-escolar" como forma de resistencia a la institución educativa, que perciben como ajena a sus intereses y valores.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954437" y="3942329"/>
            <a:ext cx="3901715" cy="1440088"/>
          </a:xfrm>
          <a:custGeom>
            <a:avLst/>
            <a:gdLst/>
            <a:ahLst/>
            <a:cxnLst/>
            <a:rect r="r" b="b" t="t" l="l"/>
            <a:pathLst>
              <a:path h="1440088" w="3901715">
                <a:moveTo>
                  <a:pt x="0" y="0"/>
                </a:moveTo>
                <a:lnTo>
                  <a:pt x="3901715" y="0"/>
                </a:lnTo>
                <a:lnTo>
                  <a:pt x="3901715" y="1440087"/>
                </a:lnTo>
                <a:lnTo>
                  <a:pt x="0" y="14400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613160" y="3795949"/>
            <a:ext cx="3744879" cy="1586467"/>
          </a:xfrm>
          <a:custGeom>
            <a:avLst/>
            <a:gdLst/>
            <a:ahLst/>
            <a:cxnLst/>
            <a:rect r="r" b="b" t="t" l="l"/>
            <a:pathLst>
              <a:path h="1586467" w="3744879">
                <a:moveTo>
                  <a:pt x="0" y="0"/>
                </a:moveTo>
                <a:lnTo>
                  <a:pt x="3744879" y="0"/>
                </a:lnTo>
                <a:lnTo>
                  <a:pt x="3744879" y="1586467"/>
                </a:lnTo>
                <a:lnTo>
                  <a:pt x="0" y="15864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true" rot="0">
            <a:off x="10604279" y="4019236"/>
            <a:ext cx="3847747" cy="1420169"/>
          </a:xfrm>
          <a:custGeom>
            <a:avLst/>
            <a:gdLst/>
            <a:ahLst/>
            <a:cxnLst/>
            <a:rect r="r" b="b" t="t" l="l"/>
            <a:pathLst>
              <a:path h="1420169" w="3847747">
                <a:moveTo>
                  <a:pt x="3847747" y="1420168"/>
                </a:moveTo>
                <a:lnTo>
                  <a:pt x="0" y="1420168"/>
                </a:lnTo>
                <a:lnTo>
                  <a:pt x="0" y="0"/>
                </a:lnTo>
                <a:lnTo>
                  <a:pt x="3847747" y="0"/>
                </a:lnTo>
                <a:lnTo>
                  <a:pt x="3847747" y="142016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505199" y="679796"/>
            <a:ext cx="15277601" cy="2805523"/>
          </a:xfrm>
          <a:custGeom>
            <a:avLst/>
            <a:gdLst/>
            <a:ahLst/>
            <a:cxnLst/>
            <a:rect r="r" b="b" t="t" l="l"/>
            <a:pathLst>
              <a:path h="2805523" w="15277601">
                <a:moveTo>
                  <a:pt x="0" y="0"/>
                </a:moveTo>
                <a:lnTo>
                  <a:pt x="15277602" y="0"/>
                </a:lnTo>
                <a:lnTo>
                  <a:pt x="15277602" y="2805523"/>
                </a:lnTo>
                <a:lnTo>
                  <a:pt x="0" y="28055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452026" y="1611278"/>
            <a:ext cx="3558914" cy="3532222"/>
          </a:xfrm>
          <a:custGeom>
            <a:avLst/>
            <a:gdLst/>
            <a:ahLst/>
            <a:cxnLst/>
            <a:rect r="r" b="b" t="t" l="l"/>
            <a:pathLst>
              <a:path h="3532222" w="3558914">
                <a:moveTo>
                  <a:pt x="0" y="0"/>
                </a:moveTo>
                <a:lnTo>
                  <a:pt x="3558914" y="0"/>
                </a:lnTo>
                <a:lnTo>
                  <a:pt x="3558914" y="3532222"/>
                </a:lnTo>
                <a:lnTo>
                  <a:pt x="0" y="35322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91999" y="5706104"/>
            <a:ext cx="2924055" cy="2946151"/>
          </a:xfrm>
          <a:custGeom>
            <a:avLst/>
            <a:gdLst/>
            <a:ahLst/>
            <a:cxnLst/>
            <a:rect r="r" b="b" t="t" l="l"/>
            <a:pathLst>
              <a:path h="2946151" w="2924055">
                <a:moveTo>
                  <a:pt x="0" y="0"/>
                </a:moveTo>
                <a:lnTo>
                  <a:pt x="2924055" y="0"/>
                </a:lnTo>
                <a:lnTo>
                  <a:pt x="2924055" y="2946151"/>
                </a:lnTo>
                <a:lnTo>
                  <a:pt x="0" y="294615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2332699" y="1342194"/>
            <a:ext cx="12684062" cy="1457325"/>
          </a:xfrm>
          <a:prstGeom prst="rect">
            <a:avLst/>
          </a:prstGeom>
        </p:spPr>
        <p:txBody>
          <a:bodyPr anchor="t" rtlCol="false" tIns="0" lIns="0" bIns="0" rIns="0">
            <a:spAutoFit/>
          </a:bodyPr>
          <a:lstStyle/>
          <a:p>
            <a:pPr algn="ctr">
              <a:lnSpc>
                <a:spcPts val="10200"/>
              </a:lnSpc>
            </a:pPr>
            <a:r>
              <a:rPr lang="en-US" sz="8500">
                <a:solidFill>
                  <a:srgbClr val="000000"/>
                </a:solidFill>
                <a:latin typeface="Aloja"/>
                <a:ea typeface="Aloja"/>
                <a:cs typeface="Aloja"/>
                <a:sym typeface="Aloja"/>
              </a:rPr>
              <a:t>ENFOQUES WEBERIANOS</a:t>
            </a:r>
          </a:p>
        </p:txBody>
      </p:sp>
      <p:sp>
        <p:nvSpPr>
          <p:cNvPr name="TextBox 10" id="10"/>
          <p:cNvSpPr txBox="true"/>
          <p:nvPr/>
        </p:nvSpPr>
        <p:spPr>
          <a:xfrm rot="0">
            <a:off x="1954437" y="4386148"/>
            <a:ext cx="3645875" cy="542925"/>
          </a:xfrm>
          <a:prstGeom prst="rect">
            <a:avLst/>
          </a:prstGeom>
        </p:spPr>
        <p:txBody>
          <a:bodyPr anchor="t" rtlCol="false" tIns="0" lIns="0" bIns="0" rIns="0">
            <a:spAutoFit/>
          </a:bodyPr>
          <a:lstStyle/>
          <a:p>
            <a:pPr algn="ctr">
              <a:lnSpc>
                <a:spcPts val="4200"/>
              </a:lnSpc>
            </a:pPr>
            <a:r>
              <a:rPr lang="en-US" sz="3500">
                <a:solidFill>
                  <a:srgbClr val="000000"/>
                </a:solidFill>
                <a:latin typeface="Laila Light"/>
                <a:ea typeface="Laila Light"/>
                <a:cs typeface="Laila Light"/>
                <a:sym typeface="Laila Light"/>
              </a:rPr>
              <a:t>Weber</a:t>
            </a:r>
          </a:p>
        </p:txBody>
      </p:sp>
      <p:sp>
        <p:nvSpPr>
          <p:cNvPr name="TextBox 11" id="11"/>
          <p:cNvSpPr txBox="true"/>
          <p:nvPr/>
        </p:nvSpPr>
        <p:spPr>
          <a:xfrm rot="0">
            <a:off x="6712164" y="4119448"/>
            <a:ext cx="3645875" cy="1076325"/>
          </a:xfrm>
          <a:prstGeom prst="rect">
            <a:avLst/>
          </a:prstGeom>
        </p:spPr>
        <p:txBody>
          <a:bodyPr anchor="t" rtlCol="false" tIns="0" lIns="0" bIns="0" rIns="0">
            <a:spAutoFit/>
          </a:bodyPr>
          <a:lstStyle/>
          <a:p>
            <a:pPr algn="ctr">
              <a:lnSpc>
                <a:spcPts val="4200"/>
              </a:lnSpc>
            </a:pPr>
            <a:r>
              <a:rPr lang="en-US" sz="3500">
                <a:solidFill>
                  <a:srgbClr val="000000"/>
                </a:solidFill>
                <a:latin typeface="Laila Light"/>
                <a:ea typeface="Laila Light"/>
                <a:cs typeface="Laila Light"/>
                <a:sym typeface="Laila Light"/>
              </a:rPr>
              <a:t>Credencialismo duro (Collins)</a:t>
            </a:r>
          </a:p>
        </p:txBody>
      </p:sp>
      <p:sp>
        <p:nvSpPr>
          <p:cNvPr name="TextBox 12" id="12"/>
          <p:cNvSpPr txBox="true"/>
          <p:nvPr/>
        </p:nvSpPr>
        <p:spPr>
          <a:xfrm rot="0">
            <a:off x="10705215" y="4119448"/>
            <a:ext cx="3645875" cy="1076325"/>
          </a:xfrm>
          <a:prstGeom prst="rect">
            <a:avLst/>
          </a:prstGeom>
        </p:spPr>
        <p:txBody>
          <a:bodyPr anchor="t" rtlCol="false" tIns="0" lIns="0" bIns="0" rIns="0">
            <a:spAutoFit/>
          </a:bodyPr>
          <a:lstStyle/>
          <a:p>
            <a:pPr algn="ctr">
              <a:lnSpc>
                <a:spcPts val="4200"/>
              </a:lnSpc>
            </a:pPr>
            <a:r>
              <a:rPr lang="en-US" sz="3500">
                <a:solidFill>
                  <a:srgbClr val="000000"/>
                </a:solidFill>
                <a:latin typeface="Laila Light"/>
                <a:ea typeface="Laila Light"/>
                <a:cs typeface="Laila Light"/>
                <a:sym typeface="Laila Light"/>
              </a:rPr>
              <a:t> Credencialismo débil (Thurow)</a:t>
            </a:r>
          </a:p>
        </p:txBody>
      </p:sp>
      <p:sp>
        <p:nvSpPr>
          <p:cNvPr name="TextBox 13" id="13"/>
          <p:cNvSpPr txBox="true"/>
          <p:nvPr/>
        </p:nvSpPr>
        <p:spPr>
          <a:xfrm rot="0">
            <a:off x="2082357" y="5439404"/>
            <a:ext cx="3645875" cy="4000500"/>
          </a:xfrm>
          <a:prstGeom prst="rect">
            <a:avLst/>
          </a:prstGeom>
        </p:spPr>
        <p:txBody>
          <a:bodyPr anchor="t" rtlCol="false" tIns="0" lIns="0" bIns="0" rIns="0">
            <a:spAutoFit/>
          </a:bodyPr>
          <a:lstStyle/>
          <a:p>
            <a:pPr algn="just">
              <a:lnSpc>
                <a:spcPts val="2640"/>
              </a:lnSpc>
            </a:pPr>
            <a:r>
              <a:rPr lang="en-US" sz="2200">
                <a:solidFill>
                  <a:srgbClr val="000000"/>
                </a:solidFill>
                <a:latin typeface="Laila Light"/>
                <a:ea typeface="Laila Light"/>
                <a:cs typeface="Laila Light"/>
                <a:sym typeface="Laila Light"/>
              </a:rPr>
              <a:t>Weber analiza la educación en el marco de su teoría de la dominación y la burocracia. Plantea que los sistemas educativos constituyen "asociaciones de dominación" que imponen una cultura y conocimientos legítimos. También distingue diferentes tipos de educación: carismática, humanística y especializada.</a:t>
            </a:r>
          </a:p>
        </p:txBody>
      </p:sp>
      <p:sp>
        <p:nvSpPr>
          <p:cNvPr name="TextBox 14" id="14"/>
          <p:cNvSpPr txBox="true"/>
          <p:nvPr/>
        </p:nvSpPr>
        <p:spPr>
          <a:xfrm rot="0">
            <a:off x="6554757" y="5606092"/>
            <a:ext cx="3645875" cy="3667125"/>
          </a:xfrm>
          <a:prstGeom prst="rect">
            <a:avLst/>
          </a:prstGeom>
        </p:spPr>
        <p:txBody>
          <a:bodyPr anchor="t" rtlCol="false" tIns="0" lIns="0" bIns="0" rIns="0">
            <a:spAutoFit/>
          </a:bodyPr>
          <a:lstStyle/>
          <a:p>
            <a:pPr algn="just">
              <a:lnSpc>
                <a:spcPts val="2640"/>
              </a:lnSpc>
            </a:pPr>
            <a:r>
              <a:rPr lang="en-US" sz="2200">
                <a:solidFill>
                  <a:srgbClr val="000000"/>
                </a:solidFill>
                <a:latin typeface="Laila Light"/>
                <a:ea typeface="Laila Light"/>
                <a:cs typeface="Laila Light"/>
                <a:sym typeface="Laila Light"/>
              </a:rPr>
              <a:t>Collins critica la idea de que la educación aumenta la productividad de los trabajadores. Plantea que las credenciales educativas se convierten en una coartada para justificar el acceso a posiciones sociales privilegiadas, sin que necesariamente reflejen un mayor conocimiento.</a:t>
            </a:r>
          </a:p>
        </p:txBody>
      </p:sp>
      <p:sp>
        <p:nvSpPr>
          <p:cNvPr name="TextBox 15" id="15"/>
          <p:cNvSpPr txBox="true"/>
          <p:nvPr/>
        </p:nvSpPr>
        <p:spPr>
          <a:xfrm rot="0">
            <a:off x="11027157" y="5606092"/>
            <a:ext cx="3645875" cy="3333750"/>
          </a:xfrm>
          <a:prstGeom prst="rect">
            <a:avLst/>
          </a:prstGeom>
        </p:spPr>
        <p:txBody>
          <a:bodyPr anchor="t" rtlCol="false" tIns="0" lIns="0" bIns="0" rIns="0">
            <a:spAutoFit/>
          </a:bodyPr>
          <a:lstStyle/>
          <a:p>
            <a:pPr algn="just">
              <a:lnSpc>
                <a:spcPts val="2640"/>
              </a:lnSpc>
            </a:pPr>
            <a:r>
              <a:rPr lang="en-US" sz="2200">
                <a:solidFill>
                  <a:srgbClr val="000000"/>
                </a:solidFill>
                <a:latin typeface="Laila Light"/>
                <a:ea typeface="Laila Light"/>
                <a:cs typeface="Laila Light"/>
                <a:sym typeface="Laila Light"/>
              </a:rPr>
              <a:t>Thurow cuestiona la teoría del capital humano, argumentando que la función principal de la educación no es aumentar la productividad, sino certificar la "entrenabilidad" de los trabajadores y posicionarlos en la "cola" del mercado laboral.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505199" y="679796"/>
            <a:ext cx="15277601" cy="2805523"/>
          </a:xfrm>
          <a:custGeom>
            <a:avLst/>
            <a:gdLst/>
            <a:ahLst/>
            <a:cxnLst/>
            <a:rect r="r" b="b" t="t" l="l"/>
            <a:pathLst>
              <a:path h="2805523" w="15277601">
                <a:moveTo>
                  <a:pt x="0" y="0"/>
                </a:moveTo>
                <a:lnTo>
                  <a:pt x="15277602" y="0"/>
                </a:lnTo>
                <a:lnTo>
                  <a:pt x="15277602" y="2805523"/>
                </a:lnTo>
                <a:lnTo>
                  <a:pt x="0" y="280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919203" y="4379818"/>
            <a:ext cx="2324912" cy="3581798"/>
          </a:xfrm>
          <a:custGeom>
            <a:avLst/>
            <a:gdLst/>
            <a:ahLst/>
            <a:cxnLst/>
            <a:rect r="r" b="b" t="t" l="l"/>
            <a:pathLst>
              <a:path h="3581798" w="2324912">
                <a:moveTo>
                  <a:pt x="0" y="0"/>
                </a:moveTo>
                <a:lnTo>
                  <a:pt x="2324912" y="0"/>
                </a:lnTo>
                <a:lnTo>
                  <a:pt x="2324912" y="3581798"/>
                </a:lnTo>
                <a:lnTo>
                  <a:pt x="0" y="35817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5400000">
            <a:off x="12300112" y="3629504"/>
            <a:ext cx="2181215" cy="3360416"/>
          </a:xfrm>
          <a:custGeom>
            <a:avLst/>
            <a:gdLst/>
            <a:ahLst/>
            <a:cxnLst/>
            <a:rect r="r" b="b" t="t" l="l"/>
            <a:pathLst>
              <a:path h="3360416" w="2181215">
                <a:moveTo>
                  <a:pt x="0" y="0"/>
                </a:moveTo>
                <a:lnTo>
                  <a:pt x="2181215" y="0"/>
                </a:lnTo>
                <a:lnTo>
                  <a:pt x="2181215" y="3360416"/>
                </a:lnTo>
                <a:lnTo>
                  <a:pt x="0" y="33604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856162">
            <a:off x="14271803" y="1996536"/>
            <a:ext cx="3168823" cy="3241763"/>
          </a:xfrm>
          <a:custGeom>
            <a:avLst/>
            <a:gdLst/>
            <a:ahLst/>
            <a:cxnLst/>
            <a:rect r="r" b="b" t="t" l="l"/>
            <a:pathLst>
              <a:path h="3241763" w="3168823">
                <a:moveTo>
                  <a:pt x="0" y="0"/>
                </a:moveTo>
                <a:lnTo>
                  <a:pt x="3168823" y="0"/>
                </a:lnTo>
                <a:lnTo>
                  <a:pt x="3168823" y="3241762"/>
                </a:lnTo>
                <a:lnTo>
                  <a:pt x="0" y="32417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06463">
            <a:off x="15664503" y="7387348"/>
            <a:ext cx="2447063" cy="2447063"/>
          </a:xfrm>
          <a:custGeom>
            <a:avLst/>
            <a:gdLst/>
            <a:ahLst/>
            <a:cxnLst/>
            <a:rect r="r" b="b" t="t" l="l"/>
            <a:pathLst>
              <a:path h="2447063" w="2447063">
                <a:moveTo>
                  <a:pt x="0" y="0"/>
                </a:moveTo>
                <a:lnTo>
                  <a:pt x="2447064" y="0"/>
                </a:lnTo>
                <a:lnTo>
                  <a:pt x="2447064" y="2447063"/>
                </a:lnTo>
                <a:lnTo>
                  <a:pt x="0" y="244706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398149">
            <a:off x="1618159" y="3854218"/>
            <a:ext cx="2974809" cy="1184515"/>
          </a:xfrm>
          <a:custGeom>
            <a:avLst/>
            <a:gdLst/>
            <a:ahLst/>
            <a:cxnLst/>
            <a:rect r="r" b="b" t="t" l="l"/>
            <a:pathLst>
              <a:path h="1184515" w="2974809">
                <a:moveTo>
                  <a:pt x="0" y="0"/>
                </a:moveTo>
                <a:lnTo>
                  <a:pt x="2974809" y="0"/>
                </a:lnTo>
                <a:lnTo>
                  <a:pt x="2974809" y="1184515"/>
                </a:lnTo>
                <a:lnTo>
                  <a:pt x="0" y="11845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1017620">
            <a:off x="10967460" y="5448606"/>
            <a:ext cx="821739" cy="2217214"/>
          </a:xfrm>
          <a:custGeom>
            <a:avLst/>
            <a:gdLst/>
            <a:ahLst/>
            <a:cxnLst/>
            <a:rect r="r" b="b" t="t" l="l"/>
            <a:pathLst>
              <a:path h="2217214" w="821739">
                <a:moveTo>
                  <a:pt x="0" y="0"/>
                </a:moveTo>
                <a:lnTo>
                  <a:pt x="821739" y="0"/>
                </a:lnTo>
                <a:lnTo>
                  <a:pt x="821739" y="2217214"/>
                </a:lnTo>
                <a:lnTo>
                  <a:pt x="0" y="221721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0" y="5564490"/>
            <a:ext cx="4163318" cy="1221979"/>
          </a:xfrm>
          <a:prstGeom prst="rect">
            <a:avLst/>
          </a:prstGeom>
        </p:spPr>
        <p:txBody>
          <a:bodyPr anchor="t" rtlCol="false" tIns="0" lIns="0" bIns="0" rIns="0">
            <a:spAutoFit/>
          </a:bodyPr>
          <a:lstStyle/>
          <a:p>
            <a:pPr algn="ctr">
              <a:lnSpc>
                <a:spcPts val="3291"/>
              </a:lnSpc>
            </a:pPr>
            <a:r>
              <a:rPr lang="en-US" sz="2742" b="true">
                <a:solidFill>
                  <a:srgbClr val="000000"/>
                </a:solidFill>
                <a:latin typeface="Laila Bold"/>
                <a:ea typeface="Laila Bold"/>
                <a:cs typeface="Laila Bold"/>
                <a:sym typeface="Laila Bold"/>
              </a:rPr>
              <a:t>Interaccionismo, fenomenología y etnometodología</a:t>
            </a:r>
          </a:p>
        </p:txBody>
      </p:sp>
      <p:sp>
        <p:nvSpPr>
          <p:cNvPr name="TextBox 11" id="11"/>
          <p:cNvSpPr txBox="true"/>
          <p:nvPr/>
        </p:nvSpPr>
        <p:spPr>
          <a:xfrm rot="0">
            <a:off x="1856538" y="1457069"/>
            <a:ext cx="14170164" cy="1333500"/>
          </a:xfrm>
          <a:prstGeom prst="rect">
            <a:avLst/>
          </a:prstGeom>
        </p:spPr>
        <p:txBody>
          <a:bodyPr anchor="t" rtlCol="false" tIns="0" lIns="0" bIns="0" rIns="0">
            <a:spAutoFit/>
          </a:bodyPr>
          <a:lstStyle/>
          <a:p>
            <a:pPr algn="ctr">
              <a:lnSpc>
                <a:spcPts val="9481"/>
              </a:lnSpc>
            </a:pPr>
            <a:r>
              <a:rPr lang="en-US" sz="7901">
                <a:solidFill>
                  <a:srgbClr val="000000"/>
                </a:solidFill>
                <a:latin typeface="Aloja"/>
                <a:ea typeface="Aloja"/>
                <a:cs typeface="Aloja"/>
                <a:sym typeface="Aloja"/>
              </a:rPr>
              <a:t>ENFOQUES INTERPRETATIVOS</a:t>
            </a:r>
          </a:p>
        </p:txBody>
      </p:sp>
      <p:sp>
        <p:nvSpPr>
          <p:cNvPr name="TextBox 12" id="12"/>
          <p:cNvSpPr txBox="true"/>
          <p:nvPr/>
        </p:nvSpPr>
        <p:spPr>
          <a:xfrm rot="0">
            <a:off x="11796298" y="4728413"/>
            <a:ext cx="3188842" cy="1257300"/>
          </a:xfrm>
          <a:prstGeom prst="rect">
            <a:avLst/>
          </a:prstGeom>
        </p:spPr>
        <p:txBody>
          <a:bodyPr anchor="t" rtlCol="false" tIns="0" lIns="0" bIns="0" rIns="0">
            <a:spAutoFit/>
          </a:bodyPr>
          <a:lstStyle/>
          <a:p>
            <a:pPr algn="ctr">
              <a:lnSpc>
                <a:spcPts val="3360"/>
              </a:lnSpc>
            </a:pPr>
            <a:r>
              <a:rPr lang="en-US" sz="2800" b="true">
                <a:solidFill>
                  <a:srgbClr val="000000"/>
                </a:solidFill>
                <a:latin typeface="Laila Bold"/>
                <a:ea typeface="Laila Bold"/>
                <a:cs typeface="Laila Bold"/>
                <a:sym typeface="Laila Bold"/>
              </a:rPr>
              <a:t>La "nueva" sociología de la educación</a:t>
            </a:r>
          </a:p>
        </p:txBody>
      </p:sp>
      <p:sp>
        <p:nvSpPr>
          <p:cNvPr name="TextBox 13" id="13"/>
          <p:cNvSpPr txBox="true"/>
          <p:nvPr/>
        </p:nvSpPr>
        <p:spPr>
          <a:xfrm rot="0">
            <a:off x="3967209" y="4728413"/>
            <a:ext cx="6694730" cy="4022561"/>
          </a:xfrm>
          <a:prstGeom prst="rect">
            <a:avLst/>
          </a:prstGeom>
        </p:spPr>
        <p:txBody>
          <a:bodyPr anchor="t" rtlCol="false" tIns="0" lIns="0" bIns="0" rIns="0">
            <a:spAutoFit/>
          </a:bodyPr>
          <a:lstStyle/>
          <a:p>
            <a:pPr algn="just">
              <a:lnSpc>
                <a:spcPts val="2703"/>
              </a:lnSpc>
            </a:pPr>
            <a:r>
              <a:rPr lang="en-US" sz="2253">
                <a:solidFill>
                  <a:srgbClr val="000000"/>
                </a:solidFill>
                <a:latin typeface="Laila Light"/>
                <a:ea typeface="Laila Light"/>
                <a:cs typeface="Laila Light"/>
                <a:sym typeface="Laila Light"/>
              </a:rPr>
              <a:t>-</a:t>
            </a:r>
            <a:r>
              <a:rPr lang="en-US" sz="2253" b="true">
                <a:solidFill>
                  <a:srgbClr val="004AAD"/>
                </a:solidFill>
                <a:latin typeface="Laila Bold"/>
                <a:ea typeface="Laila Bold"/>
                <a:cs typeface="Laila Bold"/>
                <a:sym typeface="Laila Bold"/>
              </a:rPr>
              <a:t>Interaccionismo</a:t>
            </a:r>
            <a:r>
              <a:rPr lang="en-US" sz="2253">
                <a:solidFill>
                  <a:srgbClr val="000000"/>
                </a:solidFill>
                <a:latin typeface="Laila Light"/>
                <a:ea typeface="Laila Light"/>
                <a:cs typeface="Laila Light"/>
                <a:sym typeface="Laila Light"/>
              </a:rPr>
              <a:t>: Contempla la relación entre alumno y profesor como una relación de conflicto donde ambos persiguen distintos objetivos. Se centra en el análisis del proceso de negociación.</a:t>
            </a:r>
          </a:p>
          <a:p>
            <a:pPr algn="just">
              <a:lnSpc>
                <a:spcPts val="2703"/>
              </a:lnSpc>
            </a:pPr>
            <a:r>
              <a:rPr lang="en-US" sz="2253">
                <a:solidFill>
                  <a:srgbClr val="000000"/>
                </a:solidFill>
                <a:latin typeface="Laila Light"/>
                <a:ea typeface="Laila Light"/>
                <a:cs typeface="Laila Light"/>
                <a:sym typeface="Laila Light"/>
              </a:rPr>
              <a:t>- </a:t>
            </a:r>
            <a:r>
              <a:rPr lang="en-US" sz="2253" b="true">
                <a:solidFill>
                  <a:srgbClr val="CF0909"/>
                </a:solidFill>
                <a:latin typeface="Laila Bold"/>
                <a:ea typeface="Laila Bold"/>
                <a:cs typeface="Laila Bold"/>
                <a:sym typeface="Laila Bold"/>
              </a:rPr>
              <a:t>Fenomenología</a:t>
            </a:r>
            <a:r>
              <a:rPr lang="en-US" sz="2253">
                <a:solidFill>
                  <a:srgbClr val="000000"/>
                </a:solidFill>
                <a:latin typeface="Laila Light"/>
                <a:ea typeface="Laila Light"/>
                <a:cs typeface="Laila Light"/>
                <a:sym typeface="Laila Light"/>
              </a:rPr>
              <a:t>: Tiende a centrarse en analizar el conocimiento que los actores tienen de la situación, particularmente del conocimiento que tienen sobre los demás participantes.</a:t>
            </a:r>
          </a:p>
          <a:p>
            <a:pPr algn="just">
              <a:lnSpc>
                <a:spcPts val="2703"/>
              </a:lnSpc>
            </a:pPr>
            <a:r>
              <a:rPr lang="en-US" sz="2253">
                <a:solidFill>
                  <a:srgbClr val="000000"/>
                </a:solidFill>
                <a:latin typeface="Laila Light"/>
                <a:ea typeface="Laila Light"/>
                <a:cs typeface="Laila Light"/>
                <a:sym typeface="Laila Light"/>
              </a:rPr>
              <a:t>- </a:t>
            </a:r>
            <a:r>
              <a:rPr lang="en-US" sz="2253" b="true">
                <a:solidFill>
                  <a:srgbClr val="4C3ADE"/>
                </a:solidFill>
                <a:latin typeface="Laila Bold"/>
                <a:ea typeface="Laila Bold"/>
                <a:cs typeface="Laila Bold"/>
                <a:sym typeface="Laila Bold"/>
              </a:rPr>
              <a:t>Etnometodología</a:t>
            </a:r>
            <a:r>
              <a:rPr lang="en-US" sz="2253">
                <a:solidFill>
                  <a:srgbClr val="000000"/>
                </a:solidFill>
                <a:latin typeface="Laila Light"/>
                <a:ea typeface="Laila Light"/>
                <a:cs typeface="Laila Light"/>
                <a:sym typeface="Laila Light"/>
              </a:rPr>
              <a:t>: Se preocupa por descubrir los procedimientos que utilizan los actores para hacer el mundo inteligible. Considera que el orden social se deriva de la reflexividad de las personas.</a:t>
            </a:r>
          </a:p>
        </p:txBody>
      </p:sp>
      <p:sp>
        <p:nvSpPr>
          <p:cNvPr name="TextBox 14" id="14"/>
          <p:cNvSpPr txBox="true"/>
          <p:nvPr/>
        </p:nvSpPr>
        <p:spPr>
          <a:xfrm rot="0">
            <a:off x="11666130" y="6557213"/>
            <a:ext cx="3747483" cy="2947410"/>
          </a:xfrm>
          <a:prstGeom prst="rect">
            <a:avLst/>
          </a:prstGeom>
        </p:spPr>
        <p:txBody>
          <a:bodyPr anchor="t" rtlCol="false" tIns="0" lIns="0" bIns="0" rIns="0">
            <a:spAutoFit/>
          </a:bodyPr>
          <a:lstStyle/>
          <a:p>
            <a:pPr algn="just">
              <a:lnSpc>
                <a:spcPts val="2625"/>
              </a:lnSpc>
            </a:pPr>
            <a:r>
              <a:rPr lang="en-US" sz="2187">
                <a:solidFill>
                  <a:srgbClr val="000000"/>
                </a:solidFill>
                <a:latin typeface="Laila Light"/>
                <a:ea typeface="Laila Light"/>
                <a:cs typeface="Laila Light"/>
                <a:sym typeface="Laila Light"/>
              </a:rPr>
              <a:t>Surge como reacción a la tradición de política aritmética y al dominio del funcionalismo. Se interesa por el estudio del currículum, considerándolo como un reflejo de ciertos intereses políticos y socialmente construido.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5400000">
            <a:off x="3986690" y="-2504073"/>
            <a:ext cx="9960104" cy="15344698"/>
          </a:xfrm>
          <a:custGeom>
            <a:avLst/>
            <a:gdLst/>
            <a:ahLst/>
            <a:cxnLst/>
            <a:rect r="r" b="b" t="t" l="l"/>
            <a:pathLst>
              <a:path h="15344698" w="9960104">
                <a:moveTo>
                  <a:pt x="0" y="0"/>
                </a:moveTo>
                <a:lnTo>
                  <a:pt x="9960105" y="0"/>
                </a:lnTo>
                <a:lnTo>
                  <a:pt x="9960105" y="15344698"/>
                </a:lnTo>
                <a:lnTo>
                  <a:pt x="0" y="153446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080177" y="19368"/>
            <a:ext cx="3558914" cy="3532222"/>
          </a:xfrm>
          <a:custGeom>
            <a:avLst/>
            <a:gdLst/>
            <a:ahLst/>
            <a:cxnLst/>
            <a:rect r="r" b="b" t="t" l="l"/>
            <a:pathLst>
              <a:path h="3532222" w="3558914">
                <a:moveTo>
                  <a:pt x="0" y="0"/>
                </a:moveTo>
                <a:lnTo>
                  <a:pt x="3558915" y="0"/>
                </a:lnTo>
                <a:lnTo>
                  <a:pt x="3558915" y="3532222"/>
                </a:lnTo>
                <a:lnTo>
                  <a:pt x="0" y="35322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007471" y="895350"/>
            <a:ext cx="9072530" cy="1257300"/>
          </a:xfrm>
          <a:prstGeom prst="rect">
            <a:avLst/>
          </a:prstGeom>
        </p:spPr>
        <p:txBody>
          <a:bodyPr anchor="t" rtlCol="false" tIns="0" lIns="0" bIns="0" rIns="0">
            <a:spAutoFit/>
          </a:bodyPr>
          <a:lstStyle/>
          <a:p>
            <a:pPr algn="ctr">
              <a:lnSpc>
                <a:spcPts val="8879"/>
              </a:lnSpc>
            </a:pPr>
            <a:r>
              <a:rPr lang="en-US" sz="7399">
                <a:solidFill>
                  <a:srgbClr val="000000"/>
                </a:solidFill>
                <a:latin typeface="Aloja"/>
                <a:ea typeface="Aloja"/>
                <a:cs typeface="Aloja"/>
                <a:sym typeface="Aloja"/>
              </a:rPr>
              <a:t>PIERRE BOURDIEU</a:t>
            </a:r>
          </a:p>
        </p:txBody>
      </p:sp>
      <p:sp>
        <p:nvSpPr>
          <p:cNvPr name="TextBox 6" id="6"/>
          <p:cNvSpPr txBox="true"/>
          <p:nvPr/>
        </p:nvSpPr>
        <p:spPr>
          <a:xfrm rot="0">
            <a:off x="2278112" y="2354961"/>
            <a:ext cx="10225035" cy="1900427"/>
          </a:xfrm>
          <a:prstGeom prst="rect">
            <a:avLst/>
          </a:prstGeom>
        </p:spPr>
        <p:txBody>
          <a:bodyPr anchor="t" rtlCol="false" tIns="0" lIns="0" bIns="0" rIns="0">
            <a:spAutoFit/>
          </a:bodyPr>
          <a:lstStyle/>
          <a:p>
            <a:pPr algn="just">
              <a:lnSpc>
                <a:spcPts val="3782"/>
              </a:lnSpc>
            </a:pPr>
            <a:r>
              <a:rPr lang="en-US" sz="2701">
                <a:solidFill>
                  <a:srgbClr val="000000"/>
                </a:solidFill>
                <a:latin typeface="Laila Light"/>
                <a:ea typeface="Laila Light"/>
                <a:cs typeface="Laila Light"/>
                <a:sym typeface="Laila Light"/>
              </a:rPr>
              <a:t>Bourdieu concibe la sociología de la educación como una extensión de su teoría de la práctica para construir una teoría de la violencia simbólica y una teoría general de la reproducción social. </a:t>
            </a:r>
          </a:p>
        </p:txBody>
      </p:sp>
      <p:sp>
        <p:nvSpPr>
          <p:cNvPr name="TextBox 7" id="7"/>
          <p:cNvSpPr txBox="true"/>
          <p:nvPr/>
        </p:nvSpPr>
        <p:spPr>
          <a:xfrm rot="0">
            <a:off x="1294393" y="4429125"/>
            <a:ext cx="13201203" cy="714375"/>
          </a:xfrm>
          <a:prstGeom prst="rect">
            <a:avLst/>
          </a:prstGeom>
        </p:spPr>
        <p:txBody>
          <a:bodyPr anchor="t" rtlCol="false" tIns="0" lIns="0" bIns="0" rIns="0">
            <a:spAutoFit/>
          </a:bodyPr>
          <a:lstStyle/>
          <a:p>
            <a:pPr algn="ctr">
              <a:lnSpc>
                <a:spcPts val="5040"/>
              </a:lnSpc>
              <a:spcBef>
                <a:spcPct val="0"/>
              </a:spcBef>
            </a:pPr>
            <a:r>
              <a:rPr lang="en-US" sz="4200">
                <a:solidFill>
                  <a:srgbClr val="000000"/>
                </a:solidFill>
                <a:latin typeface="Aloja"/>
                <a:ea typeface="Aloja"/>
                <a:cs typeface="Aloja"/>
                <a:sym typeface="Aloja"/>
              </a:rPr>
              <a:t>Conceptos clave:</a:t>
            </a:r>
          </a:p>
        </p:txBody>
      </p:sp>
      <p:sp>
        <p:nvSpPr>
          <p:cNvPr name="TextBox 8" id="8"/>
          <p:cNvSpPr txBox="true"/>
          <p:nvPr/>
        </p:nvSpPr>
        <p:spPr>
          <a:xfrm rot="0">
            <a:off x="2278112" y="5426923"/>
            <a:ext cx="13428082" cy="3948070"/>
          </a:xfrm>
          <a:prstGeom prst="rect">
            <a:avLst/>
          </a:prstGeom>
        </p:spPr>
        <p:txBody>
          <a:bodyPr anchor="t" rtlCol="false" tIns="0" lIns="0" bIns="0" rIns="0">
            <a:spAutoFit/>
          </a:bodyPr>
          <a:lstStyle/>
          <a:p>
            <a:pPr algn="just">
              <a:lnSpc>
                <a:spcPts val="3939"/>
              </a:lnSpc>
            </a:pPr>
            <a:r>
              <a:rPr lang="en-US" sz="2814">
                <a:solidFill>
                  <a:srgbClr val="000000"/>
                </a:solidFill>
                <a:latin typeface="Laila Light"/>
                <a:ea typeface="Laila Light"/>
                <a:cs typeface="Laila Light"/>
                <a:sym typeface="Laila Light"/>
              </a:rPr>
              <a:t>-</a:t>
            </a:r>
            <a:r>
              <a:rPr lang="en-US" sz="2814" b="true">
                <a:solidFill>
                  <a:srgbClr val="CF0909"/>
                </a:solidFill>
                <a:latin typeface="Laila Bold"/>
                <a:ea typeface="Laila Bold"/>
                <a:cs typeface="Laila Bold"/>
                <a:sym typeface="Laila Bold"/>
              </a:rPr>
              <a:t> Violencia simbólica: </a:t>
            </a:r>
            <a:r>
              <a:rPr lang="en-US" sz="2814">
                <a:solidFill>
                  <a:srgbClr val="000000"/>
                </a:solidFill>
                <a:latin typeface="Laila Light"/>
                <a:ea typeface="Laila Light"/>
                <a:cs typeface="Laila Light"/>
                <a:sym typeface="Laila Light"/>
              </a:rPr>
              <a:t>Imposición de sistemas de simbolismos y significados sobre grupos o clases, que se concibe como legítima.</a:t>
            </a:r>
          </a:p>
          <a:p>
            <a:pPr algn="just">
              <a:lnSpc>
                <a:spcPts val="3939"/>
              </a:lnSpc>
            </a:pPr>
            <a:r>
              <a:rPr lang="en-US" sz="2814" b="true">
                <a:solidFill>
                  <a:srgbClr val="4C3ADE"/>
                </a:solidFill>
                <a:latin typeface="Laila Bold"/>
                <a:ea typeface="Laila Bold"/>
                <a:cs typeface="Laila Bold"/>
                <a:sym typeface="Laila Bold"/>
              </a:rPr>
              <a:t>- Arbitrariedad cultural: </a:t>
            </a:r>
            <a:r>
              <a:rPr lang="en-US" sz="2814">
                <a:solidFill>
                  <a:srgbClr val="000000"/>
                </a:solidFill>
                <a:latin typeface="Laila Light"/>
                <a:ea typeface="Laila Light"/>
                <a:cs typeface="Laila Light"/>
                <a:sym typeface="Laila Light"/>
              </a:rPr>
              <a:t>La cultura no puede deducirse a partir de su valor relativo o lógica interna, es una imposición arbitraria.</a:t>
            </a:r>
          </a:p>
          <a:p>
            <a:pPr algn="just">
              <a:lnSpc>
                <a:spcPts val="3939"/>
              </a:lnSpc>
            </a:pPr>
            <a:r>
              <a:rPr lang="en-US" sz="2814" b="true">
                <a:solidFill>
                  <a:srgbClr val="FFD501"/>
                </a:solidFill>
                <a:latin typeface="Laila Bold"/>
                <a:ea typeface="Laila Bold"/>
                <a:cs typeface="Laila Bold"/>
                <a:sym typeface="Laila Bold"/>
              </a:rPr>
              <a:t>- Capital cultural: </a:t>
            </a:r>
            <a:r>
              <a:rPr lang="en-US" sz="2814">
                <a:solidFill>
                  <a:srgbClr val="000000"/>
                </a:solidFill>
                <a:latin typeface="Laila Light"/>
                <a:ea typeface="Laila Light"/>
                <a:cs typeface="Laila Light"/>
                <a:sym typeface="Laila Light"/>
              </a:rPr>
              <a:t>Desigual distribución de los bienes culturales y simbólicos, lo que explica las desigualdades educativas.</a:t>
            </a:r>
          </a:p>
          <a:p>
            <a:pPr algn="just">
              <a:lnSpc>
                <a:spcPts val="3939"/>
              </a:lnSpc>
            </a:pPr>
            <a:r>
              <a:rPr lang="en-US" sz="2814">
                <a:solidFill>
                  <a:srgbClr val="000000"/>
                </a:solidFill>
                <a:latin typeface="Laila Light"/>
                <a:ea typeface="Laila Light"/>
                <a:cs typeface="Laila Light"/>
                <a:sym typeface="Laila Light"/>
              </a:rPr>
              <a:t>-</a:t>
            </a:r>
            <a:r>
              <a:rPr lang="en-US" sz="2814" b="true">
                <a:solidFill>
                  <a:srgbClr val="7ED957"/>
                </a:solidFill>
                <a:latin typeface="Laila Bold"/>
                <a:ea typeface="Laila Bold"/>
                <a:cs typeface="Laila Bold"/>
                <a:sym typeface="Laila Bold"/>
              </a:rPr>
              <a:t> Habitus: </a:t>
            </a:r>
            <a:r>
              <a:rPr lang="en-US" sz="2814">
                <a:solidFill>
                  <a:srgbClr val="000000"/>
                </a:solidFill>
                <a:latin typeface="Laila Light"/>
                <a:ea typeface="Laila Light"/>
                <a:cs typeface="Laila Light"/>
                <a:sym typeface="Laila Light"/>
              </a:rPr>
              <a:t>Sistema de disposiciones internalizadas que median entre las estructuras sociales y la actividad práctica.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5400000">
            <a:off x="6275235" y="-1287511"/>
            <a:ext cx="8568781" cy="13201203"/>
          </a:xfrm>
          <a:custGeom>
            <a:avLst/>
            <a:gdLst/>
            <a:ahLst/>
            <a:cxnLst/>
            <a:rect r="r" b="b" t="t" l="l"/>
            <a:pathLst>
              <a:path h="13201203" w="8568781">
                <a:moveTo>
                  <a:pt x="0" y="0"/>
                </a:moveTo>
                <a:lnTo>
                  <a:pt x="8568781" y="0"/>
                </a:lnTo>
                <a:lnTo>
                  <a:pt x="8568781" y="13201203"/>
                </a:lnTo>
                <a:lnTo>
                  <a:pt x="0" y="132012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78195" y="1370285"/>
            <a:ext cx="8962861" cy="1810407"/>
          </a:xfrm>
          <a:prstGeom prst="rect">
            <a:avLst/>
          </a:prstGeom>
        </p:spPr>
        <p:txBody>
          <a:bodyPr anchor="t" rtlCol="false" tIns="0" lIns="0" bIns="0" rIns="0">
            <a:spAutoFit/>
          </a:bodyPr>
          <a:lstStyle/>
          <a:p>
            <a:pPr algn="ctr">
              <a:lnSpc>
                <a:spcPts val="6737"/>
              </a:lnSpc>
            </a:pPr>
            <a:r>
              <a:rPr lang="en-US" sz="5614">
                <a:solidFill>
                  <a:srgbClr val="000000"/>
                </a:solidFill>
                <a:latin typeface="Aloja"/>
                <a:ea typeface="Aloja"/>
                <a:cs typeface="Aloja"/>
                <a:sym typeface="Aloja"/>
              </a:rPr>
              <a:t>TEORÍA INTERACCIONISTA/SOCIAL</a:t>
            </a:r>
          </a:p>
        </p:txBody>
      </p:sp>
      <p:sp>
        <p:nvSpPr>
          <p:cNvPr name="TextBox 5" id="5"/>
          <p:cNvSpPr txBox="true"/>
          <p:nvPr/>
        </p:nvSpPr>
        <p:spPr>
          <a:xfrm rot="0">
            <a:off x="5247646" y="3839102"/>
            <a:ext cx="10623959" cy="3563464"/>
          </a:xfrm>
          <a:prstGeom prst="rect">
            <a:avLst/>
          </a:prstGeom>
        </p:spPr>
        <p:txBody>
          <a:bodyPr anchor="t" rtlCol="false" tIns="0" lIns="0" bIns="0" rIns="0">
            <a:spAutoFit/>
          </a:bodyPr>
          <a:lstStyle/>
          <a:p>
            <a:pPr algn="just">
              <a:lnSpc>
                <a:spcPts val="4700"/>
              </a:lnSpc>
            </a:pPr>
            <a:r>
              <a:rPr lang="en-US" sz="3357">
                <a:solidFill>
                  <a:srgbClr val="000000"/>
                </a:solidFill>
                <a:latin typeface="Laila Light"/>
                <a:ea typeface="Laila Light"/>
                <a:cs typeface="Laila Light"/>
                <a:sym typeface="Laila Light"/>
              </a:rPr>
              <a:t>La teoría interaccionista/social propone que el lenguaje se aprende a través de la interacción social, no solo mediante la exposición pasiva al lenguaje. Los teóricos clave como Lev Vygotsky y Jerome Bruner enfatizan el papel crucial que juegan las interacciones sociales y el contexto cultural en el desarrollo del lenguaje.</a:t>
            </a:r>
          </a:p>
        </p:txBody>
      </p:sp>
      <p:sp>
        <p:nvSpPr>
          <p:cNvPr name="Freeform 6" id="6"/>
          <p:cNvSpPr/>
          <p:nvPr/>
        </p:nvSpPr>
        <p:spPr>
          <a:xfrm flipH="false" flipV="false" rot="0">
            <a:off x="563182" y="6411160"/>
            <a:ext cx="3162423" cy="3186320"/>
          </a:xfrm>
          <a:custGeom>
            <a:avLst/>
            <a:gdLst/>
            <a:ahLst/>
            <a:cxnLst/>
            <a:rect r="r" b="b" t="t" l="l"/>
            <a:pathLst>
              <a:path h="3186320" w="3162423">
                <a:moveTo>
                  <a:pt x="0" y="0"/>
                </a:moveTo>
                <a:lnTo>
                  <a:pt x="3162423" y="0"/>
                </a:lnTo>
                <a:lnTo>
                  <a:pt x="3162423" y="3186321"/>
                </a:lnTo>
                <a:lnTo>
                  <a:pt x="0" y="318632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5400000">
            <a:off x="4925053" y="-2780660"/>
            <a:ext cx="10287000" cy="15848319"/>
          </a:xfrm>
          <a:custGeom>
            <a:avLst/>
            <a:gdLst/>
            <a:ahLst/>
            <a:cxnLst/>
            <a:rect r="r" b="b" t="t" l="l"/>
            <a:pathLst>
              <a:path h="15848319" w="10287000">
                <a:moveTo>
                  <a:pt x="0" y="0"/>
                </a:moveTo>
                <a:lnTo>
                  <a:pt x="10287000" y="0"/>
                </a:lnTo>
                <a:lnTo>
                  <a:pt x="10287000" y="15848320"/>
                </a:lnTo>
                <a:lnTo>
                  <a:pt x="0" y="15848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63182" y="6411160"/>
            <a:ext cx="3162423" cy="3186320"/>
          </a:xfrm>
          <a:custGeom>
            <a:avLst/>
            <a:gdLst/>
            <a:ahLst/>
            <a:cxnLst/>
            <a:rect r="r" b="b" t="t" l="l"/>
            <a:pathLst>
              <a:path h="3186320" w="3162423">
                <a:moveTo>
                  <a:pt x="0" y="0"/>
                </a:moveTo>
                <a:lnTo>
                  <a:pt x="3162423" y="0"/>
                </a:lnTo>
                <a:lnTo>
                  <a:pt x="3162423" y="3186321"/>
                </a:lnTo>
                <a:lnTo>
                  <a:pt x="0" y="318632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894414" y="5617124"/>
            <a:ext cx="2837957" cy="2053972"/>
          </a:xfrm>
          <a:custGeom>
            <a:avLst/>
            <a:gdLst/>
            <a:ahLst/>
            <a:cxnLst/>
            <a:rect r="r" b="b" t="t" l="l"/>
            <a:pathLst>
              <a:path h="2053972" w="2837957">
                <a:moveTo>
                  <a:pt x="0" y="0"/>
                </a:moveTo>
                <a:lnTo>
                  <a:pt x="2837958" y="0"/>
                </a:lnTo>
                <a:lnTo>
                  <a:pt x="2837958" y="2053971"/>
                </a:lnTo>
                <a:lnTo>
                  <a:pt x="0" y="205397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8175310" y="3053875"/>
            <a:ext cx="4441846" cy="4122100"/>
          </a:xfrm>
          <a:prstGeom prst="rect">
            <a:avLst/>
          </a:prstGeom>
        </p:spPr>
        <p:txBody>
          <a:bodyPr anchor="t" rtlCol="false" tIns="0" lIns="0" bIns="0" rIns="0">
            <a:spAutoFit/>
          </a:bodyPr>
          <a:lstStyle/>
          <a:p>
            <a:pPr algn="just">
              <a:lnSpc>
                <a:spcPts val="3613"/>
              </a:lnSpc>
            </a:pPr>
            <a:r>
              <a:rPr lang="en-US" sz="2581">
                <a:solidFill>
                  <a:srgbClr val="000000"/>
                </a:solidFill>
                <a:latin typeface="Laila Light"/>
                <a:ea typeface="Laila Light"/>
                <a:cs typeface="Laila Light"/>
                <a:sym typeface="Laila Light"/>
              </a:rPr>
              <a:t>- El "sistema de soporte para la adquisición del lenguaje" (LASS) de Bruner enfatiza cómo el entorno social y cultural apoyan y facilitan el aprendizaje del lenguaje, a diferencia del "dispositivo de adquisición del lenguaje" (LAD) de Chomsky.</a:t>
            </a:r>
          </a:p>
        </p:txBody>
      </p:sp>
      <p:sp>
        <p:nvSpPr>
          <p:cNvPr name="TextBox 7" id="7"/>
          <p:cNvSpPr txBox="true"/>
          <p:nvPr/>
        </p:nvSpPr>
        <p:spPr>
          <a:xfrm rot="0">
            <a:off x="4586946" y="497517"/>
            <a:ext cx="11382642" cy="957591"/>
          </a:xfrm>
          <a:prstGeom prst="rect">
            <a:avLst/>
          </a:prstGeom>
        </p:spPr>
        <p:txBody>
          <a:bodyPr anchor="t" rtlCol="false" tIns="0" lIns="0" bIns="0" rIns="0">
            <a:spAutoFit/>
          </a:bodyPr>
          <a:lstStyle/>
          <a:p>
            <a:pPr algn="ctr">
              <a:lnSpc>
                <a:spcPts val="6737"/>
              </a:lnSpc>
            </a:pPr>
            <a:r>
              <a:rPr lang="en-US" sz="5614">
                <a:solidFill>
                  <a:srgbClr val="000000"/>
                </a:solidFill>
                <a:latin typeface="Aloja"/>
                <a:ea typeface="Aloja"/>
                <a:cs typeface="Aloja"/>
                <a:sym typeface="Aloja"/>
              </a:rPr>
              <a:t>TEORÍA INTERACCIONISTA/SOCIAL</a:t>
            </a:r>
          </a:p>
        </p:txBody>
      </p:sp>
      <p:sp>
        <p:nvSpPr>
          <p:cNvPr name="TextBox 8" id="8"/>
          <p:cNvSpPr txBox="true"/>
          <p:nvPr/>
        </p:nvSpPr>
        <p:spPr>
          <a:xfrm rot="0">
            <a:off x="2967889" y="1830114"/>
            <a:ext cx="4764483" cy="4122100"/>
          </a:xfrm>
          <a:prstGeom prst="rect">
            <a:avLst/>
          </a:prstGeom>
        </p:spPr>
        <p:txBody>
          <a:bodyPr anchor="t" rtlCol="false" tIns="0" lIns="0" bIns="0" rIns="0">
            <a:spAutoFit/>
          </a:bodyPr>
          <a:lstStyle/>
          <a:p>
            <a:pPr algn="just">
              <a:lnSpc>
                <a:spcPts val="3613"/>
              </a:lnSpc>
            </a:pPr>
            <a:r>
              <a:rPr lang="en-US" sz="2581">
                <a:solidFill>
                  <a:srgbClr val="000000"/>
                </a:solidFill>
                <a:latin typeface="Laila Light"/>
                <a:ea typeface="Laila Light"/>
                <a:cs typeface="Laila Light"/>
                <a:sym typeface="Laila Light"/>
              </a:rPr>
              <a:t>- El lenguaje se aprende con fines comunicativos, a través de la interacción con adultos y otros niños.</a:t>
            </a:r>
          </a:p>
          <a:p>
            <a:pPr algn="just">
              <a:lnSpc>
                <a:spcPts val="3613"/>
              </a:lnSpc>
            </a:pPr>
            <a:r>
              <a:rPr lang="en-US" sz="2581">
                <a:solidFill>
                  <a:srgbClr val="000000"/>
                </a:solidFill>
                <a:latin typeface="Laila Light"/>
                <a:ea typeface="Laila Light"/>
                <a:cs typeface="Laila Light"/>
                <a:sym typeface="Laila Light"/>
              </a:rPr>
              <a:t>- Los mecanismos biológicos innatos son importantes, pero las interacciones sociales son críticas para el aprendizaje del lenguaje.</a:t>
            </a:r>
          </a:p>
        </p:txBody>
      </p:sp>
      <p:sp>
        <p:nvSpPr>
          <p:cNvPr name="TextBox 9" id="9"/>
          <p:cNvSpPr txBox="true"/>
          <p:nvPr/>
        </p:nvSpPr>
        <p:spPr>
          <a:xfrm rot="0">
            <a:off x="13064831" y="4627404"/>
            <a:ext cx="4506373" cy="5039992"/>
          </a:xfrm>
          <a:prstGeom prst="rect">
            <a:avLst/>
          </a:prstGeom>
        </p:spPr>
        <p:txBody>
          <a:bodyPr anchor="t" rtlCol="false" tIns="0" lIns="0" bIns="0" rIns="0">
            <a:spAutoFit/>
          </a:bodyPr>
          <a:lstStyle/>
          <a:p>
            <a:pPr algn="just">
              <a:lnSpc>
                <a:spcPts val="3613"/>
              </a:lnSpc>
            </a:pPr>
            <a:r>
              <a:rPr lang="en-US" sz="2581">
                <a:solidFill>
                  <a:srgbClr val="000000"/>
                </a:solidFill>
                <a:latin typeface="Laila Light"/>
                <a:ea typeface="Laila Light"/>
                <a:cs typeface="Laila Light"/>
                <a:sym typeface="Laila Light"/>
              </a:rPr>
              <a:t>- Los niños aprenden mejor el lenguaje a través de interacciones cara a cara que de exposición pasiva a través de videos u otros medios.</a:t>
            </a:r>
          </a:p>
          <a:p>
            <a:pPr algn="just">
              <a:lnSpc>
                <a:spcPts val="3613"/>
              </a:lnSpc>
            </a:pPr>
            <a:r>
              <a:rPr lang="en-US" sz="2581">
                <a:solidFill>
                  <a:srgbClr val="000000"/>
                </a:solidFill>
                <a:latin typeface="Laila Light"/>
                <a:ea typeface="Laila Light"/>
                <a:cs typeface="Laila Light"/>
                <a:sym typeface="Laila Light"/>
              </a:rPr>
              <a:t>- Las diferencias en la cantidad y calidad de la exposición al lenguaje a través de contextos sociales afectan significativamente el desarrollo del lenguaje.</a:t>
            </a:r>
          </a:p>
        </p:txBody>
      </p:sp>
      <p:sp>
        <p:nvSpPr>
          <p:cNvPr name="Freeform 10" id="10"/>
          <p:cNvSpPr/>
          <p:nvPr/>
        </p:nvSpPr>
        <p:spPr>
          <a:xfrm flipH="false" flipV="false" rot="0">
            <a:off x="9779198" y="7543509"/>
            <a:ext cx="2837957" cy="2053972"/>
          </a:xfrm>
          <a:custGeom>
            <a:avLst/>
            <a:gdLst/>
            <a:ahLst/>
            <a:cxnLst/>
            <a:rect r="r" b="b" t="t" l="l"/>
            <a:pathLst>
              <a:path h="2053972" w="2837957">
                <a:moveTo>
                  <a:pt x="0" y="0"/>
                </a:moveTo>
                <a:lnTo>
                  <a:pt x="2837958" y="0"/>
                </a:lnTo>
                <a:lnTo>
                  <a:pt x="2837958" y="2053972"/>
                </a:lnTo>
                <a:lnTo>
                  <a:pt x="0" y="20539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342802">
            <a:off x="-466621" y="-884752"/>
            <a:ext cx="19221243" cy="12056504"/>
          </a:xfrm>
          <a:custGeom>
            <a:avLst/>
            <a:gdLst/>
            <a:ahLst/>
            <a:cxnLst/>
            <a:rect r="r" b="b" t="t" l="l"/>
            <a:pathLst>
              <a:path h="12056504" w="19221243">
                <a:moveTo>
                  <a:pt x="1024091" y="0"/>
                </a:moveTo>
                <a:lnTo>
                  <a:pt x="19221242" y="1820606"/>
                </a:lnTo>
                <a:lnTo>
                  <a:pt x="18197151" y="12056504"/>
                </a:lnTo>
                <a:lnTo>
                  <a:pt x="0" y="10235898"/>
                </a:lnTo>
                <a:lnTo>
                  <a:pt x="1024091" y="0"/>
                </a:lnTo>
                <a:close/>
              </a:path>
            </a:pathLst>
          </a:custGeom>
          <a:blipFill>
            <a:blip r:embed="rId2"/>
            <a:stretch>
              <a:fillRect l="-6187" t="-61296" r="-5039" b="-43408"/>
            </a:stretch>
          </a:blipFill>
        </p:spPr>
      </p:sp>
      <p:sp>
        <p:nvSpPr>
          <p:cNvPr name="Freeform 3" id="3"/>
          <p:cNvSpPr/>
          <p:nvPr/>
        </p:nvSpPr>
        <p:spPr>
          <a:xfrm flipH="false" flipV="false" rot="0">
            <a:off x="1505199" y="679796"/>
            <a:ext cx="15277601" cy="2805523"/>
          </a:xfrm>
          <a:custGeom>
            <a:avLst/>
            <a:gdLst/>
            <a:ahLst/>
            <a:cxnLst/>
            <a:rect r="r" b="b" t="t" l="l"/>
            <a:pathLst>
              <a:path h="2805523" w="15277601">
                <a:moveTo>
                  <a:pt x="0" y="0"/>
                </a:moveTo>
                <a:lnTo>
                  <a:pt x="15277602" y="0"/>
                </a:lnTo>
                <a:lnTo>
                  <a:pt x="15277602" y="2805523"/>
                </a:lnTo>
                <a:lnTo>
                  <a:pt x="0" y="280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2496364" y="3941069"/>
            <a:ext cx="4533650" cy="4428716"/>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5"/>
              <a:stretch>
                <a:fillRect l="-23202" t="0" r="-23202" b="0"/>
              </a:stretch>
            </a:blipFill>
          </p:spPr>
        </p:sp>
      </p:grpSp>
      <p:sp>
        <p:nvSpPr>
          <p:cNvPr name="Freeform 6" id="6"/>
          <p:cNvSpPr/>
          <p:nvPr/>
        </p:nvSpPr>
        <p:spPr>
          <a:xfrm flipH="false" flipV="false" rot="0">
            <a:off x="-532594" y="3550557"/>
            <a:ext cx="11375859" cy="4819228"/>
          </a:xfrm>
          <a:custGeom>
            <a:avLst/>
            <a:gdLst/>
            <a:ahLst/>
            <a:cxnLst/>
            <a:rect r="r" b="b" t="t" l="l"/>
            <a:pathLst>
              <a:path h="4819228" w="11375859">
                <a:moveTo>
                  <a:pt x="0" y="0"/>
                </a:moveTo>
                <a:lnTo>
                  <a:pt x="11375860" y="0"/>
                </a:lnTo>
                <a:lnTo>
                  <a:pt x="11375860" y="4819228"/>
                </a:lnTo>
                <a:lnTo>
                  <a:pt x="0" y="48192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66197">
            <a:off x="10190453" y="3814895"/>
            <a:ext cx="3025700" cy="3014353"/>
          </a:xfrm>
          <a:custGeom>
            <a:avLst/>
            <a:gdLst/>
            <a:ahLst/>
            <a:cxnLst/>
            <a:rect r="r" b="b" t="t" l="l"/>
            <a:pathLst>
              <a:path h="3014353" w="3025700">
                <a:moveTo>
                  <a:pt x="0" y="0"/>
                </a:moveTo>
                <a:lnTo>
                  <a:pt x="3025699" y="0"/>
                </a:lnTo>
                <a:lnTo>
                  <a:pt x="3025699" y="3014354"/>
                </a:lnTo>
                <a:lnTo>
                  <a:pt x="0" y="30143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2058918" y="1199319"/>
            <a:ext cx="14170164" cy="1543050"/>
          </a:xfrm>
          <a:prstGeom prst="rect">
            <a:avLst/>
          </a:prstGeom>
        </p:spPr>
        <p:txBody>
          <a:bodyPr anchor="t" rtlCol="false" tIns="0" lIns="0" bIns="0" rIns="0">
            <a:spAutoFit/>
          </a:bodyPr>
          <a:lstStyle/>
          <a:p>
            <a:pPr algn="ctr">
              <a:lnSpc>
                <a:spcPts val="10800"/>
              </a:lnSpc>
            </a:pPr>
            <a:r>
              <a:rPr lang="en-US" sz="9000">
                <a:solidFill>
                  <a:srgbClr val="000000"/>
                </a:solidFill>
                <a:latin typeface="Aloja"/>
                <a:ea typeface="Aloja"/>
                <a:cs typeface="Aloja"/>
                <a:sym typeface="Aloja"/>
              </a:rPr>
              <a:t>CONCLUSIONES</a:t>
            </a:r>
          </a:p>
        </p:txBody>
      </p:sp>
      <p:sp>
        <p:nvSpPr>
          <p:cNvPr name="TextBox 9" id="9"/>
          <p:cNvSpPr txBox="true"/>
          <p:nvPr/>
        </p:nvSpPr>
        <p:spPr>
          <a:xfrm rot="0">
            <a:off x="1200366" y="4764860"/>
            <a:ext cx="7909939" cy="2771609"/>
          </a:xfrm>
          <a:prstGeom prst="rect">
            <a:avLst/>
          </a:prstGeom>
        </p:spPr>
        <p:txBody>
          <a:bodyPr anchor="t" rtlCol="false" tIns="0" lIns="0" bIns="0" rIns="0">
            <a:spAutoFit/>
          </a:bodyPr>
          <a:lstStyle/>
          <a:p>
            <a:pPr algn="just">
              <a:lnSpc>
                <a:spcPts val="2800"/>
              </a:lnSpc>
            </a:pPr>
            <a:r>
              <a:rPr lang="en-US" sz="2333">
                <a:solidFill>
                  <a:srgbClr val="000000"/>
                </a:solidFill>
                <a:latin typeface="Laila Light"/>
                <a:ea typeface="Laila Light"/>
                <a:cs typeface="Laila Light"/>
                <a:sym typeface="Laila Light"/>
              </a:rPr>
              <a:t>El impacto de la sociología de la educación en la configuración del sistema educativo actual es más bien escaso. Fue bastante potente en la época de Dukheim. Como vimos su sociología contribuyó a asentar la política educativa de la III República francesa. Más recientemente la obra de sociólogos como Halsey en el Reino Unido jugó un papel decisivo en la reforma educativa británica de los años sesenta.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DAGP1Q_ej5k</dc:identifier>
  <dcterms:modified xsi:type="dcterms:W3CDTF">2011-08-01T06:04:30Z</dcterms:modified>
  <cp:revision>1</cp:revision>
  <dc:title>PRINCIPALES TEORÍAS SOCIOLÓGICAS APLICADAS A LA EDUCACIÓN.</dc:title>
</cp:coreProperties>
</file>