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11"/>
  </p:notesMasterIdLst>
  <p:sldIdLst>
    <p:sldId id="256" r:id="rId2"/>
    <p:sldId id="367" r:id="rId3"/>
    <p:sldId id="368" r:id="rId4"/>
    <p:sldId id="369" r:id="rId5"/>
    <p:sldId id="370" r:id="rId6"/>
    <p:sldId id="371" r:id="rId7"/>
    <p:sldId id="372" r:id="rId8"/>
    <p:sldId id="373" r:id="rId9"/>
    <p:sldId id="374" r:id="rId1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C0209-AD60-4F7E-95E0-B344FE2E97C7}" type="datetimeFigureOut">
              <a:rPr lang="es-EC" smtClean="0"/>
              <a:t>9/1/2023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E2131-33D2-4C8C-8188-F68B8826AD5D}" type="slidenum">
              <a:rPr lang="es-EC" smtClean="0"/>
              <a:t>‹Nº›</a:t>
            </a:fld>
            <a:endParaRPr lang="es-EC"/>
          </a:p>
        </p:txBody>
      </p:sp>
    </p:spTree>
    <p:extLst>
      <p:ext uri="{BB962C8B-B14F-4D97-AF65-F5344CB8AC3E}">
        <p14:creationId xmlns:p14="http://schemas.microsoft.com/office/powerpoint/2010/main" val="221423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2DE2131-33D2-4C8C-8188-F68B8826AD5D}" type="slidenum">
              <a:rPr lang="es-EC" smtClean="0"/>
              <a:t>1</a:t>
            </a:fld>
            <a:endParaRPr lang="es-EC"/>
          </a:p>
        </p:txBody>
      </p:sp>
    </p:spTree>
    <p:extLst>
      <p:ext uri="{BB962C8B-B14F-4D97-AF65-F5344CB8AC3E}">
        <p14:creationId xmlns:p14="http://schemas.microsoft.com/office/powerpoint/2010/main" val="161770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4B987A1-FE04-47BA-82C5-68B352BDF6F3}" type="datetime1">
              <a:rPr lang="es-EC" smtClean="0"/>
              <a:t>9/1/2023</a:t>
            </a:fld>
            <a:endParaRPr lang="es-EC"/>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s-EC"/>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67062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F1234B-88E0-4581-9680-361E78937AD6}" type="datetime1">
              <a:rPr lang="es-EC" smtClean="0"/>
              <a:t>9/1/2023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287735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353BED2-5FE6-4972-B302-2D8619686F07}" type="datetime1">
              <a:rPr lang="es-EC" smtClean="0"/>
              <a:t>9/1/2023</a:t>
            </a:fld>
            <a:endParaRPr lang="es-EC"/>
          </a:p>
        </p:txBody>
      </p:sp>
      <p:sp>
        <p:nvSpPr>
          <p:cNvPr id="5" name="Footer Placeholder 4"/>
          <p:cNvSpPr>
            <a:spLocks noGrp="1"/>
          </p:cNvSpPr>
          <p:nvPr>
            <p:ph type="ftr" sz="quarter" idx="11"/>
          </p:nvPr>
        </p:nvSpPr>
        <p:spPr>
          <a:xfrm>
            <a:off x="774923" y="5951811"/>
            <a:ext cx="7896279" cy="365125"/>
          </a:xfrm>
        </p:spPr>
        <p:txBody>
          <a:bodyPr/>
          <a:lstStyle/>
          <a:p>
            <a:endParaRPr lang="es-EC"/>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401992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62C2C4-5F02-4667-B8DF-C99D8FA18AC8}" type="datetime1">
              <a:rPr lang="es-EC" smtClean="0"/>
              <a:t>9/1/2023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10558300" y="5956137"/>
            <a:ext cx="1052508" cy="365125"/>
          </a:xfrm>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02982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AF8F51E-22ED-49F6-9EF4-A45446D118A4}" type="datetime1">
              <a:rPr lang="es-EC" smtClean="0"/>
              <a:t>9/1/2023</a:t>
            </a:fld>
            <a:endParaRPr lang="es-EC"/>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EC"/>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30904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7C96A0-8B90-4461-B3A9-6CA3EB47E171}" type="datetime1">
              <a:rPr lang="es-EC" smtClean="0"/>
              <a:t>9/1/2023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313242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ABF3EBF-DEFC-4AA5-8CAD-06E0D884478A}" type="datetime1">
              <a:rPr lang="es-EC" smtClean="0"/>
              <a:t>9/1/2023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35150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333025-FF83-455B-B69B-38862C6167A8}" type="datetime1">
              <a:rPr lang="es-EC" smtClean="0"/>
              <a:t>9/1/2023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1D76B93-FD95-48A9-B710-2DE92ADF6007}" type="slidenum">
              <a:rPr lang="es-EC" smtClean="0"/>
              <a:t>‹Nº›</a:t>
            </a:fld>
            <a:endParaRPr lang="es-EC"/>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23142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2413D-036C-42BF-A023-44F6F0F515B8}" type="datetime1">
              <a:rPr lang="es-EC" smtClean="0"/>
              <a:t>9/1/2023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9447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6E41D27-6179-4247-8589-0D4734CF229F}" type="datetime1">
              <a:rPr lang="es-EC" smtClean="0"/>
              <a:t>9/1/2023</a:t>
            </a:fld>
            <a:endParaRPr lang="es-EC"/>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250116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D8928BF-3C35-4831-BA0E-C8A6C045277A}" type="datetime1">
              <a:rPr lang="es-EC" smtClean="0"/>
              <a:t>9/1/2023</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51201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A501FA8-15AC-4BD6-A467-F0F8FBECC0B1}" type="datetime1">
              <a:rPr lang="es-EC" smtClean="0"/>
              <a:t>9/1/2023</a:t>
            </a:fld>
            <a:endParaRPr lang="es-EC"/>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EC"/>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1D76B93-FD95-48A9-B710-2DE92ADF6007}" type="slidenum">
              <a:rPr lang="es-EC" smtClean="0"/>
              <a:t>‹Nº›</a:t>
            </a:fld>
            <a:endParaRPr lang="es-EC"/>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9882035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10118" y="544576"/>
            <a:ext cx="8633138" cy="198515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t>UNIVERSIDAD NACIONAL DE CHIMBORAZO</a:t>
            </a:r>
            <a:b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t>FACULTAD DE INGENIERÍA</a:t>
            </a:r>
            <a:b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t>TRÁNSITO Y TRANSPORTES</a:t>
            </a:r>
            <a:br>
              <a:rPr kumimoji="0" lang="es-MX" sz="24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br>
              <a:rPr kumimoji="0" lang="es-EC" sz="24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endParaRPr kumimoji="0" lang="es-EC" sz="1800" b="0" i="0" u="none" strike="noStrike" kern="0" cap="none" spc="0" normalizeH="0" baseline="0" noProof="0" dirty="0">
              <a:ln>
                <a:noFill/>
              </a:ln>
              <a:solidFill>
                <a:sysClr val="windowText" lastClr="000000"/>
              </a:solidFill>
              <a:effectLst/>
              <a:uLnTx/>
              <a:uFillTx/>
            </a:endParaRPr>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692" y="744678"/>
            <a:ext cx="1447166" cy="1064895"/>
          </a:xfrm>
          <a:prstGeom prst="rect">
            <a:avLst/>
          </a:prstGeom>
          <a:noFill/>
        </p:spPr>
      </p:pic>
      <p:pic>
        <p:nvPicPr>
          <p:cNvPr id="6" name="Imagen 5"/>
          <p:cNvPicPr>
            <a:picLocks noChangeAspect="1"/>
          </p:cNvPicPr>
          <p:nvPr/>
        </p:nvPicPr>
        <p:blipFill>
          <a:blip r:embed="rId4"/>
          <a:stretch>
            <a:fillRect/>
          </a:stretch>
        </p:blipFill>
        <p:spPr>
          <a:xfrm>
            <a:off x="10115349" y="918357"/>
            <a:ext cx="1414395" cy="1237595"/>
          </a:xfrm>
          <a:prstGeom prst="rect">
            <a:avLst/>
          </a:prstGeom>
        </p:spPr>
      </p:pic>
      <p:sp>
        <p:nvSpPr>
          <p:cNvPr id="7" name="Rectángulo 6"/>
          <p:cNvSpPr/>
          <p:nvPr/>
        </p:nvSpPr>
        <p:spPr>
          <a:xfrm>
            <a:off x="3047999" y="2718036"/>
            <a:ext cx="6791459" cy="757130"/>
          </a:xfrm>
          <a:prstGeom prst="rect">
            <a:avLst/>
          </a:prstGeom>
        </p:spPr>
        <p:txBody>
          <a:bodyPr wrap="square">
            <a:spAutoFit/>
          </a:bodyPr>
          <a:lstStyle/>
          <a:p>
            <a:pPr lvl="0" algn="ctr">
              <a:lnSpc>
                <a:spcPct val="90000"/>
              </a:lnSpc>
              <a:spcBef>
                <a:spcPts val="1000"/>
              </a:spcBef>
            </a:pPr>
            <a:r>
              <a:rPr lang="es-MX" sz="4800" dirty="0">
                <a:solidFill>
                  <a:prstClr val="black"/>
                </a:solidFill>
                <a:latin typeface="Calibri" panose="020F0502020204030204"/>
              </a:rPr>
              <a:t>Semáforos</a:t>
            </a:r>
          </a:p>
        </p:txBody>
      </p:sp>
      <p:pic>
        <p:nvPicPr>
          <p:cNvPr id="8" name="Imagen 7"/>
          <p:cNvPicPr>
            <a:picLocks noChangeAspect="1"/>
          </p:cNvPicPr>
          <p:nvPr/>
        </p:nvPicPr>
        <p:blipFill rotWithShape="1">
          <a:blip r:embed="rId5"/>
          <a:srcRect l="2578" t="2886" r="73464" b="71854"/>
          <a:stretch/>
        </p:blipFill>
        <p:spPr>
          <a:xfrm>
            <a:off x="783464" y="4372433"/>
            <a:ext cx="1661375" cy="1313645"/>
          </a:xfrm>
          <a:prstGeom prst="rect">
            <a:avLst/>
          </a:prstGeom>
        </p:spPr>
      </p:pic>
      <p:pic>
        <p:nvPicPr>
          <p:cNvPr id="9" name="Imagen 8"/>
          <p:cNvPicPr>
            <a:picLocks noChangeAspect="1"/>
          </p:cNvPicPr>
          <p:nvPr/>
        </p:nvPicPr>
        <p:blipFill rotWithShape="1">
          <a:blip r:embed="rId5"/>
          <a:srcRect l="77055" t="67768" r="9016" b="9449"/>
          <a:stretch/>
        </p:blipFill>
        <p:spPr>
          <a:xfrm>
            <a:off x="9078600" y="4231098"/>
            <a:ext cx="1249249" cy="1532412"/>
          </a:xfrm>
          <a:prstGeom prst="rect">
            <a:avLst/>
          </a:prstGeom>
        </p:spPr>
      </p:pic>
      <p:pic>
        <p:nvPicPr>
          <p:cNvPr id="10" name="Imagen 9"/>
          <p:cNvPicPr>
            <a:picLocks noChangeAspect="1"/>
          </p:cNvPicPr>
          <p:nvPr/>
        </p:nvPicPr>
        <p:blipFill rotWithShape="1">
          <a:blip r:embed="rId5"/>
          <a:srcRect l="70739" t="4124" r="10688" b="71804"/>
          <a:stretch/>
        </p:blipFill>
        <p:spPr>
          <a:xfrm>
            <a:off x="2820473" y="4377741"/>
            <a:ext cx="1287888" cy="1251831"/>
          </a:xfrm>
          <a:prstGeom prst="rect">
            <a:avLst/>
          </a:prstGeom>
        </p:spPr>
      </p:pic>
      <p:pic>
        <p:nvPicPr>
          <p:cNvPr id="11" name="Picture 2" descr="Resultado de imagen para Dispositivos de Control de trÃ¡nsito"/>
          <p:cNvPicPr>
            <a:picLocks noChangeAspect="1" noChangeArrowheads="1"/>
          </p:cNvPicPr>
          <p:nvPr/>
        </p:nvPicPr>
        <p:blipFill rotWithShape="1">
          <a:blip r:embed="rId6">
            <a:extLst>
              <a:ext uri="{28A0092B-C50C-407E-A947-70E740481C1C}">
                <a14:useLocalDpi xmlns:a14="http://schemas.microsoft.com/office/drawing/2010/main" val="0"/>
              </a:ext>
            </a:extLst>
          </a:blip>
          <a:srcRect l="6485" t="65476" r="76242" b="5302"/>
          <a:stretch/>
        </p:blipFill>
        <p:spPr bwMode="auto">
          <a:xfrm>
            <a:off x="6619741" y="4243802"/>
            <a:ext cx="1197735" cy="151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6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1676" y="694060"/>
            <a:ext cx="2459328" cy="523220"/>
          </a:xfrm>
          <a:prstGeom prst="rect">
            <a:avLst/>
          </a:prstGeom>
        </p:spPr>
        <p:txBody>
          <a:bodyPr wrap="none">
            <a:spAutoFit/>
          </a:bodyPr>
          <a:lstStyle/>
          <a:p>
            <a:pPr lvl="0"/>
            <a:r>
              <a:rPr lang="es-EC" sz="2800" b="1" dirty="0">
                <a:solidFill>
                  <a:prstClr val="black"/>
                </a:solidFill>
                <a:latin typeface="Times New Roman" panose="02020603050405020304" pitchFamily="18" charset="0"/>
              </a:rPr>
              <a:t>SEMÁFOROS</a:t>
            </a:r>
            <a:endParaRPr lang="es-EC" sz="2800" dirty="0">
              <a:solidFill>
                <a:prstClr val="black"/>
              </a:solidFill>
              <a:latin typeface="Calibri" panose="020F0502020204030204"/>
            </a:endParaRPr>
          </a:p>
        </p:txBody>
      </p:sp>
      <p:sp>
        <p:nvSpPr>
          <p:cNvPr id="3" name="Rectángulo 2"/>
          <p:cNvSpPr/>
          <p:nvPr/>
        </p:nvSpPr>
        <p:spPr>
          <a:xfrm>
            <a:off x="714508" y="1250571"/>
            <a:ext cx="11082539" cy="2308324"/>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cs typeface="Times New Roman" panose="02020603050405020304" pitchFamily="18" charset="0"/>
              </a:rPr>
              <a:t>Los semáforos son señales luminosas que controlan la circulación del tráfico y el paso de peatones que cruzan las calzadas. Los semáforos se encuentran principalmente en las intersecciones de calles en zonas urbanas, donde el continuo tránsito de vehículos y peatones debe ser coordinado.</a:t>
            </a:r>
          </a:p>
          <a:p>
            <a:pPr lvl="0" algn="just"/>
            <a:r>
              <a:rPr lang="es-EC" sz="2400" dirty="0">
                <a:solidFill>
                  <a:prstClr val="black"/>
                </a:solidFill>
                <a:latin typeface="Times New Roman" panose="02020603050405020304" pitchFamily="18" charset="0"/>
                <a:cs typeface="Times New Roman" panose="02020603050405020304" pitchFamily="18" charset="0"/>
              </a:rPr>
              <a:t>La finalidad de los semáforos es detener y dar vía libre a vehículos y peatones a diferentes tiempos y en diferentes direcciones.</a:t>
            </a:r>
          </a:p>
        </p:txBody>
      </p:sp>
      <p:sp>
        <p:nvSpPr>
          <p:cNvPr id="4" name="Rectángulo 3"/>
          <p:cNvSpPr/>
          <p:nvPr/>
        </p:nvSpPr>
        <p:spPr>
          <a:xfrm>
            <a:off x="4961715" y="3754361"/>
            <a:ext cx="2268570" cy="400110"/>
          </a:xfrm>
          <a:prstGeom prst="rect">
            <a:avLst/>
          </a:prstGeom>
        </p:spPr>
        <p:txBody>
          <a:bodyPr wrap="none">
            <a:spAutoFit/>
          </a:bodyPr>
          <a:lstStyle/>
          <a:p>
            <a:r>
              <a:rPr lang="es-EC" sz="2000" b="1" dirty="0">
                <a:solidFill>
                  <a:prstClr val="black"/>
                </a:solidFill>
                <a:latin typeface="Times New Roman" panose="02020603050405020304" pitchFamily="18" charset="0"/>
              </a:rPr>
              <a:t>CLASIFICACIÓN</a:t>
            </a:r>
            <a:endParaRPr lang="es-EC" sz="2000" dirty="0">
              <a:solidFill>
                <a:prstClr val="black"/>
              </a:solidFill>
              <a:latin typeface="Calibri" panose="020F0502020204030204"/>
            </a:endParaRPr>
          </a:p>
        </p:txBody>
      </p:sp>
      <p:sp>
        <p:nvSpPr>
          <p:cNvPr id="5" name="Rectángulo 4"/>
          <p:cNvSpPr/>
          <p:nvPr/>
        </p:nvSpPr>
        <p:spPr>
          <a:xfrm>
            <a:off x="714508" y="4352040"/>
            <a:ext cx="7914337" cy="1938992"/>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cs typeface="Times New Roman" panose="02020603050405020304" pitchFamily="18" charset="0"/>
              </a:rPr>
              <a:t>Los semáforos se clasifican por su función en tres grupos principales:</a:t>
            </a:r>
          </a:p>
          <a:p>
            <a:pPr lvl="0" algn="just"/>
            <a:r>
              <a:rPr lang="es-EC" sz="2400" dirty="0">
                <a:solidFill>
                  <a:prstClr val="black"/>
                </a:solidFill>
                <a:latin typeface="Times New Roman" panose="02020603050405020304" pitchFamily="18" charset="0"/>
                <a:cs typeface="Times New Roman" panose="02020603050405020304" pitchFamily="18" charset="0"/>
              </a:rPr>
              <a:t> SEMAFOROS PARA TRANSITO DE VEHICULOS</a:t>
            </a:r>
          </a:p>
          <a:p>
            <a:pPr lvl="0" algn="just"/>
            <a:r>
              <a:rPr lang="es-EC" sz="2400" dirty="0">
                <a:solidFill>
                  <a:prstClr val="black"/>
                </a:solidFill>
                <a:latin typeface="Times New Roman" panose="02020603050405020304" pitchFamily="18" charset="0"/>
                <a:cs typeface="Times New Roman" panose="02020603050405020304" pitchFamily="18" charset="0"/>
              </a:rPr>
              <a:t> SEMAFOROS PARA PASO DE PEATONES</a:t>
            </a:r>
          </a:p>
          <a:p>
            <a:pPr lvl="0" algn="just"/>
            <a:r>
              <a:rPr lang="es-EC" sz="2400" dirty="0">
                <a:solidFill>
                  <a:prstClr val="black"/>
                </a:solidFill>
                <a:latin typeface="Times New Roman" panose="02020603050405020304" pitchFamily="18" charset="0"/>
                <a:cs typeface="Times New Roman" panose="02020603050405020304" pitchFamily="18" charset="0"/>
              </a:rPr>
              <a:t> SEMAFOROS EN CRUCES DE TRENES</a:t>
            </a:r>
          </a:p>
        </p:txBody>
      </p:sp>
    </p:spTree>
    <p:extLst>
      <p:ext uri="{BB962C8B-B14F-4D97-AF65-F5344CB8AC3E}">
        <p14:creationId xmlns:p14="http://schemas.microsoft.com/office/powerpoint/2010/main" val="114604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69507" y="772146"/>
            <a:ext cx="5052986" cy="461665"/>
          </a:xfrm>
          <a:prstGeom prst="rect">
            <a:avLst/>
          </a:prstGeom>
        </p:spPr>
        <p:txBody>
          <a:bodyPr wrap="none">
            <a:spAutoFit/>
          </a:bodyPr>
          <a:lstStyle/>
          <a:p>
            <a:pPr lvl="0"/>
            <a:r>
              <a:rPr lang="es-EC" sz="2400" b="1" dirty="0">
                <a:solidFill>
                  <a:prstClr val="black"/>
                </a:solidFill>
                <a:latin typeface="Times New Roman" panose="02020603050405020304" pitchFamily="18" charset="0"/>
              </a:rPr>
              <a:t>SIGNIFICADO DE LOS COLORES</a:t>
            </a:r>
            <a:endParaRPr lang="es-EC" sz="2400" dirty="0">
              <a:solidFill>
                <a:prstClr val="black"/>
              </a:solidFill>
              <a:latin typeface="Calibri" panose="020F0502020204030204"/>
            </a:endParaRPr>
          </a:p>
        </p:txBody>
      </p:sp>
      <p:sp>
        <p:nvSpPr>
          <p:cNvPr id="3" name="Rectángulo 2"/>
          <p:cNvSpPr/>
          <p:nvPr/>
        </p:nvSpPr>
        <p:spPr>
          <a:xfrm>
            <a:off x="753810" y="1490008"/>
            <a:ext cx="6096000" cy="1938992"/>
          </a:xfrm>
          <a:prstGeom prst="rect">
            <a:avLst/>
          </a:prstGeom>
        </p:spPr>
        <p:txBody>
          <a:bodyPr>
            <a:spAutoFit/>
          </a:bodyPr>
          <a:lstStyle/>
          <a:p>
            <a:pPr lvl="0"/>
            <a:r>
              <a:rPr lang="es-EC" sz="2400" dirty="0">
                <a:solidFill>
                  <a:prstClr val="black"/>
                </a:solidFill>
                <a:latin typeface="Times New Roman" panose="02020603050405020304" pitchFamily="18" charset="0"/>
              </a:rPr>
              <a:t>Los tres colores que se utilizan en los semáforos son:</a:t>
            </a:r>
          </a:p>
          <a:p>
            <a:pPr lvl="0"/>
            <a:r>
              <a:rPr lang="es-EC" sz="2400" dirty="0">
                <a:solidFill>
                  <a:prstClr val="black"/>
                </a:solidFill>
                <a:latin typeface="Wingdings" panose="05000000000000000000" pitchFamily="2" charset="2"/>
              </a:rPr>
              <a:t> </a:t>
            </a:r>
            <a:r>
              <a:rPr lang="es-EC" sz="2400" b="1" dirty="0">
                <a:solidFill>
                  <a:prstClr val="black"/>
                </a:solidFill>
                <a:latin typeface="Times New Roman" panose="02020603050405020304" pitchFamily="18" charset="0"/>
              </a:rPr>
              <a:t>ROJO </a:t>
            </a:r>
            <a:r>
              <a:rPr lang="es-EC" sz="2400" dirty="0">
                <a:solidFill>
                  <a:prstClr val="black"/>
                </a:solidFill>
                <a:latin typeface="Times New Roman" panose="02020603050405020304" pitchFamily="18" charset="0"/>
              </a:rPr>
              <a:t>(Luz superior)</a:t>
            </a:r>
          </a:p>
          <a:p>
            <a:pPr lvl="0"/>
            <a:r>
              <a:rPr lang="es-EC" sz="2400" dirty="0">
                <a:solidFill>
                  <a:prstClr val="black"/>
                </a:solidFill>
                <a:latin typeface="Wingdings" panose="05000000000000000000" pitchFamily="2" charset="2"/>
              </a:rPr>
              <a:t> </a:t>
            </a:r>
            <a:r>
              <a:rPr lang="es-EC" sz="2400" b="1" dirty="0">
                <a:solidFill>
                  <a:prstClr val="black"/>
                </a:solidFill>
                <a:latin typeface="Times New Roman" panose="02020603050405020304" pitchFamily="18" charset="0"/>
              </a:rPr>
              <a:t>AMARILLO </a:t>
            </a:r>
            <a:r>
              <a:rPr lang="es-EC" sz="2400" dirty="0">
                <a:solidFill>
                  <a:prstClr val="black"/>
                </a:solidFill>
                <a:latin typeface="Times New Roman" panose="02020603050405020304" pitchFamily="18" charset="0"/>
              </a:rPr>
              <a:t>(Luz central)</a:t>
            </a:r>
          </a:p>
          <a:p>
            <a:pPr lvl="0"/>
            <a:r>
              <a:rPr lang="es-EC" sz="2400" dirty="0">
                <a:solidFill>
                  <a:prstClr val="black"/>
                </a:solidFill>
                <a:latin typeface="Wingdings" panose="05000000000000000000" pitchFamily="2" charset="2"/>
              </a:rPr>
              <a:t> </a:t>
            </a:r>
            <a:r>
              <a:rPr lang="es-EC" sz="2400" b="1" dirty="0">
                <a:solidFill>
                  <a:prstClr val="black"/>
                </a:solidFill>
                <a:latin typeface="Times New Roman" panose="02020603050405020304" pitchFamily="18" charset="0"/>
              </a:rPr>
              <a:t>VERDE </a:t>
            </a:r>
            <a:r>
              <a:rPr lang="es-EC" sz="2400" dirty="0">
                <a:solidFill>
                  <a:prstClr val="black"/>
                </a:solidFill>
                <a:latin typeface="Times New Roman" panose="02020603050405020304" pitchFamily="18" charset="0"/>
              </a:rPr>
              <a:t>(Luz inferior)</a:t>
            </a:r>
            <a:endParaRPr lang="es-EC" sz="2400" dirty="0">
              <a:solidFill>
                <a:prstClr val="black"/>
              </a:solidFill>
              <a:latin typeface="Calibri" panose="020F0502020204030204"/>
            </a:endParaRPr>
          </a:p>
        </p:txBody>
      </p:sp>
      <p:pic>
        <p:nvPicPr>
          <p:cNvPr id="4" name="Imagen 3"/>
          <p:cNvPicPr>
            <a:picLocks noChangeAspect="1"/>
          </p:cNvPicPr>
          <p:nvPr/>
        </p:nvPicPr>
        <p:blipFill>
          <a:blip r:embed="rId2"/>
          <a:stretch>
            <a:fillRect/>
          </a:stretch>
        </p:blipFill>
        <p:spPr>
          <a:xfrm>
            <a:off x="1069075" y="4154121"/>
            <a:ext cx="4641734" cy="1518656"/>
          </a:xfrm>
          <a:prstGeom prst="rect">
            <a:avLst/>
          </a:prstGeom>
        </p:spPr>
      </p:pic>
      <p:pic>
        <p:nvPicPr>
          <p:cNvPr id="5" name="Imagen 4"/>
          <p:cNvPicPr>
            <a:picLocks noChangeAspect="1"/>
          </p:cNvPicPr>
          <p:nvPr/>
        </p:nvPicPr>
        <p:blipFill>
          <a:blip r:embed="rId3"/>
          <a:stretch>
            <a:fillRect/>
          </a:stretch>
        </p:blipFill>
        <p:spPr>
          <a:xfrm>
            <a:off x="6548837" y="2111775"/>
            <a:ext cx="4786788" cy="3792094"/>
          </a:xfrm>
          <a:prstGeom prst="rect">
            <a:avLst/>
          </a:prstGeom>
        </p:spPr>
      </p:pic>
    </p:spTree>
    <p:extLst>
      <p:ext uri="{BB962C8B-B14F-4D97-AF65-F5344CB8AC3E}">
        <p14:creationId xmlns:p14="http://schemas.microsoft.com/office/powerpoint/2010/main" val="10115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87756" y="794662"/>
            <a:ext cx="10616485" cy="2308324"/>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rPr>
              <a:t>El color </a:t>
            </a:r>
            <a:r>
              <a:rPr lang="es-EC" sz="2400" b="1" dirty="0">
                <a:solidFill>
                  <a:prstClr val="black"/>
                </a:solidFill>
                <a:latin typeface="Times New Roman" panose="02020603050405020304" pitchFamily="18" charset="0"/>
              </a:rPr>
              <a:t>ROJO </a:t>
            </a:r>
            <a:r>
              <a:rPr lang="es-EC" sz="2400" dirty="0">
                <a:solidFill>
                  <a:prstClr val="black"/>
                </a:solidFill>
                <a:latin typeface="Times New Roman" panose="02020603050405020304" pitchFamily="18" charset="0"/>
              </a:rPr>
              <a:t>significa que tanto los vehículos como los peatones que se encuentran frente a un semáforo con luz roja deberán detenerse y esperar que la luz cambie a color verde antes de proseguir su marcha.</a:t>
            </a:r>
          </a:p>
          <a:p>
            <a:pPr lvl="0" algn="just"/>
            <a:r>
              <a:rPr lang="es-EC" sz="2400" dirty="0">
                <a:solidFill>
                  <a:prstClr val="black"/>
                </a:solidFill>
                <a:latin typeface="Times New Roman" panose="02020603050405020304" pitchFamily="18" charset="0"/>
              </a:rPr>
              <a:t>El color </a:t>
            </a:r>
            <a:r>
              <a:rPr lang="es-EC" sz="2400" b="1" dirty="0">
                <a:solidFill>
                  <a:prstClr val="black"/>
                </a:solidFill>
                <a:latin typeface="Times New Roman" panose="02020603050405020304" pitchFamily="18" charset="0"/>
              </a:rPr>
              <a:t>VERDE </a:t>
            </a:r>
            <a:r>
              <a:rPr lang="es-EC" sz="2400" dirty="0">
                <a:solidFill>
                  <a:prstClr val="black"/>
                </a:solidFill>
                <a:latin typeface="Times New Roman" panose="02020603050405020304" pitchFamily="18" charset="0"/>
              </a:rPr>
              <a:t>significa que tanto los vehículos como los peatones que se encuentran frente a un semáforo con luz verde pueden continuar su marcha sin detenerse.</a:t>
            </a:r>
            <a:endParaRPr lang="es-EC" sz="2400" dirty="0">
              <a:solidFill>
                <a:prstClr val="black"/>
              </a:solidFill>
              <a:latin typeface="Calibri" panose="020F0502020204030204"/>
            </a:endParaRPr>
          </a:p>
        </p:txBody>
      </p:sp>
      <p:sp>
        <p:nvSpPr>
          <p:cNvPr id="3" name="Rectángulo 2"/>
          <p:cNvSpPr/>
          <p:nvPr/>
        </p:nvSpPr>
        <p:spPr>
          <a:xfrm>
            <a:off x="787756" y="3356406"/>
            <a:ext cx="10461939" cy="3046988"/>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rPr>
              <a:t>El color </a:t>
            </a:r>
            <a:r>
              <a:rPr lang="es-EC" sz="2400" b="1" dirty="0">
                <a:solidFill>
                  <a:prstClr val="black"/>
                </a:solidFill>
                <a:latin typeface="Times New Roman" panose="02020603050405020304" pitchFamily="18" charset="0"/>
              </a:rPr>
              <a:t>AMARILLO </a:t>
            </a:r>
            <a:r>
              <a:rPr lang="es-EC" sz="2400" dirty="0">
                <a:solidFill>
                  <a:prstClr val="black"/>
                </a:solidFill>
                <a:latin typeface="Times New Roman" panose="02020603050405020304" pitchFamily="18" charset="0"/>
              </a:rPr>
              <a:t>significa precaución y está prendido durante unos segundos de transición entre la luz verde y roja.</a:t>
            </a:r>
          </a:p>
          <a:p>
            <a:pPr lvl="0" algn="just"/>
            <a:endParaRPr lang="es-EC" sz="2400" dirty="0">
              <a:solidFill>
                <a:prstClr val="black"/>
              </a:solidFill>
              <a:latin typeface="Times New Roman" panose="02020603050405020304" pitchFamily="18" charset="0"/>
            </a:endParaRPr>
          </a:p>
          <a:p>
            <a:pPr lvl="0" algn="just"/>
            <a:r>
              <a:rPr lang="es-EC" sz="2400" dirty="0">
                <a:solidFill>
                  <a:prstClr val="black"/>
                </a:solidFill>
                <a:latin typeface="Times New Roman" panose="02020603050405020304" pitchFamily="18" charset="0"/>
              </a:rPr>
              <a:t>La luz amarilla indica a los conductores y peatones que la luz roja está a punto de encenderse y por lo tanto que vehículos y peatones deberán detenerse.</a:t>
            </a:r>
          </a:p>
          <a:p>
            <a:pPr lvl="0" algn="just"/>
            <a:r>
              <a:rPr lang="es-EC" sz="2400" dirty="0">
                <a:solidFill>
                  <a:prstClr val="black"/>
                </a:solidFill>
                <a:latin typeface="Times New Roman" panose="02020603050405020304" pitchFamily="18" charset="0"/>
              </a:rPr>
              <a:t>Al encenderse la luz amarilla, el conductor deberá detener su vehículo en forma suave evitando frenar bruscamente y si esto no fuera posible podrá seguir su marcha siempre y cuando la luz roja no se hubiera encendido todavía.</a:t>
            </a:r>
            <a:endParaRPr lang="es-EC" sz="2400" dirty="0">
              <a:solidFill>
                <a:prstClr val="black"/>
              </a:solidFill>
              <a:latin typeface="Calibri" panose="020F0502020204030204"/>
            </a:endParaRPr>
          </a:p>
        </p:txBody>
      </p:sp>
    </p:spTree>
    <p:extLst>
      <p:ext uri="{BB962C8B-B14F-4D97-AF65-F5344CB8AC3E}">
        <p14:creationId xmlns:p14="http://schemas.microsoft.com/office/powerpoint/2010/main" val="3851446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98089" y="721266"/>
            <a:ext cx="7126823" cy="461665"/>
          </a:xfrm>
          <a:prstGeom prst="rect">
            <a:avLst/>
          </a:prstGeom>
        </p:spPr>
        <p:txBody>
          <a:bodyPr wrap="none">
            <a:spAutoFit/>
          </a:bodyPr>
          <a:lstStyle/>
          <a:p>
            <a:pPr lvl="0"/>
            <a:r>
              <a:rPr lang="es-EC" sz="2400" b="1" dirty="0">
                <a:solidFill>
                  <a:prstClr val="black"/>
                </a:solidFill>
                <a:latin typeface="Times New Roman" panose="02020603050405020304" pitchFamily="18" charset="0"/>
              </a:rPr>
              <a:t>SEMÁFOROS PARA TRÁNSITO DE VEHICULOS</a:t>
            </a:r>
            <a:endParaRPr lang="es-EC" sz="2400" dirty="0">
              <a:solidFill>
                <a:prstClr val="black"/>
              </a:solidFill>
              <a:latin typeface="Calibri" panose="020F0502020204030204"/>
            </a:endParaRPr>
          </a:p>
        </p:txBody>
      </p:sp>
      <p:sp>
        <p:nvSpPr>
          <p:cNvPr id="3" name="Rectángulo 2"/>
          <p:cNvSpPr/>
          <p:nvPr/>
        </p:nvSpPr>
        <p:spPr>
          <a:xfrm>
            <a:off x="691165" y="1299746"/>
            <a:ext cx="10526333" cy="1200329"/>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rPr>
              <a:t>Los semáforos que controlan la circulación del tránsito de vehículos pueden ser fijos o variables. Los semáforos fijos son aquellos cuyas luces no cambian de color, en cambio, los semáforos variables son aquellos cuyas luces cambian de color</a:t>
            </a:r>
            <a:endParaRPr lang="es-EC" sz="2400" dirty="0">
              <a:solidFill>
                <a:prstClr val="black"/>
              </a:solidFill>
              <a:latin typeface="Calibri" panose="020F0502020204030204"/>
            </a:endParaRPr>
          </a:p>
        </p:txBody>
      </p:sp>
      <p:sp>
        <p:nvSpPr>
          <p:cNvPr id="4" name="Rectángulo 3"/>
          <p:cNvSpPr/>
          <p:nvPr/>
        </p:nvSpPr>
        <p:spPr>
          <a:xfrm>
            <a:off x="4490929" y="2605990"/>
            <a:ext cx="3082895" cy="461665"/>
          </a:xfrm>
          <a:prstGeom prst="rect">
            <a:avLst/>
          </a:prstGeom>
        </p:spPr>
        <p:txBody>
          <a:bodyPr wrap="none">
            <a:spAutoFit/>
          </a:bodyPr>
          <a:lstStyle/>
          <a:p>
            <a:r>
              <a:rPr lang="es-EC" sz="2400" b="1" dirty="0">
                <a:solidFill>
                  <a:prstClr val="black"/>
                </a:solidFill>
                <a:latin typeface="Times New Roman" panose="02020603050405020304" pitchFamily="18" charset="0"/>
              </a:rPr>
              <a:t>SEMÁFOROS FIJOS</a:t>
            </a:r>
            <a:endParaRPr lang="es-EC" sz="2400" dirty="0">
              <a:solidFill>
                <a:prstClr val="black"/>
              </a:solidFill>
              <a:latin typeface="Calibri" panose="020F0502020204030204"/>
            </a:endParaRPr>
          </a:p>
        </p:txBody>
      </p:sp>
      <p:sp>
        <p:nvSpPr>
          <p:cNvPr id="5" name="Rectángulo 4"/>
          <p:cNvSpPr/>
          <p:nvPr/>
        </p:nvSpPr>
        <p:spPr>
          <a:xfrm>
            <a:off x="399494" y="3067655"/>
            <a:ext cx="11265763" cy="3785652"/>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rPr>
              <a:t>Los semáforos fijos constan de una luz intermitente de color </a:t>
            </a:r>
            <a:r>
              <a:rPr lang="es-EC" sz="2400" b="1" dirty="0">
                <a:solidFill>
                  <a:prstClr val="black"/>
                </a:solidFill>
                <a:latin typeface="Times New Roman" panose="02020603050405020304" pitchFamily="18" charset="0"/>
              </a:rPr>
              <a:t>AMARILLO </a:t>
            </a:r>
            <a:r>
              <a:rPr lang="es-EC" sz="2400" dirty="0">
                <a:solidFill>
                  <a:prstClr val="black"/>
                </a:solidFill>
                <a:latin typeface="Times New Roman" panose="02020603050405020304" pitchFamily="18" charset="0"/>
              </a:rPr>
              <a:t>o de color</a:t>
            </a:r>
          </a:p>
          <a:p>
            <a:pPr lvl="0" algn="just"/>
            <a:r>
              <a:rPr lang="es-EC" sz="2400" b="1" dirty="0">
                <a:solidFill>
                  <a:prstClr val="black"/>
                </a:solidFill>
                <a:latin typeface="Times New Roman" panose="02020603050405020304" pitchFamily="18" charset="0"/>
              </a:rPr>
              <a:t>ROJO</a:t>
            </a:r>
            <a:r>
              <a:rPr lang="es-EC" sz="2400" dirty="0">
                <a:solidFill>
                  <a:prstClr val="black"/>
                </a:solidFill>
                <a:latin typeface="Times New Roman" panose="02020603050405020304" pitchFamily="18" charset="0"/>
              </a:rPr>
              <a:t>.</a:t>
            </a:r>
          </a:p>
          <a:p>
            <a:pPr lvl="0" algn="just"/>
            <a:endParaRPr lang="es-EC" sz="2400" dirty="0">
              <a:solidFill>
                <a:prstClr val="black"/>
              </a:solidFill>
              <a:latin typeface="Times New Roman" panose="02020603050405020304" pitchFamily="18" charset="0"/>
            </a:endParaRPr>
          </a:p>
          <a:p>
            <a:pPr lvl="0" algn="just"/>
            <a:r>
              <a:rPr lang="es-EC" sz="2400" dirty="0">
                <a:solidFill>
                  <a:prstClr val="black"/>
                </a:solidFill>
                <a:latin typeface="Times New Roman" panose="02020603050405020304" pitchFamily="18" charset="0"/>
              </a:rPr>
              <a:t>El color </a:t>
            </a:r>
            <a:r>
              <a:rPr lang="es-EC" sz="2400" b="1" dirty="0">
                <a:solidFill>
                  <a:prstClr val="black"/>
                </a:solidFill>
                <a:latin typeface="Times New Roman" panose="02020603050405020304" pitchFamily="18" charset="0"/>
              </a:rPr>
              <a:t>AMARILLO </a:t>
            </a:r>
            <a:r>
              <a:rPr lang="es-EC" sz="2400" dirty="0">
                <a:solidFill>
                  <a:prstClr val="black"/>
                </a:solidFill>
                <a:latin typeface="Times New Roman" panose="02020603050405020304" pitchFamily="18" charset="0"/>
              </a:rPr>
              <a:t>intermitente en una intersección o en un tramo de camino significa que los vehículos deberán circular con suma precaución.</a:t>
            </a:r>
          </a:p>
          <a:p>
            <a:pPr lvl="0" algn="just"/>
            <a:endParaRPr lang="es-EC" sz="2400" dirty="0">
              <a:solidFill>
                <a:prstClr val="black"/>
              </a:solidFill>
              <a:latin typeface="Times New Roman" panose="02020603050405020304" pitchFamily="18" charset="0"/>
            </a:endParaRPr>
          </a:p>
          <a:p>
            <a:pPr lvl="0" algn="just"/>
            <a:r>
              <a:rPr lang="es-EC" sz="2400" dirty="0">
                <a:solidFill>
                  <a:prstClr val="black"/>
                </a:solidFill>
                <a:latin typeface="Times New Roman" panose="02020603050405020304" pitchFamily="18" charset="0"/>
              </a:rPr>
              <a:t>El color </a:t>
            </a:r>
            <a:r>
              <a:rPr lang="es-EC" sz="2400" b="1" dirty="0">
                <a:solidFill>
                  <a:prstClr val="black"/>
                </a:solidFill>
                <a:latin typeface="Times New Roman" panose="02020603050405020304" pitchFamily="18" charset="0"/>
              </a:rPr>
              <a:t>ROJO </a:t>
            </a:r>
            <a:r>
              <a:rPr lang="es-EC" sz="2400" dirty="0">
                <a:solidFill>
                  <a:prstClr val="black"/>
                </a:solidFill>
                <a:latin typeface="Times New Roman" panose="02020603050405020304" pitchFamily="18" charset="0"/>
              </a:rPr>
              <a:t>intermitente en una intersección significa que los vehículos deberán detenerse antes de entrar en la intersección o cruce de caminos y el conductor actuara igual que al encontrarse con una señal de PARE, esto es, cediendo el paso a los vehículos que se aproximan por ambos lados de la intersección</a:t>
            </a:r>
            <a:r>
              <a:rPr lang="es-EC" sz="2000" dirty="0">
                <a:solidFill>
                  <a:prstClr val="black"/>
                </a:solidFill>
                <a:latin typeface="Times New Roman" panose="02020603050405020304" pitchFamily="18" charset="0"/>
              </a:rPr>
              <a:t>.</a:t>
            </a:r>
            <a:endParaRPr lang="es-EC" sz="2000" dirty="0">
              <a:solidFill>
                <a:prstClr val="black"/>
              </a:solidFill>
              <a:latin typeface="Calibri" panose="020F0502020204030204"/>
            </a:endParaRPr>
          </a:p>
        </p:txBody>
      </p:sp>
    </p:spTree>
    <p:extLst>
      <p:ext uri="{BB962C8B-B14F-4D97-AF65-F5344CB8AC3E}">
        <p14:creationId xmlns:p14="http://schemas.microsoft.com/office/powerpoint/2010/main" val="1141934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13798" y="912749"/>
            <a:ext cx="3938514" cy="461665"/>
          </a:xfrm>
          <a:prstGeom prst="rect">
            <a:avLst/>
          </a:prstGeom>
        </p:spPr>
        <p:txBody>
          <a:bodyPr wrap="none">
            <a:spAutoFit/>
          </a:bodyPr>
          <a:lstStyle/>
          <a:p>
            <a:pPr lvl="0"/>
            <a:r>
              <a:rPr lang="es-EC"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SEMÁFOROS VARIABLE</a:t>
            </a:r>
            <a:r>
              <a:rPr lang="es-EC" sz="2400" b="1" dirty="0">
                <a:solidFill>
                  <a:prstClr val="black"/>
                </a:solidFill>
                <a:effectLst>
                  <a:outerShdw blurRad="38100" dist="38100" dir="2700000" algn="tl">
                    <a:srgbClr val="000000">
                      <a:alpha val="43137"/>
                    </a:srgbClr>
                  </a:outerShdw>
                </a:effectLst>
                <a:latin typeface="Calibri" panose="020F0502020204030204"/>
              </a:rPr>
              <a:t>S</a:t>
            </a:r>
          </a:p>
        </p:txBody>
      </p:sp>
      <p:sp>
        <p:nvSpPr>
          <p:cNvPr id="3" name="Rectángulo 2"/>
          <p:cNvSpPr/>
          <p:nvPr/>
        </p:nvSpPr>
        <p:spPr>
          <a:xfrm>
            <a:off x="416417" y="1516374"/>
            <a:ext cx="11359165" cy="526297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Los semáforos variables pueden ser simples o compuestos y sus luces cambian de</a:t>
            </a:r>
            <a:r>
              <a:rPr kumimoji="0" lang="es-EC" sz="24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color rojo a verde y de verde a amarillo y rojo.</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Los semáforos simples tienen solamente tres luces, de color rojo, amarillo y verde,</a:t>
            </a:r>
            <a:r>
              <a:rPr kumimoji="0" lang="es-EC" sz="24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cuyo significado se explico anterior mente.</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Los semáforos compuestos constan principalmente de un semáforo simple con luces</a:t>
            </a:r>
            <a:r>
              <a:rPr kumimoji="0" lang="es-EC" sz="24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adicionales consistentes en flechas de color verde que señalan direcciones diferentes.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Estas flechas tienen por objeto permitir el paso del tráfico en ciertas direcciones al</a:t>
            </a:r>
            <a:r>
              <a:rPr kumimoji="0" lang="es-EC" sz="24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mismo tiempo que la luz roja del semáforo esta encendida. En este caso las flechas</a:t>
            </a:r>
            <a:r>
              <a:rPr kumimoji="0" lang="es-EC" sz="24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constituyen excepciones a la prohibición que señala la luz roja.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Los conductores de los vehículos que tengan vía libre mediante una luz o flecha verde</a:t>
            </a:r>
            <a:r>
              <a:rPr kumimoji="0" lang="es-EC" sz="24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 tengan que efectuar un giro en una intersección donde exista un paso para peatones,</a:t>
            </a:r>
            <a:r>
              <a:rPr kumimoji="0" lang="es-EC" sz="24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C"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deberán dar paso a éstos mientras el semáforo de peatones indique paso libre.</a:t>
            </a:r>
            <a:endParaRPr kumimoji="0" lang="es-EC"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40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39216" y="1166700"/>
            <a:ext cx="3964162" cy="461665"/>
          </a:xfrm>
          <a:prstGeom prst="rect">
            <a:avLst/>
          </a:prstGeom>
        </p:spPr>
        <p:txBody>
          <a:bodyPr wrap="none">
            <a:spAutoFit/>
          </a:bodyPr>
          <a:lstStyle/>
          <a:p>
            <a:pPr lvl="0"/>
            <a:r>
              <a:rPr lang="es-EC"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SEMÁFOROS VARIABLES</a:t>
            </a:r>
          </a:p>
        </p:txBody>
      </p:sp>
      <p:pic>
        <p:nvPicPr>
          <p:cNvPr id="3" name="Imagen 2"/>
          <p:cNvPicPr>
            <a:picLocks noChangeAspect="1"/>
          </p:cNvPicPr>
          <p:nvPr/>
        </p:nvPicPr>
        <p:blipFill>
          <a:blip r:embed="rId2"/>
          <a:stretch>
            <a:fillRect/>
          </a:stretch>
        </p:blipFill>
        <p:spPr>
          <a:xfrm>
            <a:off x="3619620" y="2250377"/>
            <a:ext cx="4460416" cy="3100969"/>
          </a:xfrm>
          <a:prstGeom prst="rect">
            <a:avLst/>
          </a:prstGeom>
        </p:spPr>
      </p:pic>
    </p:spTree>
    <p:extLst>
      <p:ext uri="{BB962C8B-B14F-4D97-AF65-F5344CB8AC3E}">
        <p14:creationId xmlns:p14="http://schemas.microsoft.com/office/powerpoint/2010/main" val="219145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53969" y="877159"/>
            <a:ext cx="6114494" cy="461665"/>
          </a:xfrm>
          <a:prstGeom prst="rect">
            <a:avLst/>
          </a:prstGeom>
        </p:spPr>
        <p:txBody>
          <a:bodyPr wrap="none">
            <a:spAutoFit/>
          </a:bodyPr>
          <a:lstStyle/>
          <a:p>
            <a:pPr lvl="0"/>
            <a:r>
              <a:rPr lang="es-EC" sz="2400" b="1" dirty="0">
                <a:solidFill>
                  <a:prstClr val="black"/>
                </a:solidFill>
                <a:latin typeface="Times New Roman" panose="02020603050405020304" pitchFamily="18" charset="0"/>
              </a:rPr>
              <a:t>SEMÁFOROS PARA PASO DE PEATONES</a:t>
            </a:r>
            <a:endParaRPr lang="es-EC" sz="2400" dirty="0">
              <a:solidFill>
                <a:prstClr val="black"/>
              </a:solidFill>
              <a:latin typeface="Calibri" panose="020F0502020204030204"/>
            </a:endParaRPr>
          </a:p>
        </p:txBody>
      </p:sp>
      <p:sp>
        <p:nvSpPr>
          <p:cNvPr id="3" name="Rectángulo 2"/>
          <p:cNvSpPr/>
          <p:nvPr/>
        </p:nvSpPr>
        <p:spPr>
          <a:xfrm>
            <a:off x="801821" y="1624699"/>
            <a:ext cx="10410423" cy="1569660"/>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rPr>
              <a:t>Los semáforos que controlan el paso de peatones son de forma rectangular y tienen dos luces solamente. En la parte superior tienen escrita la palabra ALTO de color rojo, que prohíbe a los peatones cruzar la calzada y en la parte inferior tienen escrita la palabra SIGA de color verde, que les permite cruzar la calzada</a:t>
            </a:r>
            <a:r>
              <a:rPr lang="es-EC" sz="1200" dirty="0">
                <a:solidFill>
                  <a:prstClr val="black"/>
                </a:solidFill>
                <a:latin typeface="Times New Roman" panose="02020603050405020304" pitchFamily="18" charset="0"/>
              </a:rPr>
              <a:t>.</a:t>
            </a:r>
            <a:endParaRPr lang="es-EC" dirty="0">
              <a:solidFill>
                <a:prstClr val="black"/>
              </a:solidFill>
              <a:latin typeface="Calibri" panose="020F0502020204030204"/>
            </a:endParaRPr>
          </a:p>
        </p:txBody>
      </p:sp>
      <p:pic>
        <p:nvPicPr>
          <p:cNvPr id="4" name="Imagen 3"/>
          <p:cNvPicPr>
            <a:picLocks noChangeAspect="1"/>
          </p:cNvPicPr>
          <p:nvPr/>
        </p:nvPicPr>
        <p:blipFill>
          <a:blip r:embed="rId2"/>
          <a:stretch>
            <a:fillRect/>
          </a:stretch>
        </p:blipFill>
        <p:spPr>
          <a:xfrm>
            <a:off x="3886230" y="3766108"/>
            <a:ext cx="4241607" cy="2143196"/>
          </a:xfrm>
          <a:prstGeom prst="rect">
            <a:avLst/>
          </a:prstGeom>
        </p:spPr>
      </p:pic>
    </p:spTree>
    <p:extLst>
      <p:ext uri="{BB962C8B-B14F-4D97-AF65-F5344CB8AC3E}">
        <p14:creationId xmlns:p14="http://schemas.microsoft.com/office/powerpoint/2010/main" val="2217295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15355" y="545120"/>
            <a:ext cx="6180987" cy="461665"/>
          </a:xfrm>
          <a:prstGeom prst="rect">
            <a:avLst/>
          </a:prstGeom>
        </p:spPr>
        <p:txBody>
          <a:bodyPr wrap="none">
            <a:spAutoFit/>
          </a:bodyPr>
          <a:lstStyle/>
          <a:p>
            <a:pPr lvl="0" algn="ctr"/>
            <a:r>
              <a:rPr lang="es-EC" sz="2400" b="1" dirty="0">
                <a:solidFill>
                  <a:prstClr val="black"/>
                </a:solidFill>
                <a:latin typeface="Times New Roman" panose="02020603050405020304" pitchFamily="18" charset="0"/>
                <a:cs typeface="Times New Roman" panose="02020603050405020304" pitchFamily="18" charset="0"/>
              </a:rPr>
              <a:t>SEMÁFOROS PARA CRUCES DE TRENES</a:t>
            </a:r>
            <a:endParaRPr lang="es-EC" sz="2400" dirty="0">
              <a:solidFill>
                <a:prstClr val="black"/>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6400800" y="1006785"/>
            <a:ext cx="5048518" cy="5262979"/>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rPr>
              <a:t>En algunos cruces entre caminos y ferrocarriles el transito de vehículos esta controlado por semáforos cuyas luces se encienden automáticamente al aproximarse un tren. Estos semáforos constan de dos luces rojas intermitentes, combinadas, de forma que cuando una se enciende la otra se apaga.</a:t>
            </a:r>
          </a:p>
          <a:p>
            <a:pPr lvl="0" algn="just"/>
            <a:r>
              <a:rPr lang="es-EC" sz="2400" dirty="0">
                <a:solidFill>
                  <a:prstClr val="black"/>
                </a:solidFill>
                <a:latin typeface="Times New Roman" panose="02020603050405020304" pitchFamily="18" charset="0"/>
              </a:rPr>
              <a:t>El conductor deberá detener su vehículo en la línea de parada cuando las luces rojas intermitentes estén prendidas y esperar a que se apaguen para continuar su marcha.</a:t>
            </a:r>
            <a:endParaRPr lang="es-EC" sz="2400" dirty="0">
              <a:solidFill>
                <a:prstClr val="black"/>
              </a:solidFill>
              <a:latin typeface="Calibri" panose="020F0502020204030204"/>
            </a:endParaRPr>
          </a:p>
        </p:txBody>
      </p:sp>
      <p:pic>
        <p:nvPicPr>
          <p:cNvPr id="4" name="Imagen 3"/>
          <p:cNvPicPr>
            <a:picLocks noChangeAspect="1"/>
          </p:cNvPicPr>
          <p:nvPr/>
        </p:nvPicPr>
        <p:blipFill>
          <a:blip r:embed="rId2"/>
          <a:stretch>
            <a:fillRect/>
          </a:stretch>
        </p:blipFill>
        <p:spPr>
          <a:xfrm>
            <a:off x="246088" y="3543761"/>
            <a:ext cx="2805490" cy="2394989"/>
          </a:xfrm>
          <a:prstGeom prst="rect">
            <a:avLst/>
          </a:prstGeom>
        </p:spPr>
      </p:pic>
      <p:pic>
        <p:nvPicPr>
          <p:cNvPr id="5" name="Imagen 4"/>
          <p:cNvPicPr>
            <a:picLocks noChangeAspect="1"/>
          </p:cNvPicPr>
          <p:nvPr/>
        </p:nvPicPr>
        <p:blipFill>
          <a:blip r:embed="rId3"/>
          <a:stretch>
            <a:fillRect/>
          </a:stretch>
        </p:blipFill>
        <p:spPr>
          <a:xfrm>
            <a:off x="238976" y="1006785"/>
            <a:ext cx="5625204" cy="2174711"/>
          </a:xfrm>
          <a:prstGeom prst="rect">
            <a:avLst/>
          </a:prstGeom>
        </p:spPr>
      </p:pic>
    </p:spTree>
    <p:extLst>
      <p:ext uri="{BB962C8B-B14F-4D97-AF65-F5344CB8AC3E}">
        <p14:creationId xmlns:p14="http://schemas.microsoft.com/office/powerpoint/2010/main" val="3567323691"/>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TM03457464[[fn=Dividendo]]</Template>
  <TotalTime>27218</TotalTime>
  <Words>757</Words>
  <Application>Microsoft Office PowerPoint</Application>
  <PresentationFormat>Panorámica</PresentationFormat>
  <Paragraphs>45</Paragraphs>
  <Slides>9</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Book Antiqua</vt:lpstr>
      <vt:lpstr>Calibri</vt:lpstr>
      <vt:lpstr>Gill Sans MT</vt:lpstr>
      <vt:lpstr>Times New Roman</vt:lpstr>
      <vt:lpstr>Wingdings</vt:lpstr>
      <vt:lpstr>Wingdings 2</vt:lpstr>
      <vt:lpstr>Dividendo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SYSTEMarket</dc:creator>
  <cp:lastModifiedBy>Angel Edmundo Paredes Garcia</cp:lastModifiedBy>
  <cp:revision>53</cp:revision>
  <dcterms:created xsi:type="dcterms:W3CDTF">2018-05-06T04:10:44Z</dcterms:created>
  <dcterms:modified xsi:type="dcterms:W3CDTF">2023-01-10T01:58:02Z</dcterms:modified>
</cp:coreProperties>
</file>