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78" r:id="rId5"/>
    <p:sldId id="258" r:id="rId6"/>
    <p:sldId id="279" r:id="rId7"/>
    <p:sldId id="259" r:id="rId8"/>
    <p:sldId id="280" r:id="rId9"/>
    <p:sldId id="260" r:id="rId10"/>
    <p:sldId id="261" r:id="rId11"/>
    <p:sldId id="262" r:id="rId12"/>
    <p:sldId id="263" r:id="rId13"/>
    <p:sldId id="264" r:id="rId14"/>
    <p:sldId id="265" r:id="rId15"/>
    <p:sldId id="269" r:id="rId16"/>
    <p:sldId id="270" r:id="rId17"/>
    <p:sldId id="271" r:id="rId18"/>
    <p:sldId id="272" r:id="rId19"/>
    <p:sldId id="273" r:id="rId20"/>
    <p:sldId id="274" r:id="rId21"/>
    <p:sldId id="281" r:id="rId22"/>
    <p:sldId id="275" r:id="rId23"/>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9" d="100"/>
          <a:sy n="79" d="100"/>
        </p:scale>
        <p:origin x="773"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0AA77-0ED8-BF84-430F-0A86BBBEF54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CD8726B9-F9A0-3BED-4AD6-9C124B126A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9DBE270F-CD4A-188E-D217-BDE3C33DBD01}"/>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5" name="Marcador de pie de página 4">
            <a:extLst>
              <a:ext uri="{FF2B5EF4-FFF2-40B4-BE49-F238E27FC236}">
                <a16:creationId xmlns:a16="http://schemas.microsoft.com/office/drawing/2014/main" id="{07184FEF-E630-8F9C-2829-889E4C5FCD9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A1DBA206-AE53-5532-1EE1-044AFC84E229}"/>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79638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0F75A2-8E37-96BA-3B60-E6F309C530E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7814A674-D4E4-C778-BF10-0536FBCC821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C84039E7-15EF-3A3E-DF95-E47AF3A620C4}"/>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5" name="Marcador de pie de página 4">
            <a:extLst>
              <a:ext uri="{FF2B5EF4-FFF2-40B4-BE49-F238E27FC236}">
                <a16:creationId xmlns:a16="http://schemas.microsoft.com/office/drawing/2014/main" id="{F44FA5AE-61F7-DB49-ECB5-025FDD2AE321}"/>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87E0674-493E-58B5-519B-B1AE49687406}"/>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615160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46055BD-1B32-5562-04AF-87768C4E499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96CEEC03-7A21-BC95-10DC-5CF9ABB426D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3E915427-8960-D1E8-863B-6EC76E876205}"/>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5" name="Marcador de pie de página 4">
            <a:extLst>
              <a:ext uri="{FF2B5EF4-FFF2-40B4-BE49-F238E27FC236}">
                <a16:creationId xmlns:a16="http://schemas.microsoft.com/office/drawing/2014/main" id="{2BF9280E-F09E-7481-DD9C-57BA07D76E97}"/>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7B5BCDF-A8AF-95E3-1C35-C46EA70ABFCB}"/>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354158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D75EA-B83E-58A0-65FB-1DC865CB8F3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E749E9CC-E463-57B8-A3E7-AE5C487B717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BD7F8665-3E79-B665-C532-5454487D150A}"/>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5" name="Marcador de pie de página 4">
            <a:extLst>
              <a:ext uri="{FF2B5EF4-FFF2-40B4-BE49-F238E27FC236}">
                <a16:creationId xmlns:a16="http://schemas.microsoft.com/office/drawing/2014/main" id="{B1022267-7901-F851-C484-1C0A73F32C9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EB52C0C-3BE4-9286-03C1-C46A9EC14A3A}"/>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349209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CFB95F-2D14-0F10-188C-D8613261303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6BFA019E-F102-62CD-3AD2-4B1AD46A702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5FEBF5B-B5EE-140E-D7EF-37F42906A504}"/>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5" name="Marcador de pie de página 4">
            <a:extLst>
              <a:ext uri="{FF2B5EF4-FFF2-40B4-BE49-F238E27FC236}">
                <a16:creationId xmlns:a16="http://schemas.microsoft.com/office/drawing/2014/main" id="{88A96C36-9256-0C43-42A8-DD7010D9CA4C}"/>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9ACE322-CE33-4E1F-BFED-694D881C9A1E}"/>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235824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2385E0-45A1-5A6A-7098-82896A36E55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0A944CAA-7131-46BA-B7D6-BDFE13E9E94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9445508A-9818-B138-F648-4E5554D0615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353DBEF2-2991-832E-9D1C-BD26B8BD3AF5}"/>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6" name="Marcador de pie de página 5">
            <a:extLst>
              <a:ext uri="{FF2B5EF4-FFF2-40B4-BE49-F238E27FC236}">
                <a16:creationId xmlns:a16="http://schemas.microsoft.com/office/drawing/2014/main" id="{1D5A4A8F-5319-AD51-EBBC-08D4C81AA56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3FEEEB4-3E82-3958-C2EF-35F464620A42}"/>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409561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09363-4027-9E41-D9E3-33A877034DA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245A49BD-6757-EFE3-B0FA-02ED9C8292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F96B0BD-97C1-FC3D-77C1-2DA8FF62BDD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AD85B3C9-02A5-FFF2-8FD3-D85D088410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DE18EC9-E586-D683-1513-8DA0BE39EB7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BE8119A7-7A55-BED7-9F5D-323F39385991}"/>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8" name="Marcador de pie de página 7">
            <a:extLst>
              <a:ext uri="{FF2B5EF4-FFF2-40B4-BE49-F238E27FC236}">
                <a16:creationId xmlns:a16="http://schemas.microsoft.com/office/drawing/2014/main" id="{F6108A0E-8F05-C89F-A709-90EFD6E0270F}"/>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63BE65AB-B654-6365-D39E-82BDEBB0C05E}"/>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1564165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698A8A-D82C-67A4-4F95-F50B395CBDB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04645FED-C8A5-7963-0C3E-892B13B7488D}"/>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4" name="Marcador de pie de página 3">
            <a:extLst>
              <a:ext uri="{FF2B5EF4-FFF2-40B4-BE49-F238E27FC236}">
                <a16:creationId xmlns:a16="http://schemas.microsoft.com/office/drawing/2014/main" id="{D2C007C9-B342-C36B-38D3-DF2361D918A7}"/>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19848AAD-8227-28E2-DC11-221E2CC66085}"/>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177527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145443D-ED1C-6949-BE6D-619D06F6FAC6}"/>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3" name="Marcador de pie de página 2">
            <a:extLst>
              <a:ext uri="{FF2B5EF4-FFF2-40B4-BE49-F238E27FC236}">
                <a16:creationId xmlns:a16="http://schemas.microsoft.com/office/drawing/2014/main" id="{62CD9F62-4799-D693-56F5-6FEDF1D6A6E6}"/>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386EC99A-34E3-EFCC-3A12-29992B4DABC2}"/>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332432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9BB59C-E52A-9A07-8B8D-15CF9092FC6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569E4278-E202-C629-A699-0BA0997596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4995B88E-FF95-5F58-ED2D-35A8C95C9B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0E08C97-59D1-56BD-A271-8DE18E459EC0}"/>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6" name="Marcador de pie de página 5">
            <a:extLst>
              <a:ext uri="{FF2B5EF4-FFF2-40B4-BE49-F238E27FC236}">
                <a16:creationId xmlns:a16="http://schemas.microsoft.com/office/drawing/2014/main" id="{FEDC279C-3959-92DC-EA30-4BC54BEAB9B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DF459DDE-6C9F-D55E-026D-F9C826353355}"/>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1457629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494465-16F9-7CA3-7AF7-615D2537371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437446DD-B553-F073-DBE4-EA645CE63B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D948CB1B-7B8E-4B06-6CAA-77F5D35CA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4BA59A-8444-21F9-2C11-47F309986724}"/>
              </a:ext>
            </a:extLst>
          </p:cNvPr>
          <p:cNvSpPr>
            <a:spLocks noGrp="1"/>
          </p:cNvSpPr>
          <p:nvPr>
            <p:ph type="dt" sz="half" idx="10"/>
          </p:nvPr>
        </p:nvSpPr>
        <p:spPr/>
        <p:txBody>
          <a:bodyPr/>
          <a:lstStyle/>
          <a:p>
            <a:fld id="{A67658BA-3E45-4D11-8B42-D28AE32CB346}" type="datetimeFigureOut">
              <a:rPr lang="es-EC" smtClean="0"/>
              <a:t>29/1/2024</a:t>
            </a:fld>
            <a:endParaRPr lang="es-EC"/>
          </a:p>
        </p:txBody>
      </p:sp>
      <p:sp>
        <p:nvSpPr>
          <p:cNvPr id="6" name="Marcador de pie de página 5">
            <a:extLst>
              <a:ext uri="{FF2B5EF4-FFF2-40B4-BE49-F238E27FC236}">
                <a16:creationId xmlns:a16="http://schemas.microsoft.com/office/drawing/2014/main" id="{4977111C-E56C-F4DE-B45D-6AE68F70B444}"/>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4378389E-E281-AE44-6E74-7AA88E7DABD3}"/>
              </a:ext>
            </a:extLst>
          </p:cNvPr>
          <p:cNvSpPr>
            <a:spLocks noGrp="1"/>
          </p:cNvSpPr>
          <p:nvPr>
            <p:ph type="sldNum" sz="quarter" idx="12"/>
          </p:nvPr>
        </p:nvSpPr>
        <p:spPr/>
        <p:txBody>
          <a:bodyPr/>
          <a:lstStyle/>
          <a:p>
            <a:fld id="{716EE57A-636D-4BA7-9E17-8A940F4AE6D8}" type="slidenum">
              <a:rPr lang="es-EC" smtClean="0"/>
              <a:t>‹Nº›</a:t>
            </a:fld>
            <a:endParaRPr lang="es-EC"/>
          </a:p>
        </p:txBody>
      </p:sp>
    </p:spTree>
    <p:extLst>
      <p:ext uri="{BB962C8B-B14F-4D97-AF65-F5344CB8AC3E}">
        <p14:creationId xmlns:p14="http://schemas.microsoft.com/office/powerpoint/2010/main" val="2984177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5306D54-AA50-FBF8-888F-B41522673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94C745D9-9139-B84B-F654-646ECC05F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E5AFF34C-239F-4501-5D56-0122F2A707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7658BA-3E45-4D11-8B42-D28AE32CB346}" type="datetimeFigureOut">
              <a:rPr lang="es-EC" smtClean="0"/>
              <a:t>29/1/2024</a:t>
            </a:fld>
            <a:endParaRPr lang="es-EC"/>
          </a:p>
        </p:txBody>
      </p:sp>
      <p:sp>
        <p:nvSpPr>
          <p:cNvPr id="5" name="Marcador de pie de página 4">
            <a:extLst>
              <a:ext uri="{FF2B5EF4-FFF2-40B4-BE49-F238E27FC236}">
                <a16:creationId xmlns:a16="http://schemas.microsoft.com/office/drawing/2014/main" id="{833A241D-22CD-BB49-E476-73B8EB1A58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C"/>
          </a:p>
        </p:txBody>
      </p:sp>
      <p:sp>
        <p:nvSpPr>
          <p:cNvPr id="6" name="Marcador de número de diapositiva 5">
            <a:extLst>
              <a:ext uri="{FF2B5EF4-FFF2-40B4-BE49-F238E27FC236}">
                <a16:creationId xmlns:a16="http://schemas.microsoft.com/office/drawing/2014/main" id="{1AAD2D98-1051-4CA5-F136-F58EE16FEF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6EE57A-636D-4BA7-9E17-8A940F4AE6D8}" type="slidenum">
              <a:rPr lang="es-EC" smtClean="0"/>
              <a:t>‹Nº›</a:t>
            </a:fld>
            <a:endParaRPr lang="es-EC"/>
          </a:p>
        </p:txBody>
      </p:sp>
    </p:spTree>
    <p:extLst>
      <p:ext uri="{BB962C8B-B14F-4D97-AF65-F5344CB8AC3E}">
        <p14:creationId xmlns:p14="http://schemas.microsoft.com/office/powerpoint/2010/main" val="3405748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Un dibujo de una persona&#10;&#10;Descripción generada automáticamente con confianza media">
            <a:extLst>
              <a:ext uri="{FF2B5EF4-FFF2-40B4-BE49-F238E27FC236}">
                <a16:creationId xmlns:a16="http://schemas.microsoft.com/office/drawing/2014/main" id="{5DF33475-23E3-073B-E7DB-D945170D94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9764" y="680936"/>
            <a:ext cx="6492472" cy="3669658"/>
          </a:xfrm>
          <a:prstGeom prst="rect">
            <a:avLst/>
          </a:prstGeom>
        </p:spPr>
      </p:pic>
      <p:sp>
        <p:nvSpPr>
          <p:cNvPr id="2" name="Título 1">
            <a:extLst>
              <a:ext uri="{FF2B5EF4-FFF2-40B4-BE49-F238E27FC236}">
                <a16:creationId xmlns:a16="http://schemas.microsoft.com/office/drawing/2014/main" id="{E9C4F74F-518A-8857-5B99-7A08A03C59B3}"/>
              </a:ext>
            </a:extLst>
          </p:cNvPr>
          <p:cNvSpPr>
            <a:spLocks noGrp="1"/>
          </p:cNvSpPr>
          <p:nvPr>
            <p:ph type="ctrTitle"/>
          </p:nvPr>
        </p:nvSpPr>
        <p:spPr>
          <a:xfrm>
            <a:off x="2849764" y="3758554"/>
            <a:ext cx="6492472" cy="2387600"/>
          </a:xfrm>
        </p:spPr>
        <p:txBody>
          <a:bodyPr>
            <a:normAutofit/>
          </a:bodyPr>
          <a:lstStyle/>
          <a:p>
            <a:r>
              <a:rPr lang="es-EC" sz="5000" dirty="0"/>
              <a:t>RIESGOS PARA EL FISIOTERAPEUTA</a:t>
            </a:r>
          </a:p>
        </p:txBody>
      </p:sp>
    </p:spTree>
    <p:extLst>
      <p:ext uri="{BB962C8B-B14F-4D97-AF65-F5344CB8AC3E}">
        <p14:creationId xmlns:p14="http://schemas.microsoft.com/office/powerpoint/2010/main" val="3371305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693A07F-17BF-BC51-BC23-E4DB3E2B0B87}"/>
              </a:ext>
            </a:extLst>
          </p:cNvPr>
          <p:cNvSpPr txBox="1"/>
          <p:nvPr/>
        </p:nvSpPr>
        <p:spPr>
          <a:xfrm>
            <a:off x="1189210" y="1071400"/>
            <a:ext cx="6094378" cy="5262979"/>
          </a:xfrm>
          <a:prstGeom prst="rect">
            <a:avLst/>
          </a:prstGeom>
          <a:noFill/>
        </p:spPr>
        <p:txBody>
          <a:bodyPr wrap="square">
            <a:spAutoFit/>
          </a:bodyPr>
          <a:lstStyle/>
          <a:p>
            <a:pPr algn="just"/>
            <a:r>
              <a:rPr lang="es-EC" sz="2100" b="1" i="0" u="none" strike="noStrike" baseline="0" dirty="0">
                <a:solidFill>
                  <a:srgbClr val="000000"/>
                </a:solidFill>
                <a:latin typeface="Arial" panose="020B0604020202020204" pitchFamily="34" charset="0"/>
              </a:rPr>
              <a:t>Riesgos biológicos</a:t>
            </a:r>
          </a:p>
          <a:p>
            <a:pPr algn="just"/>
            <a:r>
              <a:rPr lang="es-EC" sz="2100" b="1" i="0" u="none" strike="noStrike" baseline="0" dirty="0">
                <a:solidFill>
                  <a:srgbClr val="000000"/>
                </a:solidFill>
                <a:latin typeface="Arial" panose="020B0604020202020204" pitchFamily="34" charset="0"/>
              </a:rPr>
              <a:t> </a:t>
            </a:r>
            <a:endParaRPr lang="es-EC" sz="2100" b="0" i="0" u="none" strike="noStrike" baseline="0" dirty="0">
              <a:solidFill>
                <a:srgbClr val="000000"/>
              </a:solidFill>
              <a:latin typeface="Arial" panose="020B0604020202020204" pitchFamily="34" charset="0"/>
            </a:endParaRPr>
          </a:p>
          <a:p>
            <a:pPr algn="just"/>
            <a:r>
              <a:rPr lang="es-ES" sz="2100" b="0" i="0" u="none" strike="noStrike" baseline="0" dirty="0">
                <a:solidFill>
                  <a:srgbClr val="000000"/>
                </a:solidFill>
                <a:latin typeface="Arial" panose="020B0604020202020204" pitchFamily="34" charset="0"/>
              </a:rPr>
              <a:t>Se consideran cualquier organismo o microorganismo (incluso los genéticamente modificados), sus partes o sus derivados, capaces de producir cualquier tipo de infección, alergia o toxicidad en humanos, animales u otros seres vivos “(virus, bacterias, parásitos, hongos o esporas, toxinas, endotoxinas, cultivos celulares, etc.). </a:t>
            </a:r>
          </a:p>
          <a:p>
            <a:pPr algn="just"/>
            <a:endParaRPr lang="es-ES" sz="2100" b="0" i="0" u="none" strike="noStrike" baseline="0" dirty="0">
              <a:solidFill>
                <a:srgbClr val="000000"/>
              </a:solidFill>
              <a:latin typeface="Arial" panose="020B0604020202020204" pitchFamily="34" charset="0"/>
            </a:endParaRPr>
          </a:p>
          <a:p>
            <a:pPr algn="just"/>
            <a:r>
              <a:rPr lang="es-ES" sz="2100" b="0" i="0" u="none" strike="noStrike" baseline="0" dirty="0">
                <a:solidFill>
                  <a:srgbClr val="000000"/>
                </a:solidFill>
                <a:latin typeface="Arial" panose="020B0604020202020204" pitchFamily="34" charset="0"/>
              </a:rPr>
              <a:t>Para que este contacto se produzca debe existir una vía de transmisión, que permita que el agente entre en contacto con el órgano o sistema dónde el microorganismo en cuestión pueda causar daño </a:t>
            </a:r>
            <a:endParaRPr lang="es-EC" sz="2100" dirty="0"/>
          </a:p>
        </p:txBody>
      </p:sp>
      <p:pic>
        <p:nvPicPr>
          <p:cNvPr id="5" name="Imagen 4" descr="Imagen que contiene firmar, tráfico, calle, palo&#10;&#10;Descripción generada automáticamente">
            <a:extLst>
              <a:ext uri="{FF2B5EF4-FFF2-40B4-BE49-F238E27FC236}">
                <a16:creationId xmlns:a16="http://schemas.microsoft.com/office/drawing/2014/main" id="{E3AB143B-5A2E-2015-2A75-B52E406584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1527" y="1295136"/>
            <a:ext cx="4512277" cy="4512277"/>
          </a:xfrm>
          <a:prstGeom prst="rect">
            <a:avLst/>
          </a:prstGeom>
        </p:spPr>
      </p:pic>
    </p:spTree>
    <p:extLst>
      <p:ext uri="{BB962C8B-B14F-4D97-AF65-F5344CB8AC3E}">
        <p14:creationId xmlns:p14="http://schemas.microsoft.com/office/powerpoint/2010/main" val="499255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157A79E-1D37-AE1A-4B58-9B8054B5143B}"/>
              </a:ext>
            </a:extLst>
          </p:cNvPr>
          <p:cNvSpPr txBox="1"/>
          <p:nvPr/>
        </p:nvSpPr>
        <p:spPr>
          <a:xfrm>
            <a:off x="2932079" y="486423"/>
            <a:ext cx="6094378" cy="1938992"/>
          </a:xfrm>
          <a:prstGeom prst="rect">
            <a:avLst/>
          </a:prstGeom>
          <a:noFill/>
        </p:spPr>
        <p:txBody>
          <a:bodyPr wrap="square">
            <a:spAutoFit/>
          </a:bodyPr>
          <a:lstStyle/>
          <a:p>
            <a:pPr algn="just"/>
            <a:r>
              <a:rPr lang="es-ES" sz="2000" b="0" i="0" u="none" strike="noStrike" baseline="0" dirty="0">
                <a:solidFill>
                  <a:srgbClr val="000000"/>
                </a:solidFill>
                <a:latin typeface="Arial" panose="020B0604020202020204" pitchFamily="34" charset="0"/>
              </a:rPr>
              <a:t>“Además, cada persona tiene una susceptibilidad individual, que explica por qué algunas personas se enferman cuando entran en contacto con determinado agente biológico, mientras que otras no (en función de su inmunización previa, de vacunaciones u otras características personales).” </a:t>
            </a:r>
            <a:endParaRPr lang="es-EC" sz="2000" dirty="0"/>
          </a:p>
        </p:txBody>
      </p:sp>
      <p:sp>
        <p:nvSpPr>
          <p:cNvPr id="5" name="CuadroTexto 4">
            <a:extLst>
              <a:ext uri="{FF2B5EF4-FFF2-40B4-BE49-F238E27FC236}">
                <a16:creationId xmlns:a16="http://schemas.microsoft.com/office/drawing/2014/main" id="{F75DDAF9-E8DA-AED6-6412-73672464A6BF}"/>
              </a:ext>
            </a:extLst>
          </p:cNvPr>
          <p:cNvSpPr txBox="1"/>
          <p:nvPr/>
        </p:nvSpPr>
        <p:spPr>
          <a:xfrm>
            <a:off x="3048811" y="6109967"/>
            <a:ext cx="6094378" cy="261610"/>
          </a:xfrm>
          <a:prstGeom prst="rect">
            <a:avLst/>
          </a:prstGeom>
          <a:noFill/>
        </p:spPr>
        <p:txBody>
          <a:bodyPr wrap="square">
            <a:spAutoFit/>
          </a:bodyPr>
          <a:lstStyle/>
          <a:p>
            <a:r>
              <a:rPr lang="es-ES" sz="1100" b="0" i="0" u="none" strike="noStrike" baseline="0" dirty="0">
                <a:solidFill>
                  <a:srgbClr val="000000"/>
                </a:solidFill>
                <a:latin typeface="Arial" panose="020B0604020202020204" pitchFamily="34" charset="0"/>
              </a:rPr>
              <a:t>Instituto Sindical de Trabajo Ambiente y Salud (ISTAS). Riesgo Biológico </a:t>
            </a:r>
            <a:endParaRPr lang="es-EC" sz="1100" dirty="0"/>
          </a:p>
        </p:txBody>
      </p:sp>
      <p:pic>
        <p:nvPicPr>
          <p:cNvPr id="7" name="Imagen 6" descr="Imagen que contiene natación, vistiendo, mujer, parado&#10;&#10;Descripción generada automáticamente">
            <a:extLst>
              <a:ext uri="{FF2B5EF4-FFF2-40B4-BE49-F238E27FC236}">
                <a16:creationId xmlns:a16="http://schemas.microsoft.com/office/drawing/2014/main" id="{FE430254-076F-2FFD-9A93-673F39A9F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5249" y="2739771"/>
            <a:ext cx="3405594" cy="2473264"/>
          </a:xfrm>
          <a:prstGeom prst="rect">
            <a:avLst/>
          </a:prstGeom>
        </p:spPr>
      </p:pic>
    </p:spTree>
    <p:extLst>
      <p:ext uri="{BB962C8B-B14F-4D97-AF65-F5344CB8AC3E}">
        <p14:creationId xmlns:p14="http://schemas.microsoft.com/office/powerpoint/2010/main" val="3133213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5BA651E-8F76-3551-84D4-916427E2A73F}"/>
              </a:ext>
            </a:extLst>
          </p:cNvPr>
          <p:cNvSpPr txBox="1"/>
          <p:nvPr/>
        </p:nvSpPr>
        <p:spPr>
          <a:xfrm>
            <a:off x="419910" y="584141"/>
            <a:ext cx="11352178" cy="5632311"/>
          </a:xfrm>
          <a:prstGeom prst="rect">
            <a:avLst/>
          </a:prstGeom>
          <a:noFill/>
        </p:spPr>
        <p:txBody>
          <a:bodyPr wrap="square">
            <a:spAutoFit/>
          </a:bodyPr>
          <a:lstStyle/>
          <a:p>
            <a:r>
              <a:rPr lang="es-ES" sz="2000" b="0" i="0" u="none" strike="noStrike" baseline="0" dirty="0">
                <a:solidFill>
                  <a:srgbClr val="000000"/>
                </a:solidFill>
                <a:latin typeface="Arial" panose="020B0604020202020204" pitchFamily="34" charset="0"/>
              </a:rPr>
              <a:t>“En cuanto a los riesgos biológicos, cuando se tiene contacto con los materiales contaminados y se manejan desechos tanto infecciosos como no infecciosos de origen humano, provenientes de áreas de aislamiento tales como tejidos, fluidos corporales incluyendo sangre y plasma; y los contenidos en instrumentos cortopunzantes contaminados utilizados en quirófanos, laboratorio, etc.; la medida recomendada es la aplicación de los principios de bioseguridad que a continuación se detallan: </a:t>
            </a:r>
          </a:p>
          <a:p>
            <a:endParaRPr lang="es-ES" sz="2000" b="0"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es-ES" sz="2000" b="0" i="0" u="none" strike="noStrike" baseline="0" dirty="0">
                <a:solidFill>
                  <a:srgbClr val="000000"/>
                </a:solidFill>
                <a:latin typeface="Arial" panose="020B0604020202020204" pitchFamily="34" charset="0"/>
              </a:rPr>
              <a:t>Universalidad, quiere decir que todo material que tenga materia orgánica se maneje como material altamente infeccioso. No se esperará un rótulo para decir que es contaminado y se aplicará los protocolos de limpieza y descontaminación ya mencionados. </a:t>
            </a:r>
          </a:p>
          <a:p>
            <a:endParaRPr lang="es-ES" sz="2000" b="0"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es-ES" sz="2000" b="0" i="0" u="none" strike="noStrike" baseline="0" dirty="0">
                <a:solidFill>
                  <a:srgbClr val="FF0000"/>
                </a:solidFill>
                <a:latin typeface="Arial" panose="020B0604020202020204" pitchFamily="34" charset="0"/>
              </a:rPr>
              <a:t>Uso de barreras físicas, para la protección personal es sumamente importante cuando se manipule materiales e instrumentos contaminados y cuando se realice desinfección con agentes químicos. </a:t>
            </a:r>
          </a:p>
          <a:p>
            <a:endParaRPr lang="es-ES" sz="2000" b="0" i="0" u="none" strike="noStrike" baseline="0" dirty="0">
              <a:solidFill>
                <a:srgbClr val="FF0000"/>
              </a:solidFill>
              <a:latin typeface="Arial" panose="020B0604020202020204" pitchFamily="34" charset="0"/>
            </a:endParaRPr>
          </a:p>
          <a:p>
            <a:pPr marL="285750" indent="-285750">
              <a:buFont typeface="Arial" panose="020B0604020202020204" pitchFamily="34" charset="0"/>
              <a:buChar char="•"/>
            </a:pPr>
            <a:r>
              <a:rPr lang="es-ES" sz="2000" b="0" i="0" u="none" strike="noStrike" baseline="0" dirty="0">
                <a:solidFill>
                  <a:srgbClr val="000000"/>
                </a:solidFill>
                <a:latin typeface="Arial" panose="020B0604020202020204" pitchFamily="34" charset="0"/>
              </a:rPr>
              <a:t> El uso de mascarilla para la preparación de textiles en la zona azul es obligatorio.  Manejo adecuado de desechos, especialmente en el caso de instrumentos cortopunzantes, es importante la segregación del material de desecho que debe realizar el usuario externo.” </a:t>
            </a:r>
          </a:p>
        </p:txBody>
      </p:sp>
      <p:sp>
        <p:nvSpPr>
          <p:cNvPr id="5" name="CuadroTexto 4">
            <a:extLst>
              <a:ext uri="{FF2B5EF4-FFF2-40B4-BE49-F238E27FC236}">
                <a16:creationId xmlns:a16="http://schemas.microsoft.com/office/drawing/2014/main" id="{E205C16B-CA97-8298-48F7-7A01DD47D7FB}"/>
              </a:ext>
            </a:extLst>
          </p:cNvPr>
          <p:cNvSpPr txBox="1"/>
          <p:nvPr/>
        </p:nvSpPr>
        <p:spPr>
          <a:xfrm>
            <a:off x="562177" y="6420653"/>
            <a:ext cx="11067645" cy="261610"/>
          </a:xfrm>
          <a:prstGeom prst="rect">
            <a:avLst/>
          </a:prstGeom>
          <a:noFill/>
        </p:spPr>
        <p:txBody>
          <a:bodyPr wrap="square">
            <a:spAutoFit/>
          </a:bodyPr>
          <a:lstStyle/>
          <a:p>
            <a:r>
              <a:rPr lang="es-ES" sz="1100" b="0" i="0" u="none" strike="noStrike" baseline="0" dirty="0">
                <a:solidFill>
                  <a:srgbClr val="000000"/>
                </a:solidFill>
                <a:latin typeface="Arial" panose="020B0604020202020204" pitchFamily="34" charset="0"/>
              </a:rPr>
              <a:t>Acosta S, Andrade V. Manual de Esterilización para Centros de Salud. Washington D.C: Organización Panamericana de la Salud; 2008. 1-188 p. </a:t>
            </a:r>
            <a:endParaRPr lang="es-EC" sz="1100" dirty="0"/>
          </a:p>
        </p:txBody>
      </p:sp>
    </p:spTree>
    <p:extLst>
      <p:ext uri="{BB962C8B-B14F-4D97-AF65-F5344CB8AC3E}">
        <p14:creationId xmlns:p14="http://schemas.microsoft.com/office/powerpoint/2010/main" val="134329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C7D921-FEDD-B93B-B6AA-F6682E6E04F3}"/>
              </a:ext>
            </a:extLst>
          </p:cNvPr>
          <p:cNvSpPr txBox="1"/>
          <p:nvPr/>
        </p:nvSpPr>
        <p:spPr>
          <a:xfrm>
            <a:off x="1150861" y="1997839"/>
            <a:ext cx="9552561" cy="3647152"/>
          </a:xfrm>
          <a:prstGeom prst="rect">
            <a:avLst/>
          </a:prstGeom>
          <a:noFill/>
        </p:spPr>
        <p:txBody>
          <a:bodyPr wrap="square" rtlCol="0">
            <a:spAutoFit/>
          </a:bodyPr>
          <a:lstStyle/>
          <a:p>
            <a:pPr algn="just"/>
            <a:r>
              <a:rPr lang="es-EC" sz="2100" b="1" dirty="0"/>
              <a:t>Riesgos asociados al manejo de desechos</a:t>
            </a:r>
          </a:p>
          <a:p>
            <a:pPr algn="just"/>
            <a:endParaRPr lang="es-EC" sz="2100" b="1" dirty="0"/>
          </a:p>
          <a:p>
            <a:pPr algn="just"/>
            <a:r>
              <a:rPr lang="es-EC" sz="2100" dirty="0"/>
              <a:t>El nivel de complejidad del establecimiento</a:t>
            </a:r>
            <a:r>
              <a:rPr lang="es-EC" sz="2100" b="1" dirty="0"/>
              <a:t> </a:t>
            </a:r>
            <a:r>
              <a:rPr lang="es-EC" sz="2100" dirty="0"/>
              <a:t>de salud determina en primera instancia los tipos de desechos que se generarán. A su vez, las diversas características infecciosas, corrosivas, reactivas  tóxicas e inflamables de los desechos determinarán los riesgos a los cuales los equipos de salud, de servicios de apoyo (limpieza), y los pacientes estarán expuestos.</a:t>
            </a:r>
          </a:p>
          <a:p>
            <a:pPr algn="just"/>
            <a:endParaRPr lang="es-EC" sz="2100" dirty="0"/>
          </a:p>
          <a:p>
            <a:pPr algn="just"/>
            <a:r>
              <a:rPr lang="es-EC" sz="2100" dirty="0"/>
              <a:t>Para la transmisión de infecciones es necesario que el microorganismo esté en una concentración suficiente, en un ambiente propicio (que permita su supervivencia), que exista una vía de entrada y un huésped susceptible.</a:t>
            </a:r>
          </a:p>
        </p:txBody>
      </p:sp>
    </p:spTree>
    <p:extLst>
      <p:ext uri="{BB962C8B-B14F-4D97-AF65-F5344CB8AC3E}">
        <p14:creationId xmlns:p14="http://schemas.microsoft.com/office/powerpoint/2010/main" val="170779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CB16D373-39D4-05F0-D070-451FD97A9747}"/>
              </a:ext>
            </a:extLst>
          </p:cNvPr>
          <p:cNvPicPr>
            <a:picLocks noChangeAspect="1"/>
          </p:cNvPicPr>
          <p:nvPr/>
        </p:nvPicPr>
        <p:blipFill>
          <a:blip r:embed="rId2"/>
          <a:stretch>
            <a:fillRect/>
          </a:stretch>
        </p:blipFill>
        <p:spPr>
          <a:xfrm>
            <a:off x="645268" y="1021404"/>
            <a:ext cx="6441871" cy="4523362"/>
          </a:xfrm>
          <a:prstGeom prst="rect">
            <a:avLst/>
          </a:prstGeom>
        </p:spPr>
      </p:pic>
      <p:sp>
        <p:nvSpPr>
          <p:cNvPr id="5" name="CuadroTexto 4">
            <a:extLst>
              <a:ext uri="{FF2B5EF4-FFF2-40B4-BE49-F238E27FC236}">
                <a16:creationId xmlns:a16="http://schemas.microsoft.com/office/drawing/2014/main" id="{D2C15DF9-EA6B-0929-9EE3-6C1E6CAA1323}"/>
              </a:ext>
            </a:extLst>
          </p:cNvPr>
          <p:cNvSpPr txBox="1"/>
          <p:nvPr/>
        </p:nvSpPr>
        <p:spPr>
          <a:xfrm>
            <a:off x="7461115" y="151179"/>
            <a:ext cx="3900791" cy="6555641"/>
          </a:xfrm>
          <a:prstGeom prst="rect">
            <a:avLst/>
          </a:prstGeom>
          <a:noFill/>
        </p:spPr>
        <p:txBody>
          <a:bodyPr wrap="square" rtlCol="0">
            <a:spAutoFit/>
          </a:bodyPr>
          <a:lstStyle/>
          <a:p>
            <a:r>
              <a:rPr lang="es-EC" sz="1750" dirty="0"/>
              <a:t>Agente biológico-infeccioso: es un microorganismo con la capacidad de causar enfermedad.</a:t>
            </a:r>
          </a:p>
          <a:p>
            <a:endParaRPr lang="es-EC" sz="1750" dirty="0"/>
          </a:p>
          <a:p>
            <a:r>
              <a:rPr lang="es-EC" sz="1750" dirty="0"/>
              <a:t>Reservorio: sitio donde el microorganismo pueda prosperar y reproducirse (humanos, objetos </a:t>
            </a:r>
            <a:r>
              <a:rPr lang="es-EC" sz="1750" dirty="0" err="1"/>
              <a:t>inhanimados</a:t>
            </a:r>
            <a:r>
              <a:rPr lang="es-EC" sz="1750" dirty="0"/>
              <a:t>)</a:t>
            </a:r>
          </a:p>
          <a:p>
            <a:endParaRPr lang="es-EC" sz="1750" dirty="0"/>
          </a:p>
          <a:p>
            <a:r>
              <a:rPr lang="es-EC" sz="1750" dirty="0"/>
              <a:t>Vía de salida: medio por el que un microorganismo sale del reservorio (tracto respiratorio, genitourinario, gastrointestinal, piel membranas, mucosas, placenta).</a:t>
            </a:r>
          </a:p>
          <a:p>
            <a:endParaRPr lang="es-EC" sz="1750" dirty="0"/>
          </a:p>
          <a:p>
            <a:r>
              <a:rPr lang="es-EC" sz="1750" dirty="0"/>
              <a:t>Modo de transmisión: forma como el microorganismo se mueve de un lugar a otro (</a:t>
            </a:r>
            <a:r>
              <a:rPr lang="es-EC" sz="1750" dirty="0" err="1"/>
              <a:t>ej</a:t>
            </a:r>
            <a:r>
              <a:rPr lang="es-EC" sz="1750" dirty="0"/>
              <a:t>: gotitas en el aire).</a:t>
            </a:r>
          </a:p>
          <a:p>
            <a:endParaRPr lang="es-EC" sz="1750" dirty="0"/>
          </a:p>
          <a:p>
            <a:r>
              <a:rPr lang="es-EC" sz="1750" dirty="0"/>
              <a:t>Huésped susceptible: persona susceptible a la enfermedad, inmunodeprimido o con baja resistencia física para prevenir la infección.</a:t>
            </a:r>
          </a:p>
        </p:txBody>
      </p:sp>
    </p:spTree>
    <p:extLst>
      <p:ext uri="{BB962C8B-B14F-4D97-AF65-F5344CB8AC3E}">
        <p14:creationId xmlns:p14="http://schemas.microsoft.com/office/powerpoint/2010/main" val="73630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70C92F6-2A38-8E5C-22EE-1E5DD929D9E2}"/>
              </a:ext>
            </a:extLst>
          </p:cNvPr>
          <p:cNvSpPr txBox="1"/>
          <p:nvPr/>
        </p:nvSpPr>
        <p:spPr>
          <a:xfrm>
            <a:off x="2178995" y="1484586"/>
            <a:ext cx="7410044" cy="3323987"/>
          </a:xfrm>
          <a:prstGeom prst="rect">
            <a:avLst/>
          </a:prstGeom>
          <a:noFill/>
        </p:spPr>
        <p:txBody>
          <a:bodyPr wrap="square">
            <a:spAutoFit/>
          </a:bodyPr>
          <a:lstStyle/>
          <a:p>
            <a:pPr algn="ctr"/>
            <a:r>
              <a:rPr lang="es-EC" sz="2100" b="1" dirty="0"/>
              <a:t>EL RIESGO QUÍMICO</a:t>
            </a:r>
          </a:p>
          <a:p>
            <a:endParaRPr lang="es-EC" sz="2100" dirty="0"/>
          </a:p>
          <a:p>
            <a:r>
              <a:rPr lang="es-EC" sz="2100" dirty="0"/>
              <a:t>Riesgo químico es aquel que se deriva del uso o la presencia de sustancias</a:t>
            </a:r>
          </a:p>
          <a:p>
            <a:r>
              <a:rPr lang="es-EC" sz="2100" dirty="0"/>
              <a:t>químicas peligrosas. Una sustancia es peligrosa cuando presenta una o varias de las características siguientes:</a:t>
            </a:r>
          </a:p>
          <a:p>
            <a:endParaRPr lang="es-EC" sz="2100" dirty="0"/>
          </a:p>
          <a:p>
            <a:r>
              <a:rPr lang="es-EC" sz="2100" dirty="0"/>
              <a:t>• Es peligrosa para la salud.</a:t>
            </a:r>
          </a:p>
          <a:p>
            <a:r>
              <a:rPr lang="es-EC" sz="2100" dirty="0"/>
              <a:t>• Puede provocar incendios y explosiones.</a:t>
            </a:r>
          </a:p>
          <a:p>
            <a:r>
              <a:rPr lang="es-EC" sz="2100" dirty="0"/>
              <a:t>• Es peligrosa para el medio ambiente</a:t>
            </a:r>
          </a:p>
        </p:txBody>
      </p:sp>
    </p:spTree>
    <p:extLst>
      <p:ext uri="{BB962C8B-B14F-4D97-AF65-F5344CB8AC3E}">
        <p14:creationId xmlns:p14="http://schemas.microsoft.com/office/powerpoint/2010/main" val="2467558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FC6DBCB-D46E-D4FA-D4F1-65CFFDF373DB}"/>
              </a:ext>
            </a:extLst>
          </p:cNvPr>
          <p:cNvSpPr txBox="1"/>
          <p:nvPr/>
        </p:nvSpPr>
        <p:spPr>
          <a:xfrm>
            <a:off x="1040860" y="612845"/>
            <a:ext cx="10311319" cy="5262979"/>
          </a:xfrm>
          <a:prstGeom prst="rect">
            <a:avLst/>
          </a:prstGeom>
          <a:noFill/>
        </p:spPr>
        <p:txBody>
          <a:bodyPr wrap="square">
            <a:spAutoFit/>
          </a:bodyPr>
          <a:lstStyle/>
          <a:p>
            <a:pPr algn="just"/>
            <a:r>
              <a:rPr lang="es-EC" sz="2100" dirty="0"/>
              <a:t>.1. RIESGO TÓXICO</a:t>
            </a:r>
          </a:p>
          <a:p>
            <a:pPr algn="just"/>
            <a:r>
              <a:rPr lang="es-EC" sz="2100" dirty="0"/>
              <a:t>Cuando una sustancia química es peligrosa para la salud de las personas hablamos de riesgo tóxico. Este riesgo se puede llegar a materializar si la exposición al agente químico no está controlada.</a:t>
            </a:r>
          </a:p>
          <a:p>
            <a:pPr algn="just"/>
            <a:endParaRPr lang="es-EC" sz="2100" dirty="0"/>
          </a:p>
          <a:p>
            <a:pPr algn="just"/>
            <a:r>
              <a:rPr lang="es-EC" sz="2100" dirty="0"/>
              <a:t>El riesgo tóxico de un producto químico depende de dos factores: la toxicidad y de la dosis absorbida, donde influyen una serie de factores: composición, propiedades, concentración, duración de la exposición, vía de entrada al organismo y carga de trabajo.</a:t>
            </a:r>
          </a:p>
          <a:p>
            <a:pPr algn="just"/>
            <a:endParaRPr lang="es-EC" sz="2100" dirty="0"/>
          </a:p>
          <a:p>
            <a:pPr algn="just"/>
            <a:r>
              <a:rPr lang="es-EC" sz="2100" dirty="0"/>
              <a:t>Toxicidad: capacidad de una sustancia de producir daño.</a:t>
            </a:r>
          </a:p>
          <a:p>
            <a:pPr algn="just"/>
            <a:r>
              <a:rPr lang="es-EC" sz="2100" dirty="0"/>
              <a:t>Dosis: cantidad de producto absorbido por el organismo.</a:t>
            </a:r>
          </a:p>
          <a:p>
            <a:pPr algn="just"/>
            <a:endParaRPr lang="es-EC" sz="2100" dirty="0"/>
          </a:p>
          <a:p>
            <a:pPr algn="just"/>
            <a:r>
              <a:rPr lang="es-EC" sz="2100" dirty="0"/>
              <a:t>Por lo general, una sustancia muy tóxica producirá daños a muy baja dosis, mientras otras necesitan dosis mayores o una acumulación de pequeñas dosis repetidas para ser nocivas.</a:t>
            </a:r>
          </a:p>
        </p:txBody>
      </p:sp>
      <p:sp>
        <p:nvSpPr>
          <p:cNvPr id="5" name="CuadroTexto 4">
            <a:extLst>
              <a:ext uri="{FF2B5EF4-FFF2-40B4-BE49-F238E27FC236}">
                <a16:creationId xmlns:a16="http://schemas.microsoft.com/office/drawing/2014/main" id="{54F26AF5-060F-4173-85D5-8152CC8497E5}"/>
              </a:ext>
            </a:extLst>
          </p:cNvPr>
          <p:cNvSpPr txBox="1"/>
          <p:nvPr/>
        </p:nvSpPr>
        <p:spPr>
          <a:xfrm>
            <a:off x="262647" y="5934670"/>
            <a:ext cx="11371634" cy="430887"/>
          </a:xfrm>
          <a:prstGeom prst="rect">
            <a:avLst/>
          </a:prstGeom>
          <a:noFill/>
        </p:spPr>
        <p:txBody>
          <a:bodyPr wrap="square">
            <a:spAutoFit/>
          </a:bodyPr>
          <a:lstStyle/>
          <a:p>
            <a:r>
              <a:rPr lang="es-EC" sz="1100" dirty="0"/>
              <a:t>https://www.upm.es/sfs/Rectorado/Gerencia/Prevencion%20de%20Riesgos%20Laborales/Informacion%20sobre%20Prevencion%20de%20Riesgos%20Laborales/Manuales/folleto%20LABORATORIOS%20QUIMICA%2014nov2006.pdf</a:t>
            </a:r>
          </a:p>
        </p:txBody>
      </p:sp>
    </p:spTree>
    <p:extLst>
      <p:ext uri="{BB962C8B-B14F-4D97-AF65-F5344CB8AC3E}">
        <p14:creationId xmlns:p14="http://schemas.microsoft.com/office/powerpoint/2010/main" val="3244887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4D0DF58-EDE1-35B3-DC46-D1164D309418}"/>
              </a:ext>
            </a:extLst>
          </p:cNvPr>
          <p:cNvSpPr txBox="1"/>
          <p:nvPr/>
        </p:nvSpPr>
        <p:spPr>
          <a:xfrm>
            <a:off x="638783" y="574340"/>
            <a:ext cx="10693940" cy="1384995"/>
          </a:xfrm>
          <a:prstGeom prst="rect">
            <a:avLst/>
          </a:prstGeom>
          <a:noFill/>
        </p:spPr>
        <p:txBody>
          <a:bodyPr wrap="square">
            <a:spAutoFit/>
          </a:bodyPr>
          <a:lstStyle/>
          <a:p>
            <a:r>
              <a:rPr lang="es-EC" sz="2100" dirty="0"/>
              <a:t>Vías de entrada de los tóxicos en el organismo</a:t>
            </a:r>
          </a:p>
          <a:p>
            <a:r>
              <a:rPr lang="es-EC" sz="2100" dirty="0"/>
              <a:t>La absorción de una sustancia química por el organismo se efectúa principalmente a través de cuatro vías:</a:t>
            </a:r>
          </a:p>
          <a:p>
            <a:endParaRPr lang="es-EC" sz="2100" dirty="0"/>
          </a:p>
        </p:txBody>
      </p:sp>
      <p:sp>
        <p:nvSpPr>
          <p:cNvPr id="5" name="CuadroTexto 4">
            <a:extLst>
              <a:ext uri="{FF2B5EF4-FFF2-40B4-BE49-F238E27FC236}">
                <a16:creationId xmlns:a16="http://schemas.microsoft.com/office/drawing/2014/main" id="{6D1DBE2D-9B8A-0B0B-7C7F-74C17E6DAB05}"/>
              </a:ext>
            </a:extLst>
          </p:cNvPr>
          <p:cNvSpPr txBox="1"/>
          <p:nvPr/>
        </p:nvSpPr>
        <p:spPr>
          <a:xfrm>
            <a:off x="638783" y="1812627"/>
            <a:ext cx="10914434" cy="4093428"/>
          </a:xfrm>
          <a:prstGeom prst="rect">
            <a:avLst/>
          </a:prstGeom>
          <a:noFill/>
        </p:spPr>
        <p:txBody>
          <a:bodyPr wrap="square">
            <a:spAutoFit/>
          </a:bodyPr>
          <a:lstStyle/>
          <a:p>
            <a:r>
              <a:rPr lang="es-EC" sz="2000" dirty="0"/>
              <a:t>1. Inhalación: las vías respiratorias son las principales vías de penetración de las sustancias químicas. Desde los pulmones los agentes químicos pasan a la sangre, pudiendo afectar entonces a otros órganos como el cerebro, hígado, riñones, etc. o atravesar la placenta y producir</a:t>
            </a:r>
          </a:p>
          <a:p>
            <a:r>
              <a:rPr lang="es-EC" sz="2000" dirty="0"/>
              <a:t>malformaciones fetales.</a:t>
            </a:r>
          </a:p>
          <a:p>
            <a:r>
              <a:rPr lang="es-EC" sz="2000" dirty="0"/>
              <a:t> </a:t>
            </a:r>
          </a:p>
          <a:p>
            <a:r>
              <a:rPr lang="es-EC" sz="2000" dirty="0"/>
              <a:t>2. Ingestión: el producto tóxico se introduce a través de la boca, por contaminación de alimentos o bebidas, o cuando tras haber manipulado un producto químico, se llevan las manos a la boca para fumar o simplemente como un gesto inconsciente.</a:t>
            </a:r>
          </a:p>
          <a:p>
            <a:r>
              <a:rPr lang="es-EC" sz="2000" dirty="0"/>
              <a:t> </a:t>
            </a:r>
          </a:p>
          <a:p>
            <a:r>
              <a:rPr lang="es-EC" sz="2000" dirty="0"/>
              <a:t>3. Dérmica: algunas sustancias químicas, como las irritantes o las corrosivas, producen daño al poner en contacto con la piel, las mucosas o los ojos, o a través de pequeñas lesiones cutáneas.</a:t>
            </a:r>
          </a:p>
          <a:p>
            <a:r>
              <a:rPr lang="es-EC" sz="2000" dirty="0"/>
              <a:t>4. Parenteral: se produce por penetración del contaminante por discontinuidades en la piel como cortes, pinchazos o la presencia de úlceras, llagas u otras heridas descubiertas</a:t>
            </a:r>
          </a:p>
        </p:txBody>
      </p:sp>
    </p:spTree>
    <p:extLst>
      <p:ext uri="{BB962C8B-B14F-4D97-AF65-F5344CB8AC3E}">
        <p14:creationId xmlns:p14="http://schemas.microsoft.com/office/powerpoint/2010/main" val="351317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5924C73-F083-D10B-3DE0-D0F909F92F18}"/>
              </a:ext>
            </a:extLst>
          </p:cNvPr>
          <p:cNvSpPr txBox="1"/>
          <p:nvPr/>
        </p:nvSpPr>
        <p:spPr>
          <a:xfrm>
            <a:off x="885216" y="494763"/>
            <a:ext cx="10729609" cy="5632311"/>
          </a:xfrm>
          <a:prstGeom prst="rect">
            <a:avLst/>
          </a:prstGeom>
          <a:noFill/>
        </p:spPr>
        <p:txBody>
          <a:bodyPr wrap="square">
            <a:spAutoFit/>
          </a:bodyPr>
          <a:lstStyle/>
          <a:p>
            <a:r>
              <a:rPr lang="es-EC" sz="2000" dirty="0"/>
              <a:t>Efectos de la toxicidad en el organismo</a:t>
            </a:r>
          </a:p>
          <a:p>
            <a:r>
              <a:rPr lang="es-EC" sz="2000" dirty="0"/>
              <a:t>Los riesgos que se derivan del trabajo con productos químicos son sin duda de los más complejos de analizar dada su variedad de efectos nocivos sobre el organismo humano. Los efectos de las sustancias tóxicas sobre el organismo. </a:t>
            </a:r>
          </a:p>
          <a:p>
            <a:r>
              <a:rPr lang="es-EC" sz="2000" b="1" dirty="0"/>
              <a:t>Pueden ser de carácter:</a:t>
            </a:r>
          </a:p>
          <a:p>
            <a:endParaRPr lang="es-EC" sz="2000" dirty="0"/>
          </a:p>
          <a:p>
            <a:r>
              <a:rPr lang="es-EC" sz="2000" dirty="0">
                <a:solidFill>
                  <a:srgbClr val="FF0000"/>
                </a:solidFill>
              </a:rPr>
              <a:t>• Corrosivos: destrucción de los tejidos sobre los que actúa la sustancia tóxica.</a:t>
            </a:r>
          </a:p>
          <a:p>
            <a:r>
              <a:rPr lang="es-EC" sz="2000" dirty="0"/>
              <a:t>• Irritantes: irritación de la piel y las mucosas de la garganta, nariz, ojos, etc. en contacto con el tóxico.</a:t>
            </a:r>
          </a:p>
          <a:p>
            <a:r>
              <a:rPr lang="es-EC" sz="2000" dirty="0">
                <a:solidFill>
                  <a:srgbClr val="FF0000"/>
                </a:solidFill>
              </a:rPr>
              <a:t>• </a:t>
            </a:r>
            <a:r>
              <a:rPr lang="es-EC" sz="2000" dirty="0" err="1">
                <a:solidFill>
                  <a:srgbClr val="FF0000"/>
                </a:solidFill>
              </a:rPr>
              <a:t>Neumoconióticos</a:t>
            </a:r>
            <a:r>
              <a:rPr lang="es-EC" sz="2000" dirty="0">
                <a:solidFill>
                  <a:srgbClr val="FF0000"/>
                </a:solidFill>
              </a:rPr>
              <a:t>: alteraciones pulmonares por depósito de partículas sólidas en sus tejidos</a:t>
            </a:r>
            <a:r>
              <a:rPr lang="es-EC" sz="2000" dirty="0"/>
              <a:t>.</a:t>
            </a:r>
          </a:p>
          <a:p>
            <a:r>
              <a:rPr lang="es-EC" sz="2000" dirty="0"/>
              <a:t>• Asfixiantes: disminuyen o hacen desaparecer el oxígeno del aire del ambiente que respiramos.</a:t>
            </a:r>
          </a:p>
          <a:p>
            <a:r>
              <a:rPr lang="es-EC" sz="2000" dirty="0">
                <a:solidFill>
                  <a:srgbClr val="FF0000"/>
                </a:solidFill>
              </a:rPr>
              <a:t>• Anestésicos y narcóticos: producen, de forma general o parcial, la pérdida de la sensibilidad por acción sobre los tejidos cerebrales.</a:t>
            </a:r>
          </a:p>
          <a:p>
            <a:r>
              <a:rPr lang="es-EC" sz="2000" dirty="0"/>
              <a:t>• Sensibilizantes: efectos alérgicos ante la presencia de la sustancia tóxica, aunque sea en pequeñas cantidades.</a:t>
            </a:r>
          </a:p>
          <a:p>
            <a:r>
              <a:rPr lang="es-EC" sz="2000" dirty="0">
                <a:solidFill>
                  <a:srgbClr val="FF0000"/>
                </a:solidFill>
              </a:rPr>
              <a:t>• Cancerígenos, mutágenos y teratógenos: producen el cáncer, </a:t>
            </a:r>
            <a:r>
              <a:rPr lang="es-ES" sz="2000" dirty="0">
                <a:solidFill>
                  <a:srgbClr val="FF0000"/>
                </a:solidFill>
              </a:rPr>
              <a:t>modificaciones hereditarias y malformaciones en la descendencia.</a:t>
            </a:r>
          </a:p>
          <a:p>
            <a:endParaRPr lang="es-EC" sz="2000" dirty="0">
              <a:solidFill>
                <a:srgbClr val="FF0000"/>
              </a:solidFill>
            </a:endParaRPr>
          </a:p>
        </p:txBody>
      </p:sp>
    </p:spTree>
    <p:extLst>
      <p:ext uri="{BB962C8B-B14F-4D97-AF65-F5344CB8AC3E}">
        <p14:creationId xmlns:p14="http://schemas.microsoft.com/office/powerpoint/2010/main" val="251620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52E19D45-139F-5F7F-A65C-F14FAF3CB7FB}"/>
              </a:ext>
            </a:extLst>
          </p:cNvPr>
          <p:cNvPicPr>
            <a:picLocks noChangeAspect="1"/>
          </p:cNvPicPr>
          <p:nvPr/>
        </p:nvPicPr>
        <p:blipFill>
          <a:blip r:embed="rId2"/>
          <a:stretch>
            <a:fillRect/>
          </a:stretch>
        </p:blipFill>
        <p:spPr>
          <a:xfrm>
            <a:off x="982494" y="333532"/>
            <a:ext cx="10223770" cy="6188972"/>
          </a:xfrm>
          <a:prstGeom prst="rect">
            <a:avLst/>
          </a:prstGeom>
        </p:spPr>
      </p:pic>
    </p:spTree>
    <p:extLst>
      <p:ext uri="{BB962C8B-B14F-4D97-AF65-F5344CB8AC3E}">
        <p14:creationId xmlns:p14="http://schemas.microsoft.com/office/powerpoint/2010/main" val="110714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822B311-6CE9-FB7B-9471-C94417E72032}"/>
              </a:ext>
            </a:extLst>
          </p:cNvPr>
          <p:cNvSpPr txBox="1"/>
          <p:nvPr/>
        </p:nvSpPr>
        <p:spPr>
          <a:xfrm>
            <a:off x="1014106" y="2145304"/>
            <a:ext cx="3742719" cy="3000821"/>
          </a:xfrm>
          <a:prstGeom prst="rect">
            <a:avLst/>
          </a:prstGeom>
          <a:noFill/>
        </p:spPr>
        <p:txBody>
          <a:bodyPr wrap="square">
            <a:spAutoFit/>
          </a:bodyPr>
          <a:lstStyle/>
          <a:p>
            <a:r>
              <a:rPr lang="es-ES" sz="2100" b="1" dirty="0">
                <a:latin typeface="Arial" panose="020B0604020202020204" pitchFamily="34" charset="0"/>
                <a:cs typeface="Arial" panose="020B0604020202020204" pitchFamily="34" charset="0"/>
              </a:rPr>
              <a:t>Tipo de riesgos laborales</a:t>
            </a:r>
          </a:p>
          <a:p>
            <a:endParaRPr lang="es-ES" sz="2100" dirty="0">
              <a:latin typeface="Arial" panose="020B0604020202020204" pitchFamily="34" charset="0"/>
              <a:cs typeface="Arial" panose="020B0604020202020204" pitchFamily="34" charset="0"/>
            </a:endParaRP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Mecánicos. </a:t>
            </a: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Biológicos.  </a:t>
            </a: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Físicos. </a:t>
            </a: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Ergonómicos.  </a:t>
            </a: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Químicos. </a:t>
            </a: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Psicosociales.  </a:t>
            </a:r>
          </a:p>
          <a:p>
            <a:pPr>
              <a:buFont typeface="Arial" panose="020B0604020202020204" pitchFamily="34" charset="0"/>
              <a:buChar char="•"/>
            </a:pPr>
            <a:r>
              <a:rPr lang="es-ES" sz="2100" b="1" dirty="0">
                <a:latin typeface="Arial" panose="020B0604020202020204" pitchFamily="34" charset="0"/>
                <a:cs typeface="Arial" panose="020B0604020202020204" pitchFamily="34" charset="0"/>
              </a:rPr>
              <a:t>Riesgos</a:t>
            </a:r>
            <a:r>
              <a:rPr lang="es-ES" sz="2100" dirty="0">
                <a:latin typeface="Arial" panose="020B0604020202020204" pitchFamily="34" charset="0"/>
                <a:cs typeface="Arial" panose="020B0604020202020204" pitchFamily="34" charset="0"/>
              </a:rPr>
              <a:t> Ambientales.</a:t>
            </a:r>
          </a:p>
        </p:txBody>
      </p:sp>
      <p:pic>
        <p:nvPicPr>
          <p:cNvPr id="5" name="Imagen 4" descr="Imagen que contiene interior, lego, juguete, tabla&#10;&#10;Descripción generada automáticamente">
            <a:extLst>
              <a:ext uri="{FF2B5EF4-FFF2-40B4-BE49-F238E27FC236}">
                <a16:creationId xmlns:a16="http://schemas.microsoft.com/office/drawing/2014/main" id="{C9580B10-F86A-3988-0BC9-89041AA755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9634" y="1326410"/>
            <a:ext cx="6094377" cy="3819715"/>
          </a:xfrm>
          <a:prstGeom prst="rect">
            <a:avLst/>
          </a:prstGeom>
        </p:spPr>
      </p:pic>
    </p:spTree>
    <p:extLst>
      <p:ext uri="{BB962C8B-B14F-4D97-AF65-F5344CB8AC3E}">
        <p14:creationId xmlns:p14="http://schemas.microsoft.com/office/powerpoint/2010/main" val="3705749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50A4AE-8806-3CC7-5DED-1CA204ECAE65}"/>
              </a:ext>
            </a:extLst>
          </p:cNvPr>
          <p:cNvSpPr txBox="1"/>
          <p:nvPr/>
        </p:nvSpPr>
        <p:spPr>
          <a:xfrm>
            <a:off x="713362" y="236654"/>
            <a:ext cx="10376170" cy="1323439"/>
          </a:xfrm>
          <a:prstGeom prst="rect">
            <a:avLst/>
          </a:prstGeom>
          <a:noFill/>
        </p:spPr>
        <p:txBody>
          <a:bodyPr wrap="square">
            <a:spAutoFit/>
          </a:bodyPr>
          <a:lstStyle/>
          <a:p>
            <a:r>
              <a:rPr lang="es-EC" sz="2000" dirty="0"/>
              <a:t>RIESGO DE INCENDIO O EXPLOSIÓN</a:t>
            </a:r>
          </a:p>
          <a:p>
            <a:r>
              <a:rPr lang="es-EC" sz="2000" dirty="0"/>
              <a:t>Además del riesgo tóxico, algunas sustancias químicas son inflamables o explosivas, por lo pueden provocar incendios y/o explosiones. Se trata de un peligro que debe ser tomado en consideración a la hora de adoptar medidas de prevención.</a:t>
            </a:r>
          </a:p>
        </p:txBody>
      </p:sp>
      <p:sp>
        <p:nvSpPr>
          <p:cNvPr id="5" name="CuadroTexto 4">
            <a:extLst>
              <a:ext uri="{FF2B5EF4-FFF2-40B4-BE49-F238E27FC236}">
                <a16:creationId xmlns:a16="http://schemas.microsoft.com/office/drawing/2014/main" id="{99D74E3C-DF91-84FD-1A77-2579587619FF}"/>
              </a:ext>
            </a:extLst>
          </p:cNvPr>
          <p:cNvSpPr txBox="1"/>
          <p:nvPr/>
        </p:nvSpPr>
        <p:spPr>
          <a:xfrm>
            <a:off x="525294" y="1867870"/>
            <a:ext cx="10953344" cy="4708981"/>
          </a:xfrm>
          <a:prstGeom prst="rect">
            <a:avLst/>
          </a:prstGeom>
          <a:noFill/>
        </p:spPr>
        <p:txBody>
          <a:bodyPr wrap="square">
            <a:spAutoFit/>
          </a:bodyPr>
          <a:lstStyle/>
          <a:p>
            <a:r>
              <a:rPr lang="es-EC" sz="2000" b="1" dirty="0"/>
              <a:t>RIESGO MEDIOAMBIENTAL</a:t>
            </a:r>
          </a:p>
          <a:p>
            <a:endParaRPr lang="es-EC" sz="2000" dirty="0"/>
          </a:p>
          <a:p>
            <a:r>
              <a:rPr lang="es-EC" sz="2000" dirty="0"/>
              <a:t>Por otro lado, cuando se difunden y almacenan las sustancias químicas en el medio ambiente, éstas lo contaminan y disminuyen la calidad del entorno. La difusión se puede producir a modo de residuo, vertido o emisiones en el aire.</a:t>
            </a:r>
          </a:p>
          <a:p>
            <a:r>
              <a:rPr lang="es-EC" sz="2000" dirty="0"/>
              <a:t>De manera que de lugar a:</a:t>
            </a:r>
          </a:p>
          <a:p>
            <a:r>
              <a:rPr lang="es-EC" sz="2000" dirty="0"/>
              <a:t>• Contaminación local: del agua, suelos, aire, flora y fauna.</a:t>
            </a:r>
          </a:p>
          <a:p>
            <a:endParaRPr lang="es-EC" sz="2000" dirty="0"/>
          </a:p>
          <a:p>
            <a:r>
              <a:rPr lang="es-EC" sz="2000" dirty="0">
                <a:solidFill>
                  <a:srgbClr val="FF0000"/>
                </a:solidFill>
              </a:rPr>
              <a:t>• </a:t>
            </a:r>
            <a:r>
              <a:rPr lang="es-EC" sz="2000" b="1" dirty="0">
                <a:solidFill>
                  <a:srgbClr val="FF0000"/>
                </a:solidFill>
              </a:rPr>
              <a:t>Efectos globales:</a:t>
            </a:r>
            <a:r>
              <a:rPr lang="es-EC" sz="2000" dirty="0">
                <a:solidFill>
                  <a:srgbClr val="FF0000"/>
                </a:solidFill>
              </a:rPr>
              <a:t> pérdida de la capa de ozono, efecto invernadero,  pérdida de la biodiversidad.</a:t>
            </a:r>
          </a:p>
          <a:p>
            <a:r>
              <a:rPr lang="es-EC" sz="2000" dirty="0">
                <a:solidFill>
                  <a:srgbClr val="FF0000"/>
                </a:solidFill>
              </a:rPr>
              <a:t>Cuando una sustancia química es tóxica para el medio ambiente hablamos de una sustancia </a:t>
            </a:r>
            <a:r>
              <a:rPr lang="es-EC" sz="2000" dirty="0" err="1">
                <a:solidFill>
                  <a:srgbClr val="FF0000"/>
                </a:solidFill>
              </a:rPr>
              <a:t>ecotóxica</a:t>
            </a:r>
            <a:r>
              <a:rPr lang="es-EC" sz="2000" dirty="0">
                <a:solidFill>
                  <a:srgbClr val="FF0000"/>
                </a:solidFill>
              </a:rPr>
              <a:t>. Se trata de sustancias químicas o mezclas capaces de producir daños en poblaciones de organismos vivos. El riesgo de exposición para las personas derivado de la ecotoxicidad de las sustancias que se liberan al medio se centra en:</a:t>
            </a:r>
          </a:p>
          <a:p>
            <a:r>
              <a:rPr lang="es-EC" sz="2000" dirty="0">
                <a:solidFill>
                  <a:srgbClr val="FF0000"/>
                </a:solidFill>
              </a:rPr>
              <a:t>• en la contaminación de las cadenas alimentarias y las fuentes de agua para el consumo,</a:t>
            </a:r>
          </a:p>
          <a:p>
            <a:r>
              <a:rPr lang="es-EC" sz="2000" dirty="0">
                <a:solidFill>
                  <a:srgbClr val="FF0000"/>
                </a:solidFill>
              </a:rPr>
              <a:t>• deterioro de la calidad del aire ambiente</a:t>
            </a:r>
            <a:r>
              <a:rPr lang="es-EC" sz="2000" dirty="0"/>
              <a:t>.</a:t>
            </a:r>
          </a:p>
        </p:txBody>
      </p:sp>
    </p:spTree>
    <p:extLst>
      <p:ext uri="{BB962C8B-B14F-4D97-AF65-F5344CB8AC3E}">
        <p14:creationId xmlns:p14="http://schemas.microsoft.com/office/powerpoint/2010/main" val="2872001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571B6D5-DB49-75B9-36C1-FE757CA8C2B1}"/>
              </a:ext>
            </a:extLst>
          </p:cNvPr>
          <p:cNvSpPr txBox="1"/>
          <p:nvPr/>
        </p:nvSpPr>
        <p:spPr>
          <a:xfrm>
            <a:off x="1439694" y="2228991"/>
            <a:ext cx="9124545" cy="3000821"/>
          </a:xfrm>
          <a:prstGeom prst="rect">
            <a:avLst/>
          </a:prstGeom>
          <a:noFill/>
        </p:spPr>
        <p:txBody>
          <a:bodyPr wrap="square">
            <a:spAutoFit/>
          </a:bodyPr>
          <a:lstStyle/>
          <a:p>
            <a:r>
              <a:rPr lang="es-ES" sz="2100" b="1" dirty="0"/>
              <a:t> Riesgos Ambientales</a:t>
            </a:r>
          </a:p>
          <a:p>
            <a:endParaRPr lang="es-ES" sz="2100" dirty="0"/>
          </a:p>
          <a:p>
            <a:r>
              <a:rPr lang="es-ES" sz="2100" dirty="0"/>
              <a:t>Por último, están los riesgos ambientales. Este tipo de riesgos están vinculados a fenómenos naturales como el calentamiento global y sus efectos, cada vez más impredecibles y extremos. Ejemplos de ello sería trabajar a temperaturas extremas (tanto calor como frío peligroso), niveles peligrosos de radiación, contaminación atmosférica, entre otros.</a:t>
            </a:r>
          </a:p>
          <a:p>
            <a:r>
              <a:rPr lang="es-ES" sz="2100" dirty="0"/>
              <a:t>Los efectos de los riesgos ambientales en los trabajadores se pueden traducir en calambres, deshidratación, insolación, quemaduras, etc.</a:t>
            </a:r>
          </a:p>
        </p:txBody>
      </p:sp>
    </p:spTree>
    <p:extLst>
      <p:ext uri="{BB962C8B-B14F-4D97-AF65-F5344CB8AC3E}">
        <p14:creationId xmlns:p14="http://schemas.microsoft.com/office/powerpoint/2010/main" val="2012611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C272DEA-45C8-EFB4-8E6C-602CFEEDA455}"/>
              </a:ext>
            </a:extLst>
          </p:cNvPr>
          <p:cNvSpPr txBox="1"/>
          <p:nvPr/>
        </p:nvSpPr>
        <p:spPr>
          <a:xfrm>
            <a:off x="1459149" y="2384160"/>
            <a:ext cx="9153728" cy="2031325"/>
          </a:xfrm>
          <a:prstGeom prst="rect">
            <a:avLst/>
          </a:prstGeom>
          <a:noFill/>
        </p:spPr>
        <p:txBody>
          <a:bodyPr wrap="square">
            <a:spAutoFit/>
          </a:bodyPr>
          <a:lstStyle/>
          <a:p>
            <a:r>
              <a:rPr lang="es-ES" sz="2100" b="1" dirty="0"/>
              <a:t>Riesgos Mecánicos</a:t>
            </a:r>
            <a:endParaRPr lang="es-ES" sz="2100" dirty="0"/>
          </a:p>
          <a:p>
            <a:r>
              <a:rPr lang="es-ES" sz="2100" dirty="0"/>
              <a:t>Los riesgos mecánicos derivan de la utilización de equipos defectuosos, operaciones en superficies inseguras, manipulación incorrecta de equipos de trabajo y maquinaria, trabajos en altura… y pueden causar: lesiones corporales, quemaduras, cortes o cualquier clase de contusión, enfermedades y la muerte.</a:t>
            </a:r>
          </a:p>
        </p:txBody>
      </p:sp>
      <p:sp>
        <p:nvSpPr>
          <p:cNvPr id="5" name="CuadroTexto 4">
            <a:extLst>
              <a:ext uri="{FF2B5EF4-FFF2-40B4-BE49-F238E27FC236}">
                <a16:creationId xmlns:a16="http://schemas.microsoft.com/office/drawing/2014/main" id="{C59E41A3-9A45-41B9-6EDE-A08C652BD10D}"/>
              </a:ext>
            </a:extLst>
          </p:cNvPr>
          <p:cNvSpPr txBox="1"/>
          <p:nvPr/>
        </p:nvSpPr>
        <p:spPr>
          <a:xfrm>
            <a:off x="1325394" y="5275103"/>
            <a:ext cx="10172700" cy="261610"/>
          </a:xfrm>
          <a:prstGeom prst="rect">
            <a:avLst/>
          </a:prstGeom>
          <a:noFill/>
        </p:spPr>
        <p:txBody>
          <a:bodyPr wrap="square">
            <a:spAutoFit/>
          </a:bodyPr>
          <a:lstStyle/>
          <a:p>
            <a:r>
              <a:rPr lang="es-EC" sz="1100" dirty="0"/>
              <a:t>https://www.cea.es/cuales-son-los-7-tipos-de-riesgos-laborales-los-clasificamos-con-ejemplos/</a:t>
            </a:r>
          </a:p>
        </p:txBody>
      </p:sp>
    </p:spTree>
    <p:extLst>
      <p:ext uri="{BB962C8B-B14F-4D97-AF65-F5344CB8AC3E}">
        <p14:creationId xmlns:p14="http://schemas.microsoft.com/office/powerpoint/2010/main" val="2984307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03A17-C0A7-B5F7-0F8D-C3258E322152}"/>
              </a:ext>
            </a:extLst>
          </p:cNvPr>
          <p:cNvSpPr>
            <a:spLocks noGrp="1"/>
          </p:cNvSpPr>
          <p:nvPr>
            <p:ph type="title"/>
          </p:nvPr>
        </p:nvSpPr>
        <p:spPr>
          <a:xfrm>
            <a:off x="838200" y="637499"/>
            <a:ext cx="10515600" cy="218535"/>
          </a:xfrm>
        </p:spPr>
        <p:txBody>
          <a:bodyPr>
            <a:noAutofit/>
          </a:bodyPr>
          <a:lstStyle/>
          <a:p>
            <a:pPr algn="ctr"/>
            <a:r>
              <a:rPr lang="es-ES" sz="3200" b="1" dirty="0"/>
              <a:t>¿Qué riesgos laborales hay en fisioterapia?</a:t>
            </a:r>
            <a:br>
              <a:rPr lang="es-ES" sz="3200" b="1" dirty="0"/>
            </a:br>
            <a:endParaRPr lang="es-EC" sz="3200" dirty="0"/>
          </a:p>
        </p:txBody>
      </p:sp>
      <p:sp>
        <p:nvSpPr>
          <p:cNvPr id="4" name="CuadroTexto 3">
            <a:extLst>
              <a:ext uri="{FF2B5EF4-FFF2-40B4-BE49-F238E27FC236}">
                <a16:creationId xmlns:a16="http://schemas.microsoft.com/office/drawing/2014/main" id="{B267D1A8-7F14-9AB6-75A4-E32C51C10F7B}"/>
              </a:ext>
            </a:extLst>
          </p:cNvPr>
          <p:cNvSpPr txBox="1"/>
          <p:nvPr/>
        </p:nvSpPr>
        <p:spPr>
          <a:xfrm>
            <a:off x="1011676" y="894946"/>
            <a:ext cx="9542834" cy="2139047"/>
          </a:xfrm>
          <a:prstGeom prst="rect">
            <a:avLst/>
          </a:prstGeom>
          <a:noFill/>
        </p:spPr>
        <p:txBody>
          <a:bodyPr wrap="square">
            <a:spAutoFit/>
          </a:bodyPr>
          <a:lstStyle/>
          <a:p>
            <a:pPr algn="just"/>
            <a:r>
              <a:rPr lang="es-ES" sz="1900" dirty="0">
                <a:latin typeface="Arial" panose="020B0604020202020204" pitchFamily="34" charset="0"/>
                <a:cs typeface="Arial" panose="020B0604020202020204" pitchFamily="34" charset="0"/>
              </a:rPr>
              <a:t>Son múltiples los </a:t>
            </a:r>
            <a:r>
              <a:rPr lang="es-ES" sz="1900" b="1" dirty="0">
                <a:latin typeface="Arial" panose="020B0604020202020204" pitchFamily="34" charset="0"/>
                <a:cs typeface="Arial" panose="020B0604020202020204" pitchFamily="34" charset="0"/>
              </a:rPr>
              <a:t>riesgos laborales en fisioterapia</a:t>
            </a:r>
            <a:r>
              <a:rPr lang="es-ES" sz="1900" dirty="0">
                <a:latin typeface="Arial" panose="020B0604020202020204" pitchFamily="34" charset="0"/>
                <a:cs typeface="Arial" panose="020B0604020202020204" pitchFamily="34" charset="0"/>
              </a:rPr>
              <a:t> a los que pueden enfrentarse los profesionales que  ejercen la profesión.</a:t>
            </a:r>
          </a:p>
          <a:p>
            <a:pPr algn="just"/>
            <a:endParaRPr lang="es-ES" sz="1900" dirty="0">
              <a:latin typeface="Arial" panose="020B0604020202020204" pitchFamily="34" charset="0"/>
              <a:cs typeface="Arial" panose="020B0604020202020204" pitchFamily="34" charset="0"/>
            </a:endParaRPr>
          </a:p>
          <a:p>
            <a:pPr algn="just"/>
            <a:r>
              <a:rPr lang="es-ES" sz="1900" dirty="0">
                <a:latin typeface="Arial" panose="020B0604020202020204" pitchFamily="34" charset="0"/>
                <a:cs typeface="Arial" panose="020B0604020202020204" pitchFamily="34" charset="0"/>
              </a:rPr>
              <a:t>La mayoría de ellos, son fácilmente evitables tan solo adaptando los instrumentos de trabajo como la </a:t>
            </a:r>
            <a:r>
              <a:rPr lang="es-ES" sz="1900" b="1" dirty="0">
                <a:latin typeface="Arial" panose="020B0604020202020204" pitchFamily="34" charset="0"/>
                <a:cs typeface="Arial" panose="020B0604020202020204" pitchFamily="34" charset="0"/>
              </a:rPr>
              <a:t>camilla </a:t>
            </a:r>
            <a:r>
              <a:rPr lang="es-ES" sz="1900" dirty="0">
                <a:latin typeface="Arial" panose="020B0604020202020204" pitchFamily="34" charset="0"/>
                <a:cs typeface="Arial" panose="020B0604020202020204" pitchFamily="34" charset="0"/>
              </a:rPr>
              <a:t>o la </a:t>
            </a:r>
            <a:r>
              <a:rPr lang="es-ES" sz="1900" b="1" dirty="0">
                <a:latin typeface="Arial" panose="020B0604020202020204" pitchFamily="34" charset="0"/>
                <a:cs typeface="Arial" panose="020B0604020202020204" pitchFamily="34" charset="0"/>
              </a:rPr>
              <a:t>silla de </a:t>
            </a:r>
            <a:r>
              <a:rPr lang="es-ES" sz="1900" dirty="0">
                <a:latin typeface="Arial" panose="020B0604020202020204" pitchFamily="34" charset="0"/>
                <a:cs typeface="Arial" panose="020B0604020202020204" pitchFamily="34" charset="0"/>
              </a:rPr>
              <a:t>trabajo, por ello se debe analizar las condiciones de seguridad y cuáles son los riesgos principales y cómo evitarlos </a:t>
            </a:r>
            <a:r>
              <a:rPr lang="es-ES" sz="1900" b="1" dirty="0">
                <a:latin typeface="Arial" panose="020B0604020202020204" pitchFamily="34" charset="0"/>
                <a:cs typeface="Arial" panose="020B0604020202020204" pitchFamily="34" charset="0"/>
              </a:rPr>
              <a:t>individualizándolos a cada caso</a:t>
            </a:r>
          </a:p>
        </p:txBody>
      </p:sp>
      <p:pic>
        <p:nvPicPr>
          <p:cNvPr id="6" name="Imagen 5" descr="Diagrama&#10;&#10;Descripción generada automáticamente">
            <a:extLst>
              <a:ext uri="{FF2B5EF4-FFF2-40B4-BE49-F238E27FC236}">
                <a16:creationId xmlns:a16="http://schemas.microsoft.com/office/drawing/2014/main" id="{7CAB946C-4197-B64E-8703-7B719F847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3481" y="3429000"/>
            <a:ext cx="8957553" cy="3310400"/>
          </a:xfrm>
          <a:prstGeom prst="rect">
            <a:avLst/>
          </a:prstGeom>
        </p:spPr>
      </p:pic>
    </p:spTree>
    <p:extLst>
      <p:ext uri="{BB962C8B-B14F-4D97-AF65-F5344CB8AC3E}">
        <p14:creationId xmlns:p14="http://schemas.microsoft.com/office/powerpoint/2010/main" val="3997142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73C6C06-6183-8DDE-BAA5-504131B39494}"/>
              </a:ext>
            </a:extLst>
          </p:cNvPr>
          <p:cNvSpPr txBox="1"/>
          <p:nvPr/>
        </p:nvSpPr>
        <p:spPr>
          <a:xfrm>
            <a:off x="525289" y="1474858"/>
            <a:ext cx="5660579" cy="3970318"/>
          </a:xfrm>
          <a:prstGeom prst="rect">
            <a:avLst/>
          </a:prstGeom>
          <a:noFill/>
        </p:spPr>
        <p:txBody>
          <a:bodyPr wrap="square">
            <a:spAutoFit/>
          </a:bodyPr>
          <a:lstStyle/>
          <a:p>
            <a:pPr algn="just"/>
            <a:r>
              <a:rPr lang="es-ES" sz="2100" b="1" dirty="0">
                <a:latin typeface="Arial" panose="020B0604020202020204" pitchFamily="34" charset="0"/>
                <a:cs typeface="Arial" panose="020B0604020202020204" pitchFamily="34" charset="0"/>
              </a:rPr>
              <a:t>Riesgos Físicos</a:t>
            </a:r>
          </a:p>
          <a:p>
            <a:pPr algn="just"/>
            <a:endParaRPr lang="es-ES" sz="2100" dirty="0">
              <a:latin typeface="Arial" panose="020B0604020202020204" pitchFamily="34" charset="0"/>
              <a:cs typeface="Arial" panose="020B0604020202020204" pitchFamily="34" charset="0"/>
            </a:endParaRPr>
          </a:p>
          <a:p>
            <a:pPr algn="just"/>
            <a:r>
              <a:rPr lang="es-ES" sz="2100" dirty="0">
                <a:latin typeface="Arial" panose="020B0604020202020204" pitchFamily="34" charset="0"/>
                <a:cs typeface="Arial" panose="020B0604020202020204" pitchFamily="34" charset="0"/>
              </a:rPr>
              <a:t>De todos los </a:t>
            </a:r>
            <a:r>
              <a:rPr lang="es-ES" sz="2100" b="1" dirty="0">
                <a:latin typeface="Arial" panose="020B0604020202020204" pitchFamily="34" charset="0"/>
                <a:cs typeface="Arial" panose="020B0604020202020204" pitchFamily="34" charset="0"/>
              </a:rPr>
              <a:t>riesgos laborales</a:t>
            </a:r>
            <a:r>
              <a:rPr lang="es-ES" sz="2100" dirty="0">
                <a:latin typeface="Arial" panose="020B0604020202020204" pitchFamily="34" charset="0"/>
                <a:cs typeface="Arial" panose="020B0604020202020204" pitchFamily="34" charset="0"/>
              </a:rPr>
              <a:t>, los riesgos físicos pueden ser los menos obvios. A pesar de su nombre, los riesgos físicos no siempre son algo que se pueda ver o tocar. Los riesgos físicos afectan a los trabajadores en condiciones climáticas extremas o entornos de trabajo nocivos.</a:t>
            </a:r>
          </a:p>
          <a:p>
            <a:pPr algn="just"/>
            <a:r>
              <a:rPr lang="es-ES" sz="2100" dirty="0">
                <a:latin typeface="Arial" panose="020B0604020202020204" pitchFamily="34" charset="0"/>
                <a:cs typeface="Arial" panose="020B0604020202020204" pitchFamily="34" charset="0"/>
              </a:rPr>
              <a:t>Algunos de los riesgos físicos más comunes en el lugar de trabajo son: ruido, vibración, radiaciones, temperatura y humedad.</a:t>
            </a:r>
          </a:p>
        </p:txBody>
      </p:sp>
      <p:pic>
        <p:nvPicPr>
          <p:cNvPr id="5" name="Imagen 4" descr="Imagen que contiene mujer, hombre, puesto, cama&#10;&#10;Descripción generada automáticamente">
            <a:extLst>
              <a:ext uri="{FF2B5EF4-FFF2-40B4-BE49-F238E27FC236}">
                <a16:creationId xmlns:a16="http://schemas.microsoft.com/office/drawing/2014/main" id="{699CC223-3C87-6D28-AD21-1FDF44D476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45795" y="2046560"/>
            <a:ext cx="5244837" cy="3002095"/>
          </a:xfrm>
          <a:prstGeom prst="rect">
            <a:avLst/>
          </a:prstGeom>
        </p:spPr>
      </p:pic>
    </p:spTree>
    <p:extLst>
      <p:ext uri="{BB962C8B-B14F-4D97-AF65-F5344CB8AC3E}">
        <p14:creationId xmlns:p14="http://schemas.microsoft.com/office/powerpoint/2010/main" val="655105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1BD1CC-A15E-0E67-5C39-FED80B8F49B6}"/>
              </a:ext>
            </a:extLst>
          </p:cNvPr>
          <p:cNvSpPr txBox="1"/>
          <p:nvPr/>
        </p:nvSpPr>
        <p:spPr>
          <a:xfrm>
            <a:off x="605547" y="374757"/>
            <a:ext cx="6094378" cy="3170099"/>
          </a:xfrm>
          <a:prstGeom prst="rect">
            <a:avLst/>
          </a:prstGeom>
          <a:noFill/>
        </p:spPr>
        <p:txBody>
          <a:bodyPr wrap="square">
            <a:spAutoFit/>
          </a:bodyPr>
          <a:lstStyle/>
          <a:p>
            <a:pPr algn="just"/>
            <a:r>
              <a:rPr lang="es-ES" sz="2000" b="1" dirty="0"/>
              <a:t>Riesgos ergonómicos</a:t>
            </a:r>
          </a:p>
          <a:p>
            <a:pPr algn="just"/>
            <a:r>
              <a:rPr lang="es-ES" sz="2000" dirty="0"/>
              <a:t>Cuando acudimos a una clínica de fisioterapia, lo hacemos para tener mejor calidad de vida. Por las malas posturas o trabajos repetitivos, nos duelen las articulaciones y músculos. Pues bien, ellos, al realizar el trabajo, resulta que el principal mal que afecta a los </a:t>
            </a:r>
            <a:r>
              <a:rPr lang="es-ES" sz="2000" b="1" dirty="0"/>
              <a:t>"fisios"</a:t>
            </a:r>
            <a:r>
              <a:rPr lang="es-ES" sz="2000" dirty="0"/>
              <a:t> es no cuidar su propia postura.</a:t>
            </a:r>
          </a:p>
          <a:p>
            <a:pPr algn="just"/>
            <a:r>
              <a:rPr lang="es-ES" sz="2000" dirty="0"/>
              <a:t>Los fisioterapeutas, están expuestos a </a:t>
            </a:r>
            <a:r>
              <a:rPr lang="es-ES" sz="2000" b="1" dirty="0"/>
              <a:t>lesiones musculoesqueléticas</a:t>
            </a:r>
            <a:r>
              <a:rPr lang="es-ES" sz="2000" dirty="0"/>
              <a:t> durante las tareas de atención al usuario.</a:t>
            </a:r>
          </a:p>
        </p:txBody>
      </p:sp>
      <p:sp>
        <p:nvSpPr>
          <p:cNvPr id="5" name="CuadroTexto 4">
            <a:extLst>
              <a:ext uri="{FF2B5EF4-FFF2-40B4-BE49-F238E27FC236}">
                <a16:creationId xmlns:a16="http://schemas.microsoft.com/office/drawing/2014/main" id="{F1F06D25-8F6A-81DC-971F-D9FFD0109750}"/>
              </a:ext>
            </a:extLst>
          </p:cNvPr>
          <p:cNvSpPr txBox="1"/>
          <p:nvPr/>
        </p:nvSpPr>
        <p:spPr>
          <a:xfrm>
            <a:off x="4805464" y="3620921"/>
            <a:ext cx="7030665" cy="2862322"/>
          </a:xfrm>
          <a:prstGeom prst="rect">
            <a:avLst/>
          </a:prstGeom>
          <a:noFill/>
        </p:spPr>
        <p:txBody>
          <a:bodyPr wrap="square">
            <a:spAutoFit/>
          </a:bodyPr>
          <a:lstStyle/>
          <a:p>
            <a:pPr algn="just"/>
            <a:r>
              <a:rPr lang="es-ES" sz="2000" dirty="0"/>
              <a:t>Por tanto, los riesgos ergonómicos son un aspecto muy importante a tener en cuenta entre los riesgos laborales en fisioterapia.</a:t>
            </a:r>
          </a:p>
          <a:p>
            <a:pPr algn="just"/>
            <a:r>
              <a:rPr lang="es-ES" sz="2000" dirty="0"/>
              <a:t>La mayoría de los</a:t>
            </a:r>
            <a:r>
              <a:rPr lang="es-ES" sz="2000" b="1" dirty="0"/>
              <a:t> problemas ergonómicos</a:t>
            </a:r>
            <a:r>
              <a:rPr lang="es-ES" sz="2000" dirty="0"/>
              <a:t> que les afectan son el resultado de no contar con los equipos adecuados. Por ejemplo, mantener posturas forzadas porque no se cuenta con una camilla regulable. Y aquello no solo ocurre con la camilla, también con sillas o taburetes, a falta de apoyos para las extremidades. </a:t>
            </a:r>
          </a:p>
        </p:txBody>
      </p:sp>
      <p:pic>
        <p:nvPicPr>
          <p:cNvPr id="7" name="Imagen 6" descr="Imagen que contiene muebles, silla, escritorio, tabla&#10;&#10;Descripción generada automáticamente">
            <a:extLst>
              <a:ext uri="{FF2B5EF4-FFF2-40B4-BE49-F238E27FC236}">
                <a16:creationId xmlns:a16="http://schemas.microsoft.com/office/drawing/2014/main" id="{C376E91E-6840-9F4A-31F4-877031212D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692" y="3555060"/>
            <a:ext cx="2075640" cy="2958891"/>
          </a:xfrm>
          <a:prstGeom prst="rect">
            <a:avLst/>
          </a:prstGeom>
        </p:spPr>
      </p:pic>
    </p:spTree>
    <p:extLst>
      <p:ext uri="{BB962C8B-B14F-4D97-AF65-F5344CB8AC3E}">
        <p14:creationId xmlns:p14="http://schemas.microsoft.com/office/powerpoint/2010/main" val="4016838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C32DAA-015A-0241-8F9D-A57145059F06}"/>
              </a:ext>
            </a:extLst>
          </p:cNvPr>
          <p:cNvSpPr txBox="1"/>
          <p:nvPr/>
        </p:nvSpPr>
        <p:spPr>
          <a:xfrm>
            <a:off x="729574" y="1305342"/>
            <a:ext cx="10515600" cy="4616648"/>
          </a:xfrm>
          <a:prstGeom prst="rect">
            <a:avLst/>
          </a:prstGeom>
          <a:noFill/>
        </p:spPr>
        <p:txBody>
          <a:bodyPr wrap="square">
            <a:spAutoFit/>
          </a:bodyPr>
          <a:lstStyle/>
          <a:p>
            <a:r>
              <a:rPr lang="es-ES" sz="2100" b="1" dirty="0">
                <a:latin typeface="Arial" panose="020B0604020202020204" pitchFamily="34" charset="0"/>
                <a:cs typeface="Arial" panose="020B0604020202020204" pitchFamily="34" charset="0"/>
              </a:rPr>
              <a:t>Riesgos Ergonómicos</a:t>
            </a:r>
          </a:p>
          <a:p>
            <a:endParaRPr lang="es-ES" sz="2100" dirty="0">
              <a:latin typeface="Arial" panose="020B0604020202020204" pitchFamily="34" charset="0"/>
              <a:cs typeface="Arial" panose="020B0604020202020204" pitchFamily="34" charset="0"/>
            </a:endParaRPr>
          </a:p>
          <a:p>
            <a:r>
              <a:rPr lang="es-ES" sz="2100" dirty="0">
                <a:latin typeface="Arial" panose="020B0604020202020204" pitchFamily="34" charset="0"/>
                <a:cs typeface="Arial" panose="020B0604020202020204" pitchFamily="34" charset="0"/>
              </a:rPr>
              <a:t>Debido a los riesgos ergonómicos, se producen los trastornos músculo-esqueléticos (TME). Afectan principalmente a la espalda, el cuello, los hombros y las extremidades, e incluyen cualquier daño o trastorno de las articulaciones u otros tejidos.</a:t>
            </a:r>
          </a:p>
          <a:p>
            <a:endParaRPr lang="es-ES" sz="2100" dirty="0">
              <a:latin typeface="Arial" panose="020B0604020202020204" pitchFamily="34" charset="0"/>
              <a:cs typeface="Arial" panose="020B0604020202020204" pitchFamily="34" charset="0"/>
            </a:endParaRPr>
          </a:p>
          <a:p>
            <a:r>
              <a:rPr lang="es-ES" sz="2100" dirty="0">
                <a:solidFill>
                  <a:srgbClr val="FF0000"/>
                </a:solidFill>
                <a:latin typeface="Arial" panose="020B0604020202020204" pitchFamily="34" charset="0"/>
                <a:cs typeface="Arial" panose="020B0604020202020204" pitchFamily="34" charset="0"/>
              </a:rPr>
              <a:t>Los problemas de salud varían desde molestias y dolores leves hasta enfermedades más graves que requieren baja por enfermedad o tratamiento médico. También pueden provocar discapacidad e impedir que la persona afectada siga trabajando. </a:t>
            </a:r>
          </a:p>
          <a:p>
            <a:endParaRPr lang="es-ES" sz="2100" dirty="0">
              <a:latin typeface="Arial" panose="020B0604020202020204" pitchFamily="34" charset="0"/>
              <a:cs typeface="Arial" panose="020B0604020202020204" pitchFamily="34" charset="0"/>
            </a:endParaRPr>
          </a:p>
          <a:p>
            <a:r>
              <a:rPr lang="es-ES" sz="2100" b="1" dirty="0">
                <a:latin typeface="Arial" panose="020B0604020202020204" pitchFamily="34" charset="0"/>
                <a:cs typeface="Arial" panose="020B0604020202020204" pitchFamily="34" charset="0"/>
              </a:rPr>
              <a:t>Los principales problemas ergonómicos se producen normalmente por la adopción de posturas forzadas; por la manipulación manual de cargas; por la realización de movimientos repetitivos; y por la </a:t>
            </a:r>
            <a:r>
              <a:rPr lang="es-ES" sz="2100" b="1" dirty="0" err="1">
                <a:latin typeface="Arial" panose="020B0604020202020204" pitchFamily="34" charset="0"/>
                <a:cs typeface="Arial" panose="020B0604020202020204" pitchFamily="34" charset="0"/>
              </a:rPr>
              <a:t>inadecuadabaplicación</a:t>
            </a:r>
            <a:r>
              <a:rPr lang="es-ES" sz="2100" b="1" dirty="0">
                <a:latin typeface="Arial" panose="020B0604020202020204" pitchFamily="34" charset="0"/>
                <a:cs typeface="Arial" panose="020B0604020202020204" pitchFamily="34" charset="0"/>
              </a:rPr>
              <a:t> de fuerzas.</a:t>
            </a:r>
          </a:p>
        </p:txBody>
      </p:sp>
    </p:spTree>
    <p:extLst>
      <p:ext uri="{BB962C8B-B14F-4D97-AF65-F5344CB8AC3E}">
        <p14:creationId xmlns:p14="http://schemas.microsoft.com/office/powerpoint/2010/main" val="367899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4CCB3D6-9876-ED5A-625F-714C171D378D}"/>
              </a:ext>
            </a:extLst>
          </p:cNvPr>
          <p:cNvSpPr txBox="1"/>
          <p:nvPr/>
        </p:nvSpPr>
        <p:spPr>
          <a:xfrm>
            <a:off x="992221" y="1169150"/>
            <a:ext cx="9883302" cy="4293483"/>
          </a:xfrm>
          <a:prstGeom prst="rect">
            <a:avLst/>
          </a:prstGeom>
          <a:noFill/>
        </p:spPr>
        <p:txBody>
          <a:bodyPr wrap="square">
            <a:spAutoFit/>
          </a:bodyPr>
          <a:lstStyle/>
          <a:p>
            <a:pPr algn="just"/>
            <a:r>
              <a:rPr lang="es-ES" sz="2100" b="1" dirty="0">
                <a:latin typeface="Arial" panose="020B0604020202020204" pitchFamily="34" charset="0"/>
                <a:cs typeface="Arial" panose="020B0604020202020204" pitchFamily="34" charset="0"/>
              </a:rPr>
              <a:t>Aspectos psicosociales</a:t>
            </a:r>
          </a:p>
          <a:p>
            <a:pPr algn="just"/>
            <a:endParaRPr lang="es-ES" sz="2100" b="1" dirty="0">
              <a:latin typeface="Arial" panose="020B0604020202020204" pitchFamily="34" charset="0"/>
              <a:cs typeface="Arial" panose="020B0604020202020204" pitchFamily="34" charset="0"/>
            </a:endParaRPr>
          </a:p>
          <a:p>
            <a:pPr algn="just"/>
            <a:r>
              <a:rPr lang="es-ES" sz="2100" dirty="0">
                <a:latin typeface="Arial" panose="020B0604020202020204" pitchFamily="34" charset="0"/>
                <a:cs typeface="Arial" panose="020B0604020202020204" pitchFamily="34" charset="0"/>
              </a:rPr>
              <a:t>Los principales aspectos con carácter psicosocial incluidos dentro de los riesgos laborales en fisioterapia son el </a:t>
            </a:r>
            <a:r>
              <a:rPr lang="es-ES" sz="2100" dirty="0">
                <a:solidFill>
                  <a:srgbClr val="FF0000"/>
                </a:solidFill>
                <a:latin typeface="Arial" panose="020B0604020202020204" pitchFamily="34" charset="0"/>
                <a:cs typeface="Arial" panose="020B0604020202020204" pitchFamily="34" charset="0"/>
              </a:rPr>
              <a:t>estrés, la sobrecarga y la desmotivación</a:t>
            </a:r>
            <a:r>
              <a:rPr lang="es-ES" sz="2100" dirty="0">
                <a:latin typeface="Arial" panose="020B0604020202020204" pitchFamily="34" charset="0"/>
                <a:cs typeface="Arial" panose="020B0604020202020204" pitchFamily="34" charset="0"/>
              </a:rPr>
              <a:t>. </a:t>
            </a:r>
          </a:p>
          <a:p>
            <a:pPr algn="just"/>
            <a:r>
              <a:rPr lang="es-ES" sz="2100" dirty="0">
                <a:latin typeface="Arial" panose="020B0604020202020204" pitchFamily="34" charset="0"/>
                <a:cs typeface="Arial" panose="020B0604020202020204" pitchFamily="34" charset="0"/>
              </a:rPr>
              <a:t>Esto puede ser debido a la alta carga de trabajo que sufren estos profesionales.</a:t>
            </a:r>
          </a:p>
          <a:p>
            <a:pPr algn="just"/>
            <a:endParaRPr lang="es-ES" sz="2100" dirty="0">
              <a:latin typeface="Arial" panose="020B0604020202020204" pitchFamily="34" charset="0"/>
              <a:cs typeface="Arial" panose="020B0604020202020204" pitchFamily="34" charset="0"/>
            </a:endParaRPr>
          </a:p>
          <a:p>
            <a:pPr algn="just"/>
            <a:r>
              <a:rPr lang="es-ES" sz="2100" dirty="0">
                <a:latin typeface="Arial" panose="020B0604020202020204" pitchFamily="34" charset="0"/>
                <a:cs typeface="Arial" panose="020B0604020202020204" pitchFamily="34" charset="0"/>
              </a:rPr>
              <a:t>La desmotivación suele ser consecuencia de que los resultados suelen verse a largo plazo y, tanto los pacientes como los propios sanitarios pueden sentirse frustrados a corto plazo al no ver resultados.</a:t>
            </a:r>
          </a:p>
          <a:p>
            <a:pPr algn="just"/>
            <a:endParaRPr lang="es-ES" sz="2100" dirty="0">
              <a:latin typeface="Arial" panose="020B0604020202020204" pitchFamily="34" charset="0"/>
              <a:cs typeface="Arial" panose="020B0604020202020204" pitchFamily="34" charset="0"/>
            </a:endParaRPr>
          </a:p>
          <a:p>
            <a:pPr algn="just"/>
            <a:r>
              <a:rPr lang="es-ES" sz="2100" dirty="0">
                <a:solidFill>
                  <a:srgbClr val="FF0000"/>
                </a:solidFill>
                <a:latin typeface="Arial" panose="020B0604020202020204" pitchFamily="34" charset="0"/>
                <a:cs typeface="Arial" panose="020B0604020202020204" pitchFamily="34" charset="0"/>
              </a:rPr>
              <a:t>Aunque, no debemos olvidar estos riesgos y establecer las medidas para evitarlos, también es importante reconocer que también hay situaciones realmente reconfortantes, como el observar las mejorías de los pacientes.</a:t>
            </a:r>
          </a:p>
        </p:txBody>
      </p:sp>
      <p:sp>
        <p:nvSpPr>
          <p:cNvPr id="5" name="CuadroTexto 4">
            <a:extLst>
              <a:ext uri="{FF2B5EF4-FFF2-40B4-BE49-F238E27FC236}">
                <a16:creationId xmlns:a16="http://schemas.microsoft.com/office/drawing/2014/main" id="{D2DD662E-18C8-8A3F-BD84-A4F2AA79B6EB}"/>
              </a:ext>
            </a:extLst>
          </p:cNvPr>
          <p:cNvSpPr txBox="1"/>
          <p:nvPr/>
        </p:nvSpPr>
        <p:spPr>
          <a:xfrm>
            <a:off x="382622" y="6314049"/>
            <a:ext cx="11809378" cy="430887"/>
          </a:xfrm>
          <a:prstGeom prst="rect">
            <a:avLst/>
          </a:prstGeom>
          <a:noFill/>
        </p:spPr>
        <p:txBody>
          <a:bodyPr wrap="square">
            <a:spAutoFit/>
          </a:bodyPr>
          <a:lstStyle/>
          <a:p>
            <a:r>
              <a:rPr lang="es-EC" sz="1100" dirty="0"/>
              <a:t>file:///C:/Users/Gonzalo%20Bonilla/Documents/Asignatura%20Emergencias%20y%20Desastres/Bioseguridad/%C2%BFC%C3%B3mo%20evitar%20riesgos%20laborales%20en%20fisioterapia%20-%20Blog%20de%20protecci%C3%B3n%20laboral.htm</a:t>
            </a:r>
          </a:p>
        </p:txBody>
      </p:sp>
    </p:spTree>
    <p:extLst>
      <p:ext uri="{BB962C8B-B14F-4D97-AF65-F5344CB8AC3E}">
        <p14:creationId xmlns:p14="http://schemas.microsoft.com/office/powerpoint/2010/main" val="3074206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EACE34-1479-436B-03F2-F0CC6D76F46D}"/>
              </a:ext>
            </a:extLst>
          </p:cNvPr>
          <p:cNvSpPr txBox="1"/>
          <p:nvPr/>
        </p:nvSpPr>
        <p:spPr>
          <a:xfrm>
            <a:off x="1303506" y="1305342"/>
            <a:ext cx="9844392" cy="4708981"/>
          </a:xfrm>
          <a:prstGeom prst="rect">
            <a:avLst/>
          </a:prstGeom>
          <a:noFill/>
        </p:spPr>
        <p:txBody>
          <a:bodyPr wrap="square">
            <a:spAutoFit/>
          </a:bodyPr>
          <a:lstStyle/>
          <a:p>
            <a:r>
              <a:rPr lang="es-ES" sz="2000" b="1" dirty="0">
                <a:latin typeface="Arial" panose="020B0604020202020204" pitchFamily="34" charset="0"/>
                <a:cs typeface="Arial" panose="020B0604020202020204" pitchFamily="34" charset="0"/>
              </a:rPr>
              <a:t>Riesgos Psicosociales</a:t>
            </a:r>
          </a:p>
          <a:p>
            <a:endParaRPr lang="es-ES" sz="2000" b="1" dirty="0">
              <a:latin typeface="Arial" panose="020B0604020202020204" pitchFamily="34" charset="0"/>
              <a:cs typeface="Arial" panose="020B0604020202020204" pitchFamily="34" charset="0"/>
            </a:endParaRPr>
          </a:p>
          <a:p>
            <a:r>
              <a:rPr lang="es-ES" sz="2000" dirty="0">
                <a:latin typeface="Arial" panose="020B0604020202020204" pitchFamily="34" charset="0"/>
                <a:cs typeface="Arial" panose="020B0604020202020204" pitchFamily="34" charset="0"/>
              </a:rPr>
              <a:t>Según la Agencia Europea para la Seguridad y la Salud en el Trabajo (EU-OSHA), los riesgos psicosociales en el trabajo son aquellos que están originados por una deficiente organización y gestión de las tareas y por un entorno social negativo.</a:t>
            </a:r>
          </a:p>
          <a:p>
            <a:endParaRPr lang="es-ES" sz="2000" dirty="0">
              <a:latin typeface="Arial" panose="020B0604020202020204" pitchFamily="34" charset="0"/>
              <a:cs typeface="Arial" panose="020B0604020202020204" pitchFamily="34" charset="0"/>
            </a:endParaRPr>
          </a:p>
          <a:p>
            <a:r>
              <a:rPr lang="es-ES" sz="2000" dirty="0">
                <a:solidFill>
                  <a:srgbClr val="FF0000"/>
                </a:solidFill>
                <a:latin typeface="Arial" panose="020B0604020202020204" pitchFamily="34" charset="0"/>
                <a:cs typeface="Arial" panose="020B0604020202020204" pitchFamily="34" charset="0"/>
              </a:rPr>
              <a:t>Los factores de riesgo psicosocial pueden afectar a la salud física, psíquica o social del trabajador.</a:t>
            </a:r>
          </a:p>
          <a:p>
            <a:endParaRPr lang="es-ES" sz="2000" dirty="0">
              <a:latin typeface="Arial" panose="020B0604020202020204" pitchFamily="34" charset="0"/>
              <a:cs typeface="Arial" panose="020B0604020202020204" pitchFamily="34" charset="0"/>
            </a:endParaRPr>
          </a:p>
          <a:p>
            <a:r>
              <a:rPr lang="es-ES" sz="2000" dirty="0">
                <a:latin typeface="Arial" panose="020B0604020202020204" pitchFamily="34" charset="0"/>
                <a:cs typeface="Arial" panose="020B0604020202020204" pitchFamily="34" charset="0"/>
              </a:rPr>
              <a:t>Unas condiciones de trabajo que pueden provocar riesgos psicosociales son las siguientes: carga excesiva de trabajo, falta de claridad en las funciones del trabajador, comunicación ineficaz, entre otros.</a:t>
            </a:r>
          </a:p>
          <a:p>
            <a:endParaRPr lang="es-ES" sz="2000" dirty="0">
              <a:solidFill>
                <a:srgbClr val="FF0000"/>
              </a:solidFill>
              <a:latin typeface="Arial" panose="020B0604020202020204" pitchFamily="34" charset="0"/>
              <a:cs typeface="Arial" panose="020B0604020202020204" pitchFamily="34" charset="0"/>
            </a:endParaRPr>
          </a:p>
          <a:p>
            <a:r>
              <a:rPr lang="es-ES" sz="2000" dirty="0">
                <a:solidFill>
                  <a:srgbClr val="FF0000"/>
                </a:solidFill>
                <a:latin typeface="Arial" panose="020B0604020202020204" pitchFamily="34" charset="0"/>
                <a:cs typeface="Arial" panose="020B0604020202020204" pitchFamily="34" charset="0"/>
              </a:rPr>
              <a:t>Estos riesgos afectan de forma negativa a la salud de los trabajadores causando dificultades de concentración, ansiedad, irritabilidad o depresión.</a:t>
            </a:r>
            <a:r>
              <a:rPr lang="es-ES"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73347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BE845D9-F402-1B58-2D9B-C50D51951E26}"/>
              </a:ext>
            </a:extLst>
          </p:cNvPr>
          <p:cNvSpPr txBox="1"/>
          <p:nvPr/>
        </p:nvSpPr>
        <p:spPr>
          <a:xfrm>
            <a:off x="1507787" y="1859340"/>
            <a:ext cx="9377464" cy="3425681"/>
          </a:xfrm>
          <a:prstGeom prst="rect">
            <a:avLst/>
          </a:prstGeom>
          <a:noFill/>
        </p:spPr>
        <p:txBody>
          <a:bodyPr wrap="square">
            <a:spAutoFit/>
          </a:bodyPr>
          <a:lstStyle/>
          <a:p>
            <a:pPr>
              <a:lnSpc>
                <a:spcPct val="150000"/>
              </a:lnSpc>
            </a:pPr>
            <a:r>
              <a:rPr lang="es-ES" sz="2100" b="0" i="0" u="none" strike="noStrike" baseline="0" dirty="0">
                <a:solidFill>
                  <a:srgbClr val="000000"/>
                </a:solidFill>
                <a:latin typeface="Arial" panose="020B0604020202020204" pitchFamily="34" charset="0"/>
                <a:cs typeface="Arial" panose="020B0604020202020204" pitchFamily="34" charset="0"/>
              </a:rPr>
              <a:t>Según el Seguro de Riesgos del Trabajo del Ecuador en el 2010 las principales enfermedades por accidente laboral son las siguientes: hernia de disco, lumbalgia, lumbalgia crónica , tendinitis,, asma profesional, </a:t>
            </a:r>
            <a:r>
              <a:rPr lang="es-ES" sz="2100" b="0" i="0" u="none" strike="noStrike" baseline="0" dirty="0" err="1">
                <a:solidFill>
                  <a:srgbClr val="000000"/>
                </a:solidFill>
                <a:latin typeface="Arial" panose="020B0604020202020204" pitchFamily="34" charset="0"/>
                <a:cs typeface="Arial" panose="020B0604020202020204" pitchFamily="34" charset="0"/>
              </a:rPr>
              <a:t>cervicalgía</a:t>
            </a:r>
            <a:r>
              <a:rPr lang="es-ES" sz="2100" b="0" i="0" u="none" strike="noStrike" baseline="0" dirty="0">
                <a:solidFill>
                  <a:srgbClr val="000000"/>
                </a:solidFill>
                <a:latin typeface="Arial" panose="020B0604020202020204" pitchFamily="34" charset="0"/>
                <a:cs typeface="Arial" panose="020B0604020202020204" pitchFamily="34" charset="0"/>
              </a:rPr>
              <a:t>, dermatitis de contacto, disfonía, ,hipoacusia, , adenocarcinoma de pulmón. Pero en relación a los </a:t>
            </a:r>
            <a:r>
              <a:rPr lang="es-ES" sz="2100" b="0" i="0" u="none" strike="noStrike" baseline="0" dirty="0">
                <a:latin typeface="Arial" panose="020B0604020202020204" pitchFamily="34" charset="0"/>
                <a:cs typeface="Arial" panose="020B0604020202020204" pitchFamily="34" charset="0"/>
              </a:rPr>
              <a:t>profesionales de salud las patologías que inciden son las principalmente infecciosas tales como el VIH, la hepatitis, seguidas por la dermatitis, rinitis, úlcera cutánea, brucelosis, etc. </a:t>
            </a:r>
            <a:endParaRPr lang="es-EC"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26830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167</TotalTime>
  <Words>2392</Words>
  <Application>Microsoft Office PowerPoint</Application>
  <PresentationFormat>Panorámica</PresentationFormat>
  <Paragraphs>135</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Aptos</vt:lpstr>
      <vt:lpstr>Aptos Display</vt:lpstr>
      <vt:lpstr>Arial</vt:lpstr>
      <vt:lpstr>Tema de Office</vt:lpstr>
      <vt:lpstr>RIESGOS PARA EL FISIOTERAPEUTA</vt:lpstr>
      <vt:lpstr>Presentación de PowerPoint</vt:lpstr>
      <vt:lpstr>¿Qué riesgos laborales hay en fisioterapia?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RIESGOS PARA EL FISITERAPEUTA</dc:title>
  <dc:creator>Gonzalo Edmundo Bonilla Pulgar</dc:creator>
  <cp:lastModifiedBy>Gonzalo Edmundo Bonilla Pulgar</cp:lastModifiedBy>
  <cp:revision>10</cp:revision>
  <dcterms:created xsi:type="dcterms:W3CDTF">2024-01-24T19:34:27Z</dcterms:created>
  <dcterms:modified xsi:type="dcterms:W3CDTF">2024-01-29T20:13:54Z</dcterms:modified>
</cp:coreProperties>
</file>