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4"/>
  </p:notesMasterIdLst>
  <p:sldIdLst>
    <p:sldId id="256" r:id="rId2"/>
    <p:sldId id="281" r:id="rId3"/>
    <p:sldId id="257" r:id="rId4"/>
    <p:sldId id="297" r:id="rId5"/>
    <p:sldId id="258" r:id="rId6"/>
    <p:sldId id="282" r:id="rId7"/>
    <p:sldId id="303" r:id="rId8"/>
    <p:sldId id="284" r:id="rId9"/>
    <p:sldId id="259" r:id="rId10"/>
    <p:sldId id="260" r:id="rId11"/>
    <p:sldId id="283" r:id="rId12"/>
    <p:sldId id="285" r:id="rId13"/>
    <p:sldId id="286" r:id="rId14"/>
    <p:sldId id="287" r:id="rId15"/>
    <p:sldId id="295" r:id="rId16"/>
    <p:sldId id="288" r:id="rId17"/>
    <p:sldId id="264" r:id="rId18"/>
    <p:sldId id="290" r:id="rId19"/>
    <p:sldId id="291" r:id="rId20"/>
    <p:sldId id="289" r:id="rId21"/>
    <p:sldId id="292" r:id="rId22"/>
    <p:sldId id="266" r:id="rId23"/>
    <p:sldId id="307" r:id="rId24"/>
    <p:sldId id="294" r:id="rId25"/>
    <p:sldId id="296" r:id="rId26"/>
    <p:sldId id="309" r:id="rId27"/>
    <p:sldId id="310" r:id="rId28"/>
    <p:sldId id="312" r:id="rId29"/>
    <p:sldId id="313" r:id="rId30"/>
    <p:sldId id="314" r:id="rId31"/>
    <p:sldId id="315" r:id="rId32"/>
    <p:sldId id="316" r:id="rId33"/>
    <p:sldId id="318" r:id="rId34"/>
    <p:sldId id="319" r:id="rId35"/>
    <p:sldId id="320" r:id="rId36"/>
    <p:sldId id="321" r:id="rId37"/>
    <p:sldId id="322" r:id="rId38"/>
    <p:sldId id="323" r:id="rId39"/>
    <p:sldId id="324" r:id="rId40"/>
    <p:sldId id="325" r:id="rId41"/>
    <p:sldId id="326" r:id="rId42"/>
    <p:sldId id="327" r:id="rId43"/>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4" autoAdjust="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7566"/>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89C38-C834-404B-BB8C-2A705C5532A4}" type="datetimeFigureOut">
              <a:rPr lang="en-US" smtClean="0"/>
              <a:t>2/25/2025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5CDC4-E945-6C47-91B1-5553285D940C}" type="slidenum">
              <a:rPr lang="en-US" smtClean="0"/>
              <a:t>‹Nº›</a:t>
            </a:fld>
            <a:endParaRPr lang="en-US"/>
          </a:p>
        </p:txBody>
      </p:sp>
    </p:spTree>
    <p:extLst>
      <p:ext uri="{BB962C8B-B14F-4D97-AF65-F5344CB8AC3E}">
        <p14:creationId xmlns:p14="http://schemas.microsoft.com/office/powerpoint/2010/main" val="16410231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13817-A147-43D6-A3C3-F8B8F5BC7A83}" type="slidenum">
              <a:rPr lang="en-US"/>
              <a:pPr/>
              <a:t>14</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4DE93-16BF-42A3-BC43-8D5D2EFE2DD7}" type="slidenum">
              <a:rPr lang="en-US"/>
              <a:pPr/>
              <a:t>18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F979A-B0E5-46DB-BF02-CECBF5A23465}" type="slidenum">
              <a:rPr lang="en-US"/>
              <a:pPr/>
              <a:t>19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65957-1EDE-47C1-B498-B0D5187781D3}" type="slidenum">
              <a:rPr lang="en-US"/>
              <a:pPr/>
              <a:t>21</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F72B9954-D336-4977-ACF3-620655E2E088}" type="datetimeFigureOut">
              <a:rPr lang="es-AR" smtClean="0"/>
              <a:pPr/>
              <a:t>25/2/2025</a:t>
            </a:fld>
            <a:endParaRPr lang="es-AR"/>
          </a:p>
        </p:txBody>
      </p:sp>
      <p:sp>
        <p:nvSpPr>
          <p:cNvPr id="5" name="Footer Placeholder 4"/>
          <p:cNvSpPr>
            <a:spLocks noGrp="1"/>
          </p:cNvSpPr>
          <p:nvPr>
            <p:ph type="ftr" sz="quarter" idx="11"/>
          </p:nvPr>
        </p:nvSpPr>
        <p:spPr>
          <a:xfrm>
            <a:off x="1174044" y="5357592"/>
            <a:ext cx="5034845" cy="365125"/>
          </a:xfrm>
        </p:spPr>
        <p:txBody>
          <a:bodyPr/>
          <a:lstStyle/>
          <a:p>
            <a:endParaRPr lang="es-A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72B9954-D336-4977-ACF3-620655E2E088}" type="datetimeFigureOut">
              <a:rPr lang="es-AR" smtClean="0"/>
              <a:pPr/>
              <a:t>25/2/2025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72B9954-D336-4977-ACF3-620655E2E088}" type="datetimeFigureOut">
              <a:rPr lang="es-AR" smtClean="0"/>
              <a:pPr/>
              <a:t>25/2/2025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72B9954-D336-4977-ACF3-620655E2E088}" type="datetimeFigureOut">
              <a:rPr lang="es-AR" smtClean="0"/>
              <a:pPr/>
              <a:t>25/2/2025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72B9954-D336-4977-ACF3-620655E2E088}" type="datetimeFigureOut">
              <a:rPr lang="es-AR" smtClean="0"/>
              <a:pPr/>
              <a:t>25/2/2025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F72B9954-D336-4977-ACF3-620655E2E088}" type="datetimeFigureOut">
              <a:rPr lang="es-AR" smtClean="0"/>
              <a:pPr/>
              <a:t>25/2/2025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7FAAB296-05DF-43A5-9858-0FA9CFF086A0}" type="slidenum">
              <a:rPr lang="es-AR" smtClean="0"/>
              <a:pPr/>
              <a:t>‹Nº›</a:t>
            </a:fld>
            <a:endParaRPr lang="es-AR"/>
          </a:p>
        </p:txBody>
      </p:sp>
      <p:sp>
        <p:nvSpPr>
          <p:cNvPr id="9" name="Content Placeholder 8"/>
          <p:cNvSpPr>
            <a:spLocks noGrp="1"/>
          </p:cNvSpPr>
          <p:nvPr>
            <p:ph sz="quarter" idx="13"/>
          </p:nvPr>
        </p:nvSpPr>
        <p:spPr>
          <a:xfrm>
            <a:off x="1298448" y="2121407"/>
            <a:ext cx="32004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F72B9954-D336-4977-ACF3-620655E2E088}" type="datetimeFigureOut">
              <a:rPr lang="es-AR" smtClean="0"/>
              <a:pPr/>
              <a:t>25/2/2025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7FAAB296-05DF-43A5-9858-0FA9CFF086A0}" type="slidenum">
              <a:rPr lang="es-AR" smtClean="0"/>
              <a:pPr/>
              <a:t>‹Nº›</a:t>
            </a:fld>
            <a:endParaRPr lang="es-AR"/>
          </a:p>
        </p:txBody>
      </p:sp>
      <p:sp>
        <p:nvSpPr>
          <p:cNvPr id="11" name="Content Placeholder 10"/>
          <p:cNvSpPr>
            <a:spLocks noGrp="1"/>
          </p:cNvSpPr>
          <p:nvPr>
            <p:ph sz="quarter" idx="13"/>
          </p:nvPr>
        </p:nvSpPr>
        <p:spPr>
          <a:xfrm>
            <a:off x="1298448" y="2944368"/>
            <a:ext cx="3227832"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F72B9954-D336-4977-ACF3-620655E2E088}" type="datetimeFigureOut">
              <a:rPr lang="es-AR" smtClean="0"/>
              <a:pPr/>
              <a:t>25/2/2025</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B9954-D336-4977-ACF3-620655E2E088}" type="datetimeFigureOut">
              <a:rPr lang="es-AR" smtClean="0"/>
              <a:pPr/>
              <a:t>25/2/2025</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F72B9954-D336-4977-ACF3-620655E2E088}" type="datetimeFigureOut">
              <a:rPr lang="es-AR" smtClean="0"/>
              <a:pPr/>
              <a:t>25/2/2025</a:t>
            </a:fld>
            <a:endParaRPr lang="es-AR"/>
          </a:p>
        </p:txBody>
      </p:sp>
      <p:sp>
        <p:nvSpPr>
          <p:cNvPr id="6" name="Footer Placeholder 5"/>
          <p:cNvSpPr>
            <a:spLocks noGrp="1"/>
          </p:cNvSpPr>
          <p:nvPr>
            <p:ph type="ftr" sz="quarter" idx="11"/>
          </p:nvPr>
        </p:nvSpPr>
        <p:spPr>
          <a:xfrm rot="-60000">
            <a:off x="914554" y="5829261"/>
            <a:ext cx="3522607" cy="365125"/>
          </a:xfrm>
        </p:spPr>
        <p:txBody>
          <a:bodyPr/>
          <a:lstStyle/>
          <a:p>
            <a:endParaRPr lang="es-AR"/>
          </a:p>
        </p:txBody>
      </p:sp>
      <p:sp>
        <p:nvSpPr>
          <p:cNvPr id="7" name="Slide Number Placeholder 6"/>
          <p:cNvSpPr>
            <a:spLocks noGrp="1"/>
          </p:cNvSpPr>
          <p:nvPr>
            <p:ph type="sldNum" sz="quarter" idx="12"/>
          </p:nvPr>
        </p:nvSpPr>
        <p:spPr>
          <a:xfrm rot="60000">
            <a:off x="7557313" y="5896961"/>
            <a:ext cx="554023" cy="365125"/>
          </a:xfrm>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F72B9954-D336-4977-ACF3-620655E2E088}" type="datetimeFigureOut">
              <a:rPr lang="es-AR" smtClean="0"/>
              <a:pPr/>
              <a:t>25/2/2025</a:t>
            </a:fld>
            <a:endParaRPr lang="es-AR"/>
          </a:p>
        </p:txBody>
      </p:sp>
      <p:sp>
        <p:nvSpPr>
          <p:cNvPr id="6" name="Footer Placeholder 5"/>
          <p:cNvSpPr>
            <a:spLocks noGrp="1"/>
          </p:cNvSpPr>
          <p:nvPr>
            <p:ph type="ftr" sz="quarter" idx="11"/>
          </p:nvPr>
        </p:nvSpPr>
        <p:spPr>
          <a:xfrm rot="-60000">
            <a:off x="914569" y="5831037"/>
            <a:ext cx="3319043" cy="365125"/>
          </a:xfrm>
        </p:spPr>
        <p:txBody>
          <a:bodyPr/>
          <a:lstStyle/>
          <a:p>
            <a:endParaRPr lang="es-AR"/>
          </a:p>
        </p:txBody>
      </p:sp>
      <p:sp>
        <p:nvSpPr>
          <p:cNvPr id="7" name="Slide Number Placeholder 6"/>
          <p:cNvSpPr>
            <a:spLocks noGrp="1"/>
          </p:cNvSpPr>
          <p:nvPr>
            <p:ph type="sldNum" sz="quarter" idx="12"/>
          </p:nvPr>
        </p:nvSpPr>
        <p:spPr>
          <a:xfrm rot="60000">
            <a:off x="7562089" y="5900026"/>
            <a:ext cx="554023" cy="365125"/>
          </a:xfrm>
        </p:spPr>
        <p:txBody>
          <a:bodyPr/>
          <a:lstStyle/>
          <a:p>
            <a:fld id="{7FAAB296-05DF-43A5-9858-0FA9CFF086A0}" type="slidenum">
              <a:rPr lang="es-AR" smtClean="0"/>
              <a:pPr/>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F72B9954-D336-4977-ACF3-620655E2E088}" type="datetimeFigureOut">
              <a:rPr lang="es-AR" smtClean="0"/>
              <a:pPr/>
              <a:t>25/2/2025</a:t>
            </a:fld>
            <a:endParaRPr lang="es-A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A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7FAAB296-05DF-43A5-9858-0FA9CFF086A0}" type="slidenum">
              <a:rPr lang="es-AR" smtClean="0"/>
              <a:pPr/>
              <a:t>‹Nº›</a:t>
            </a:fld>
            <a:endParaRPr lang="es-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170000"/>
        <a:buFont typeface="Rage Italic"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170000"/>
        <a:buFont typeface="Rage Italic"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170000"/>
        <a:buFont typeface="Rage Italic"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170000"/>
        <a:buFont typeface="Rage Italic"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170000"/>
        <a:buFont typeface="Rage Italic"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160000"/>
        <a:buFont typeface="Rage Italic"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160000"/>
        <a:buFont typeface="Rage Italic"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160000"/>
        <a:buFont typeface="Rage Italic"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160000"/>
        <a:buFont typeface="Rage Italic"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63688" y="1196752"/>
            <a:ext cx="5723468" cy="2777074"/>
          </a:xfrm>
        </p:spPr>
        <p:txBody>
          <a:bodyPr>
            <a:noAutofit/>
          </a:bodyPr>
          <a:lstStyle/>
          <a:p>
            <a:r>
              <a:rPr lang="es-AR" sz="54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rPr>
              <a:t>Bases Biológicas de la Conducta Humana</a:t>
            </a:r>
          </a:p>
        </p:txBody>
      </p:sp>
    </p:spTree>
    <p:extLst>
      <p:ext uri="{BB962C8B-B14F-4D97-AF65-F5344CB8AC3E}">
        <p14:creationId xmlns:p14="http://schemas.microsoft.com/office/powerpoint/2010/main" val="1169317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050023" y="935407"/>
            <a:ext cx="3064827" cy="761904"/>
          </a:xfrm>
        </p:spPr>
        <p:txBody>
          <a:bodyPr>
            <a:normAutofit/>
          </a:bodyPr>
          <a:lstStyle/>
          <a:p>
            <a:r>
              <a:rPr lang="es-AR" sz="3600" dirty="0"/>
              <a:t>¿Qué son?</a:t>
            </a:r>
          </a:p>
        </p:txBody>
      </p:sp>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1304952"/>
            <a:ext cx="3152797" cy="1692000"/>
          </a:xfrm>
        </p:spPr>
      </p:pic>
      <p:sp>
        <p:nvSpPr>
          <p:cNvPr id="4" name="3 Marcador de texto"/>
          <p:cNvSpPr>
            <a:spLocks noGrp="1"/>
          </p:cNvSpPr>
          <p:nvPr>
            <p:ph type="body" sz="half" idx="2"/>
          </p:nvPr>
        </p:nvSpPr>
        <p:spPr>
          <a:xfrm rot="-60000">
            <a:off x="1132610" y="1845866"/>
            <a:ext cx="3048891" cy="3878418"/>
          </a:xfrm>
        </p:spPr>
        <p:txBody>
          <a:bodyPr>
            <a:noAutofit/>
          </a:bodyPr>
          <a:lstStyle/>
          <a:p>
            <a:pPr algn="l"/>
            <a:r>
              <a:rPr lang="es-ES" sz="2400" dirty="0"/>
              <a:t>Las neuronas son células especializadas, cuya función es coordinar las acciones de los animales por medio de señales químicas y eléctricas enviadas de un extremo al otro del organismo.</a:t>
            </a:r>
            <a:endParaRPr lang="es-AR" sz="2400" dirty="0"/>
          </a:p>
        </p:txBody>
      </p:sp>
      <p:pic>
        <p:nvPicPr>
          <p:cNvPr id="3" name="Picture 2" descr="fotolia_4725682_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1448" y="3429000"/>
            <a:ext cx="2963197" cy="2304256"/>
          </a:xfrm>
          <a:prstGeom prst="rect">
            <a:avLst/>
          </a:prstGeom>
        </p:spPr>
      </p:pic>
    </p:spTree>
    <p:extLst>
      <p:ext uri="{BB962C8B-B14F-4D97-AF65-F5344CB8AC3E}">
        <p14:creationId xmlns:p14="http://schemas.microsoft.com/office/powerpoint/2010/main" val="3823191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uro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282700"/>
            <a:ext cx="6315035" cy="4273011"/>
          </a:xfrm>
          <a:prstGeom prst="rect">
            <a:avLst/>
          </a:prstGeom>
        </p:spPr>
      </p:pic>
    </p:spTree>
    <p:extLst>
      <p:ext uri="{BB962C8B-B14F-4D97-AF65-F5344CB8AC3E}">
        <p14:creationId xmlns:p14="http://schemas.microsoft.com/office/powerpoint/2010/main" val="34970451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a:t>Neuronas: Los mensajeros</a:t>
            </a:r>
            <a:endParaRPr lang="es-PE" dirty="0"/>
          </a:p>
        </p:txBody>
      </p:sp>
      <p:sp>
        <p:nvSpPr>
          <p:cNvPr id="2" name="1 Marcador de contenido"/>
          <p:cNvSpPr>
            <a:spLocks noGrp="1"/>
          </p:cNvSpPr>
          <p:nvPr>
            <p:ph idx="1"/>
          </p:nvPr>
        </p:nvSpPr>
        <p:spPr/>
        <p:txBody>
          <a:bodyPr>
            <a:normAutofit lnSpcReduction="10000"/>
          </a:bodyPr>
          <a:lstStyle/>
          <a:p>
            <a:pPr>
              <a:buFont typeface="Arial"/>
              <a:buChar char="•"/>
            </a:pPr>
            <a:r>
              <a:rPr lang="es-MX" dirty="0"/>
              <a:t>Existen cerca de 100 billones de neuronas (células nerviosas) en el cerebro humano.</a:t>
            </a:r>
          </a:p>
          <a:p>
            <a:pPr>
              <a:buFont typeface="Arial"/>
              <a:buChar char="•"/>
            </a:pPr>
            <a:r>
              <a:rPr lang="es-MX" dirty="0"/>
              <a:t>Las neuronas presentan  muchas de las mismas características de otras células:</a:t>
            </a:r>
          </a:p>
          <a:p>
            <a:pPr lvl="1">
              <a:buFont typeface="Wingdings" charset="2"/>
              <a:buChar char="§"/>
            </a:pPr>
            <a:r>
              <a:rPr lang="es-MX" dirty="0"/>
              <a:t>Núcleo </a:t>
            </a:r>
          </a:p>
          <a:p>
            <a:pPr lvl="1">
              <a:buFont typeface="Wingdings" charset="2"/>
              <a:buChar char="§"/>
            </a:pPr>
            <a:r>
              <a:rPr lang="es-MX" dirty="0"/>
              <a:t>Citoplasma</a:t>
            </a:r>
          </a:p>
          <a:p>
            <a:pPr lvl="1">
              <a:buFont typeface="Wingdings" charset="2"/>
              <a:buChar char="§"/>
            </a:pPr>
            <a:r>
              <a:rPr lang="es-MX" dirty="0"/>
              <a:t>Membrana celular</a:t>
            </a:r>
          </a:p>
          <a:p>
            <a:pPr>
              <a:buFont typeface="Arial"/>
              <a:buChar char="•"/>
            </a:pPr>
            <a:r>
              <a:rPr lang="es-MX" dirty="0"/>
              <a:t>Lo que hace a las neuronas únicas es su forma y su función.</a:t>
            </a:r>
            <a:endParaRPr lang="es-PE" dirty="0"/>
          </a:p>
        </p:txBody>
      </p:sp>
    </p:spTree>
    <p:extLst>
      <p:ext uri="{BB962C8B-B14F-4D97-AF65-F5344CB8AC3E}">
        <p14:creationId xmlns:p14="http://schemas.microsoft.com/office/powerpoint/2010/main" val="23627708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a:t>Estructura de una neurona</a:t>
            </a:r>
            <a:endParaRPr lang="es-PE" dirty="0"/>
          </a:p>
        </p:txBody>
      </p:sp>
      <p:sp>
        <p:nvSpPr>
          <p:cNvPr id="3" name="2 Marcador de contenido"/>
          <p:cNvSpPr>
            <a:spLocks noGrp="1"/>
          </p:cNvSpPr>
          <p:nvPr>
            <p:ph sz="quarter" idx="13"/>
          </p:nvPr>
        </p:nvSpPr>
        <p:spPr>
          <a:prstGeom prst="rect">
            <a:avLst/>
          </a:prstGeom>
        </p:spPr>
        <p:txBody>
          <a:bodyPr>
            <a:normAutofit fontScale="92500" lnSpcReduction="20000"/>
          </a:bodyPr>
          <a:lstStyle/>
          <a:p>
            <a:pPr>
              <a:buFont typeface="Arial"/>
              <a:buChar char="•"/>
            </a:pPr>
            <a:r>
              <a:rPr lang="es-MX" dirty="0"/>
              <a:t>Dendritas</a:t>
            </a:r>
          </a:p>
          <a:p>
            <a:pPr lvl="1">
              <a:buFont typeface="Wingdings" charset="2"/>
              <a:buChar char="§"/>
            </a:pPr>
            <a:r>
              <a:rPr lang="es-MX" dirty="0"/>
              <a:t>Lleva la información al cuerpo celular de otras neuronas.</a:t>
            </a:r>
          </a:p>
          <a:p>
            <a:pPr>
              <a:buFont typeface="Arial"/>
              <a:buChar char="•"/>
            </a:pPr>
            <a:r>
              <a:rPr lang="es-MX" dirty="0"/>
              <a:t>Cuerpo celular (Soma)</a:t>
            </a:r>
          </a:p>
          <a:p>
            <a:pPr lvl="1">
              <a:buFont typeface="Wingdings" charset="2"/>
              <a:buChar char="§"/>
            </a:pPr>
            <a:r>
              <a:rPr lang="es-MX" dirty="0"/>
              <a:t>Contiene el núcleo.</a:t>
            </a:r>
          </a:p>
          <a:p>
            <a:pPr>
              <a:buFont typeface="Arial"/>
              <a:buChar char="•"/>
            </a:pPr>
            <a:r>
              <a:rPr lang="es-MX" dirty="0"/>
              <a:t>Axón</a:t>
            </a:r>
          </a:p>
          <a:p>
            <a:pPr lvl="1">
              <a:buFont typeface="Wingdings" charset="2"/>
              <a:buChar char="§"/>
            </a:pPr>
            <a:r>
              <a:rPr lang="es-MX" dirty="0"/>
              <a:t>Lleva información a la siguiente célula.</a:t>
            </a:r>
          </a:p>
          <a:p>
            <a:pPr>
              <a:buFont typeface="Arial"/>
              <a:buChar char="•"/>
            </a:pPr>
            <a:r>
              <a:rPr lang="es-MX" dirty="0"/>
              <a:t>Vaina de mielina</a:t>
            </a:r>
          </a:p>
          <a:p>
            <a:pPr lvl="1">
              <a:buFont typeface="Wingdings" charset="2"/>
              <a:buChar char="§"/>
            </a:pPr>
            <a:r>
              <a:rPr lang="es-MX" dirty="0"/>
              <a:t>Aísla el axón y acelera el impulso nervioso.</a:t>
            </a:r>
            <a:endParaRPr lang="es-PE" dirty="0"/>
          </a:p>
        </p:txBody>
      </p:sp>
      <p:pic>
        <p:nvPicPr>
          <p:cNvPr id="6" name="Picture 11"/>
          <p:cNvPicPr>
            <a:picLocks noGrp="1" noChangeAspect="1" noChangeArrowheads="1"/>
          </p:cNvPicPr>
          <p:nvPr>
            <p:ph sz="quarter" idx="14"/>
          </p:nvPr>
        </p:nvPicPr>
        <p:blipFill rotWithShape="1">
          <a:blip r:embed="rId2"/>
          <a:srcRect t="-82" b="-38"/>
          <a:stretch/>
        </p:blipFill>
        <p:spPr>
          <a:xfrm>
            <a:off x="4499993" y="2060848"/>
            <a:ext cx="3754572" cy="3744010"/>
          </a:xfrm>
          <a:prstGeom prst="rect">
            <a:avLst/>
          </a:prstGeom>
        </p:spPr>
      </p:pic>
    </p:spTree>
    <p:extLst>
      <p:ext uri="{BB962C8B-B14F-4D97-AF65-F5344CB8AC3E}">
        <p14:creationId xmlns:p14="http://schemas.microsoft.com/office/powerpoint/2010/main" val="15393975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03648" y="764704"/>
            <a:ext cx="6336704" cy="609600"/>
          </a:xfrm>
        </p:spPr>
        <p:txBody>
          <a:bodyPr>
            <a:normAutofit fontScale="90000"/>
          </a:bodyPr>
          <a:lstStyle/>
          <a:p>
            <a:pPr algn="ctr"/>
            <a:r>
              <a:rPr lang="es-ES_tradnl" altLang="en-US" dirty="0"/>
              <a:t> Tipos de neuronas</a:t>
            </a:r>
          </a:p>
        </p:txBody>
      </p:sp>
      <p:sp>
        <p:nvSpPr>
          <p:cNvPr id="5123" name="Rectangle 3"/>
          <p:cNvSpPr>
            <a:spLocks noGrp="1" noChangeArrowheads="1"/>
          </p:cNvSpPr>
          <p:nvPr>
            <p:ph idx="1"/>
          </p:nvPr>
        </p:nvSpPr>
        <p:spPr>
          <a:xfrm>
            <a:off x="928662" y="1643050"/>
            <a:ext cx="7459762" cy="4666270"/>
          </a:xfrm>
        </p:spPr>
        <p:txBody>
          <a:bodyPr>
            <a:normAutofit fontScale="92500"/>
          </a:bodyPr>
          <a:lstStyle/>
          <a:p>
            <a:pPr>
              <a:buFont typeface="Arial"/>
              <a:buChar char="•"/>
            </a:pPr>
            <a:r>
              <a:rPr lang="es-ES_tradnl" altLang="en-US" sz="3200" i="1" dirty="0">
                <a:solidFill>
                  <a:schemeClr val="tx2"/>
                </a:solidFill>
              </a:rPr>
              <a:t>Neuronas sensitivas (aferentes):</a:t>
            </a:r>
            <a:r>
              <a:rPr lang="es-ES_tradnl" altLang="en-US" sz="3200" dirty="0"/>
              <a:t>  transmiten mensajes de los órganos sensitivos a la médula espinal o cerebro.</a:t>
            </a:r>
            <a:endParaRPr lang="es-ES_tradnl" altLang="en-US" sz="3200" i="1" dirty="0"/>
          </a:p>
          <a:p>
            <a:pPr>
              <a:buFont typeface="Arial"/>
              <a:buChar char="•"/>
            </a:pPr>
            <a:r>
              <a:rPr lang="es-ES_tradnl" altLang="en-US" sz="3200" i="1" dirty="0" err="1">
                <a:solidFill>
                  <a:schemeClr val="tx2"/>
                </a:solidFill>
              </a:rPr>
              <a:t>Interneuronas</a:t>
            </a:r>
            <a:r>
              <a:rPr lang="es-ES_tradnl" altLang="en-US" sz="3200" i="1" dirty="0">
                <a:solidFill>
                  <a:schemeClr val="tx2"/>
                </a:solidFill>
              </a:rPr>
              <a:t> (neuronas de asociación):</a:t>
            </a:r>
            <a:r>
              <a:rPr lang="es-ES_tradnl" altLang="en-US" sz="3200" dirty="0"/>
              <a:t>  transmiten mensajes de una neurona a otra.</a:t>
            </a:r>
            <a:endParaRPr lang="es-ES_tradnl" altLang="en-US" sz="3200" i="1" dirty="0"/>
          </a:p>
          <a:p>
            <a:pPr>
              <a:buFont typeface="Arial"/>
              <a:buChar char="•"/>
            </a:pPr>
            <a:r>
              <a:rPr lang="es-ES_tradnl" altLang="en-US" sz="3200" i="1" dirty="0">
                <a:solidFill>
                  <a:schemeClr val="tx2"/>
                </a:solidFill>
              </a:rPr>
              <a:t>Neuronas motoras (eferentes):</a:t>
            </a:r>
            <a:r>
              <a:rPr lang="es-ES_tradnl" altLang="en-US" sz="3200" dirty="0"/>
              <a:t> transmiten mensajes desde la médula espinal o cerebro hacia músculos y glándulas.</a:t>
            </a:r>
          </a:p>
          <a:p>
            <a:endParaRPr lang="es-ES_tradnl" altLang="en-US" sz="3200" dirty="0"/>
          </a:p>
        </p:txBody>
      </p:sp>
    </p:spTree>
    <p:extLst>
      <p:ext uri="{BB962C8B-B14F-4D97-AF65-F5344CB8AC3E}">
        <p14:creationId xmlns:p14="http://schemas.microsoft.com/office/powerpoint/2010/main" val="2863487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Tipos de neuronas.jpg"/>
          <p:cNvPicPr>
            <a:picLocks noGrp="1" noChangeAspect="1"/>
          </p:cNvPicPr>
          <p:nvPr>
            <p:ph sz="quarter" idx="14"/>
          </p:nvPr>
        </p:nvPicPr>
        <p:blipFill>
          <a:blip r:embed="rId2" cstate="print">
            <a:extLst>
              <a:ext uri="{28A0092B-C50C-407E-A947-70E740481C1C}">
                <a14:useLocalDpi xmlns:a14="http://schemas.microsoft.com/office/drawing/2010/main" val="0"/>
              </a:ext>
            </a:extLst>
          </a:blip>
          <a:srcRect l="-7776" r="-7776"/>
          <a:stretch>
            <a:fillRect/>
          </a:stretch>
        </p:blipFill>
        <p:spPr>
          <a:xfrm>
            <a:off x="683568" y="908719"/>
            <a:ext cx="4536504" cy="5110317"/>
          </a:xfrm>
        </p:spPr>
      </p:pic>
      <p:pic>
        <p:nvPicPr>
          <p:cNvPr id="27" name="Picture 26" descr="las neuron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486" y="908720"/>
            <a:ext cx="3304456" cy="4176464"/>
          </a:xfrm>
          <a:prstGeom prst="rect">
            <a:avLst/>
          </a:prstGeom>
        </p:spPr>
      </p:pic>
      <p:sp>
        <p:nvSpPr>
          <p:cNvPr id="28" name="TextBox 27"/>
          <p:cNvSpPr txBox="1"/>
          <p:nvPr/>
        </p:nvSpPr>
        <p:spPr>
          <a:xfrm>
            <a:off x="5076056" y="5435932"/>
            <a:ext cx="3168352" cy="369332"/>
          </a:xfrm>
          <a:prstGeom prst="rect">
            <a:avLst/>
          </a:prstGeom>
          <a:noFill/>
        </p:spPr>
        <p:txBody>
          <a:bodyPr wrap="square" rtlCol="0">
            <a:spAutoFit/>
          </a:bodyPr>
          <a:lstStyle/>
          <a:p>
            <a:pPr algn="ctr"/>
            <a:r>
              <a:rPr lang="en-US"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Tipos</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 </a:t>
            </a:r>
            <a:r>
              <a:rPr lang="en-US"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neuronas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55948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a:t>Células </a:t>
            </a:r>
            <a:r>
              <a:rPr lang="es-MX" dirty="0" err="1"/>
              <a:t>gliales</a:t>
            </a:r>
            <a:r>
              <a:rPr lang="es-MX" dirty="0"/>
              <a:t> o Glía</a:t>
            </a:r>
            <a:endParaRPr lang="es-PE" dirty="0"/>
          </a:p>
        </p:txBody>
      </p:sp>
      <p:sp>
        <p:nvSpPr>
          <p:cNvPr id="3" name="2 Marcador de contenido"/>
          <p:cNvSpPr>
            <a:spLocks noGrp="1"/>
          </p:cNvSpPr>
          <p:nvPr>
            <p:ph idx="1"/>
          </p:nvPr>
        </p:nvSpPr>
        <p:spPr>
          <a:xfrm>
            <a:off x="1187624" y="2119256"/>
            <a:ext cx="3816424" cy="3902032"/>
          </a:xfrm>
        </p:spPr>
        <p:txBody>
          <a:bodyPr>
            <a:normAutofit fontScale="92500" lnSpcReduction="10000"/>
          </a:bodyPr>
          <a:lstStyle/>
          <a:p>
            <a:pPr>
              <a:buFont typeface="Arial"/>
              <a:buChar char="•"/>
            </a:pPr>
            <a:r>
              <a:rPr lang="es-MX" dirty="0"/>
              <a:t>Mantienen a las neuronas en su lugar.</a:t>
            </a:r>
          </a:p>
          <a:p>
            <a:pPr>
              <a:buFont typeface="Arial"/>
              <a:buChar char="•"/>
            </a:pPr>
            <a:r>
              <a:rPr lang="es-MX" dirty="0"/>
              <a:t>Les proporcionan alimento.</a:t>
            </a:r>
          </a:p>
          <a:p>
            <a:pPr>
              <a:buFont typeface="Arial"/>
              <a:buChar char="•"/>
            </a:pPr>
            <a:r>
              <a:rPr lang="es-MX" dirty="0"/>
              <a:t>Eliminan los productos de desecho.</a:t>
            </a:r>
          </a:p>
          <a:p>
            <a:pPr>
              <a:buFont typeface="Arial"/>
              <a:buChar char="•"/>
            </a:pPr>
            <a:r>
              <a:rPr lang="es-MX" dirty="0"/>
              <a:t>Forman la vaina de mielina que aísla y protege a las neuronas.</a:t>
            </a:r>
          </a:p>
          <a:p>
            <a:pPr>
              <a:buFont typeface="Arial"/>
              <a:buChar char="•"/>
            </a:pPr>
            <a:r>
              <a:rPr lang="es-MX" dirty="0"/>
              <a:t>Impiden que las sustancias nocivas pasen del torrente sanguíneo al encéfalo.</a:t>
            </a:r>
            <a:endParaRPr lang="es-PE" dirty="0"/>
          </a:p>
        </p:txBody>
      </p:sp>
      <p:pic>
        <p:nvPicPr>
          <p:cNvPr id="4" name="Picture 3"/>
          <p:cNvPicPr>
            <a:picLocks noChangeAspect="1"/>
          </p:cNvPicPr>
          <p:nvPr/>
        </p:nvPicPr>
        <p:blipFill>
          <a:blip r:embed="rId2"/>
          <a:stretch>
            <a:fillRect/>
          </a:stretch>
        </p:blipFill>
        <p:spPr>
          <a:xfrm>
            <a:off x="5009587" y="2564904"/>
            <a:ext cx="3306829" cy="2952328"/>
          </a:xfrm>
          <a:prstGeom prst="rect">
            <a:avLst/>
          </a:prstGeom>
        </p:spPr>
      </p:pic>
    </p:spTree>
    <p:extLst>
      <p:ext uri="{BB962C8B-B14F-4D97-AF65-F5344CB8AC3E}">
        <p14:creationId xmlns:p14="http://schemas.microsoft.com/office/powerpoint/2010/main" val="1572356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121193" y="1151438"/>
            <a:ext cx="3064827" cy="665822"/>
          </a:xfrm>
        </p:spPr>
        <p:txBody>
          <a:bodyPr>
            <a:noAutofit/>
          </a:bodyPr>
          <a:lstStyle/>
          <a:p>
            <a:r>
              <a:rPr lang="es-ES" sz="3200" dirty="0"/>
              <a:t>Señales neuronales</a:t>
            </a:r>
            <a:endParaRPr lang="es-AR" sz="3200" dirty="0"/>
          </a:p>
        </p:txBody>
      </p:sp>
      <p:pic>
        <p:nvPicPr>
          <p:cNvPr id="6" name="5 Marcador de contenido" descr="147420226max-sinapsis.gif"/>
          <p:cNvPicPr>
            <a:picLocks noGrp="1" noChangeAspect="1"/>
          </p:cNvPicPr>
          <p:nvPr>
            <p:ph idx="1"/>
          </p:nvPr>
        </p:nvPicPr>
        <p:blipFill>
          <a:blip r:embed="rId2"/>
          <a:stretch>
            <a:fillRect/>
          </a:stretch>
        </p:blipFill>
        <p:spPr>
          <a:xfrm>
            <a:off x="4760767" y="1988840"/>
            <a:ext cx="3271998" cy="2511730"/>
          </a:xfrm>
        </p:spPr>
      </p:pic>
      <p:sp>
        <p:nvSpPr>
          <p:cNvPr id="4" name="3 Marcador de texto"/>
          <p:cNvSpPr>
            <a:spLocks noGrp="1"/>
          </p:cNvSpPr>
          <p:nvPr>
            <p:ph type="body" sz="half" idx="2"/>
          </p:nvPr>
        </p:nvSpPr>
        <p:spPr>
          <a:xfrm rot="-60000">
            <a:off x="925376" y="1874638"/>
            <a:ext cx="3442704" cy="2984838"/>
          </a:xfrm>
        </p:spPr>
        <p:txBody>
          <a:bodyPr>
            <a:normAutofit fontScale="25000" lnSpcReduction="20000"/>
          </a:bodyPr>
          <a:lstStyle/>
          <a:p>
            <a:pPr algn="l"/>
            <a:r>
              <a:rPr lang="es-ES" sz="8800" dirty="0"/>
              <a:t>Estas señales se propagan a través de propiedades de su membrana plasmática, pero en este caso está modificada para tener la capacidad de ser una membrana excitable en sentido unidireccional controlando el movimiento a través de ella de iones disueltos desde sus proximidades para generar lo que se conoce como potencial de acción.</a:t>
            </a:r>
          </a:p>
          <a:p>
            <a:endParaRPr lang="es-AR" dirty="0"/>
          </a:p>
        </p:txBody>
      </p:sp>
    </p:spTree>
    <p:extLst>
      <p:ext uri="{BB962C8B-B14F-4D97-AF65-F5344CB8AC3E}">
        <p14:creationId xmlns:p14="http://schemas.microsoft.com/office/powerpoint/2010/main" val="15702761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14348" y="642918"/>
            <a:ext cx="7772400" cy="609600"/>
          </a:xfrm>
        </p:spPr>
        <p:txBody>
          <a:bodyPr>
            <a:normAutofit fontScale="90000"/>
          </a:bodyPr>
          <a:lstStyle/>
          <a:p>
            <a:pPr algn="ctr"/>
            <a:r>
              <a:rPr lang="es-ES_tradnl" altLang="en-US" sz="4300" dirty="0"/>
              <a:t>El </a:t>
            </a:r>
            <a:r>
              <a:rPr lang="es-ES_tradnl" altLang="en-US" sz="4900" dirty="0"/>
              <a:t>impulso</a:t>
            </a:r>
            <a:r>
              <a:rPr lang="es-ES_tradnl" altLang="en-US" sz="4300" dirty="0"/>
              <a:t> nervioso</a:t>
            </a:r>
            <a:endParaRPr lang="es-ES_tradnl" altLang="en-US" dirty="0"/>
          </a:p>
        </p:txBody>
      </p:sp>
      <p:sp>
        <p:nvSpPr>
          <p:cNvPr id="7171" name="Rectangle 3"/>
          <p:cNvSpPr>
            <a:spLocks noGrp="1" noChangeArrowheads="1"/>
          </p:cNvSpPr>
          <p:nvPr>
            <p:ph idx="1"/>
          </p:nvPr>
        </p:nvSpPr>
        <p:spPr>
          <a:xfrm>
            <a:off x="1043608" y="1643050"/>
            <a:ext cx="6984776" cy="4378238"/>
          </a:xfrm>
          <a:ln>
            <a:solidFill>
              <a:schemeClr val="tx1"/>
            </a:solidFill>
          </a:ln>
        </p:spPr>
        <p:txBody>
          <a:bodyPr>
            <a:normAutofit/>
          </a:bodyPr>
          <a:lstStyle/>
          <a:p>
            <a:pPr>
              <a:lnSpc>
                <a:spcPct val="90000"/>
              </a:lnSpc>
              <a:buFont typeface="Arial"/>
              <a:buChar char="•"/>
            </a:pPr>
            <a:r>
              <a:rPr lang="es-ES_tradnl" altLang="en-US" dirty="0"/>
              <a:t>Iones: moléculas cargadas eléctricamente.</a:t>
            </a:r>
          </a:p>
          <a:p>
            <a:pPr>
              <a:lnSpc>
                <a:spcPct val="90000"/>
              </a:lnSpc>
              <a:buFont typeface="Arial"/>
              <a:buChar char="•"/>
            </a:pPr>
            <a:endParaRPr lang="es-ES_tradnl" altLang="en-US" dirty="0"/>
          </a:p>
          <a:p>
            <a:pPr>
              <a:lnSpc>
                <a:spcPct val="90000"/>
              </a:lnSpc>
              <a:buFont typeface="Arial"/>
              <a:buChar char="•"/>
            </a:pPr>
            <a:r>
              <a:rPr lang="es-ES_tradnl" altLang="en-US" i="1" dirty="0">
                <a:solidFill>
                  <a:schemeClr val="tx2"/>
                </a:solidFill>
              </a:rPr>
              <a:t>Potencial de reposo:</a:t>
            </a:r>
            <a:r>
              <a:rPr lang="es-ES_tradnl" altLang="en-US" dirty="0"/>
              <a:t>  es el estado de la neurona cuando no participa en un potencial de acción (se presentan más iones positivos fuera de la membrana celular y más iones negativos dentro de la célula).</a:t>
            </a:r>
          </a:p>
          <a:p>
            <a:pPr>
              <a:lnSpc>
                <a:spcPct val="90000"/>
              </a:lnSpc>
              <a:buFont typeface="Arial"/>
              <a:buChar char="•"/>
            </a:pPr>
            <a:endParaRPr lang="es-ES_tradnl" altLang="en-US" dirty="0"/>
          </a:p>
          <a:p>
            <a:pPr>
              <a:lnSpc>
                <a:spcPct val="90000"/>
              </a:lnSpc>
              <a:buFont typeface="Arial"/>
              <a:buChar char="•"/>
            </a:pPr>
            <a:r>
              <a:rPr lang="es-ES_tradnl" altLang="en-US" i="1" dirty="0">
                <a:solidFill>
                  <a:schemeClr val="tx2"/>
                </a:solidFill>
              </a:rPr>
              <a:t>Polarización:</a:t>
            </a:r>
            <a:r>
              <a:rPr lang="es-ES_tradnl" altLang="en-US" dirty="0"/>
              <a:t>  el interior de la neurona está cargado en forma negativa en relación con el exterior.             </a:t>
            </a:r>
          </a:p>
        </p:txBody>
      </p:sp>
    </p:spTree>
    <p:extLst>
      <p:ext uri="{BB962C8B-B14F-4D97-AF65-F5344CB8AC3E}">
        <p14:creationId xmlns:p14="http://schemas.microsoft.com/office/powerpoint/2010/main" val="1882713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838200"/>
            <a:ext cx="7772400" cy="685800"/>
          </a:xfrm>
        </p:spPr>
        <p:txBody>
          <a:bodyPr>
            <a:normAutofit fontScale="90000"/>
          </a:bodyPr>
          <a:lstStyle/>
          <a:p>
            <a:pPr algn="ctr"/>
            <a:r>
              <a:rPr lang="es-ES_tradnl" altLang="en-US" sz="4300" dirty="0"/>
              <a:t>El impulso nervioso</a:t>
            </a:r>
          </a:p>
        </p:txBody>
      </p:sp>
      <p:sp>
        <p:nvSpPr>
          <p:cNvPr id="8195" name="Rectangle 3"/>
          <p:cNvSpPr>
            <a:spLocks noGrp="1" noChangeArrowheads="1"/>
          </p:cNvSpPr>
          <p:nvPr>
            <p:ph idx="1"/>
          </p:nvPr>
        </p:nvSpPr>
        <p:spPr>
          <a:xfrm>
            <a:off x="899592" y="2057400"/>
            <a:ext cx="7272808" cy="4107904"/>
          </a:xfrm>
        </p:spPr>
        <p:txBody>
          <a:bodyPr/>
          <a:lstStyle/>
          <a:p>
            <a:pPr>
              <a:lnSpc>
                <a:spcPct val="90000"/>
              </a:lnSpc>
              <a:buFont typeface="Arial"/>
              <a:buChar char="•"/>
            </a:pPr>
            <a:r>
              <a:rPr lang="es-ES_tradnl" altLang="en-US" dirty="0"/>
              <a:t> </a:t>
            </a:r>
            <a:r>
              <a:rPr lang="es-ES_tradnl" altLang="en-US" i="1" dirty="0">
                <a:solidFill>
                  <a:schemeClr val="tx2"/>
                </a:solidFill>
              </a:rPr>
              <a:t>Impulso nervioso</a:t>
            </a:r>
            <a:r>
              <a:rPr lang="es-ES_tradnl" altLang="en-US" i="1" dirty="0"/>
              <a:t> </a:t>
            </a:r>
            <a:r>
              <a:rPr lang="es-ES_tradnl" altLang="en-US" i="1" dirty="0">
                <a:solidFill>
                  <a:schemeClr val="tx2"/>
                </a:solidFill>
              </a:rPr>
              <a:t>(potencial de acción):</a:t>
            </a:r>
            <a:r>
              <a:rPr lang="es-ES_tradnl" altLang="en-US" dirty="0"/>
              <a:t>  es la transmisión que efectúa una célula nerviosa.</a:t>
            </a:r>
          </a:p>
          <a:p>
            <a:pPr>
              <a:lnSpc>
                <a:spcPct val="90000"/>
              </a:lnSpc>
              <a:buFont typeface="Arial"/>
              <a:buChar char="•"/>
            </a:pPr>
            <a:endParaRPr lang="es-ES_tradnl" altLang="en-US" dirty="0"/>
          </a:p>
          <a:p>
            <a:pPr>
              <a:lnSpc>
                <a:spcPct val="90000"/>
              </a:lnSpc>
              <a:buFont typeface="Arial"/>
              <a:buChar char="•"/>
            </a:pPr>
            <a:r>
              <a:rPr lang="es-ES_tradnl" altLang="en-US" i="1" dirty="0"/>
              <a:t> </a:t>
            </a:r>
            <a:r>
              <a:rPr lang="es-ES_tradnl" altLang="en-US" i="1" dirty="0">
                <a:solidFill>
                  <a:schemeClr val="tx2"/>
                </a:solidFill>
              </a:rPr>
              <a:t>Umbral de excitación:</a:t>
            </a:r>
            <a:r>
              <a:rPr lang="es-ES_tradnl" altLang="en-US" dirty="0"/>
              <a:t>  es el nivel que debe exceder un impulso para que la neurona efectúe una transmisión.</a:t>
            </a:r>
          </a:p>
          <a:p>
            <a:pPr>
              <a:lnSpc>
                <a:spcPct val="90000"/>
              </a:lnSpc>
              <a:buFont typeface="Arial"/>
              <a:buChar char="•"/>
            </a:pPr>
            <a:endParaRPr lang="es-ES_tradnl" altLang="en-US" dirty="0"/>
          </a:p>
          <a:p>
            <a:pPr>
              <a:lnSpc>
                <a:spcPct val="90000"/>
              </a:lnSpc>
              <a:buFont typeface="Arial"/>
              <a:buChar char="•"/>
            </a:pPr>
            <a:r>
              <a:rPr lang="es-ES_tradnl" altLang="en-US" dirty="0"/>
              <a:t> </a:t>
            </a:r>
            <a:r>
              <a:rPr lang="es-ES_tradnl" altLang="en-US" i="1" dirty="0">
                <a:solidFill>
                  <a:schemeClr val="tx2"/>
                </a:solidFill>
              </a:rPr>
              <a:t>Potencial nivelador:</a:t>
            </a:r>
            <a:r>
              <a:rPr lang="es-ES_tradnl" altLang="en-US" dirty="0"/>
              <a:t>  es un cambio en la carga eléctrica dentro de una área minúscula de la neurona.</a:t>
            </a:r>
          </a:p>
        </p:txBody>
      </p:sp>
    </p:spTree>
    <p:extLst>
      <p:ext uri="{BB962C8B-B14F-4D97-AF65-F5344CB8AC3E}">
        <p14:creationId xmlns:p14="http://schemas.microsoft.com/office/powerpoint/2010/main" val="9384088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77490" y="1866372"/>
            <a:ext cx="5723468" cy="2777074"/>
          </a:xfrm>
        </p:spPr>
        <p:txBody>
          <a:bodyPr>
            <a:noAutofit/>
          </a:bodyPr>
          <a:lstStyle/>
          <a:p>
            <a:r>
              <a:rPr lang="es-ES"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rPr>
              <a:t>El sistema nervioso</a:t>
            </a:r>
            <a:endParaRPr lang="es-AR"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9231206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a:t>El impulso nervioso</a:t>
            </a:r>
            <a:endParaRPr lang="es-PE" dirty="0"/>
          </a:p>
        </p:txBody>
      </p:sp>
      <p:pic>
        <p:nvPicPr>
          <p:cNvPr id="5" name="Picture 6" descr="Fig02-02"/>
          <p:cNvPicPr>
            <a:picLocks noGrp="1" noChangeAspect="1" noChangeArrowheads="1"/>
          </p:cNvPicPr>
          <p:nvPr>
            <p:ph idx="1"/>
          </p:nvPr>
        </p:nvPicPr>
        <p:blipFill rotWithShape="1">
          <a:blip r:embed="rId2"/>
          <a:srcRect l="319" r="-222"/>
          <a:stretch/>
        </p:blipFill>
        <p:spPr>
          <a:xfrm>
            <a:off x="1088621" y="1844824"/>
            <a:ext cx="4779523" cy="4262340"/>
          </a:xfrm>
          <a:noFill/>
          <a:ln/>
        </p:spPr>
      </p:pic>
      <p:sp>
        <p:nvSpPr>
          <p:cNvPr id="7" name="6 CuadroTexto"/>
          <p:cNvSpPr txBox="1"/>
          <p:nvPr/>
        </p:nvSpPr>
        <p:spPr>
          <a:xfrm>
            <a:off x="5868144" y="2564904"/>
            <a:ext cx="1857388" cy="1200329"/>
          </a:xfrm>
          <a:prstGeom prst="rect">
            <a:avLst/>
          </a:prstGeom>
          <a:solidFill>
            <a:schemeClr val="bg1">
              <a:lumMod val="95000"/>
            </a:schemeClr>
          </a:solidFill>
        </p:spPr>
        <p:txBody>
          <a:bodyPr wrap="square" rtlCol="0">
            <a:spAutoFit/>
          </a:bodyPr>
          <a:lstStyle/>
          <a:p>
            <a:pPr algn="ctr"/>
            <a:r>
              <a:rPr lang="es-MX" dirty="0"/>
              <a:t>Potencial de Reposo</a:t>
            </a:r>
          </a:p>
          <a:p>
            <a:endParaRPr lang="es-PE" dirty="0"/>
          </a:p>
        </p:txBody>
      </p:sp>
      <p:sp>
        <p:nvSpPr>
          <p:cNvPr id="8" name="7 CuadroTexto"/>
          <p:cNvSpPr txBox="1"/>
          <p:nvPr/>
        </p:nvSpPr>
        <p:spPr>
          <a:xfrm>
            <a:off x="5868144" y="4437112"/>
            <a:ext cx="1857388" cy="830997"/>
          </a:xfrm>
          <a:prstGeom prst="rect">
            <a:avLst/>
          </a:prstGeom>
          <a:solidFill>
            <a:schemeClr val="bg1">
              <a:lumMod val="95000"/>
            </a:schemeClr>
          </a:solidFill>
        </p:spPr>
        <p:txBody>
          <a:bodyPr wrap="square" rtlCol="0">
            <a:spAutoFit/>
          </a:bodyPr>
          <a:lstStyle/>
          <a:p>
            <a:pPr algn="ctr"/>
            <a:r>
              <a:rPr lang="es-MX" dirty="0"/>
              <a:t>Potencial de Acción</a:t>
            </a:r>
          </a:p>
        </p:txBody>
      </p:sp>
    </p:spTree>
    <p:extLst>
      <p:ext uri="{BB962C8B-B14F-4D97-AF65-F5344CB8AC3E}">
        <p14:creationId xmlns:p14="http://schemas.microsoft.com/office/powerpoint/2010/main" val="1079287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838200"/>
            <a:ext cx="7772400" cy="609600"/>
          </a:xfrm>
        </p:spPr>
        <p:txBody>
          <a:bodyPr>
            <a:normAutofit fontScale="90000"/>
          </a:bodyPr>
          <a:lstStyle/>
          <a:p>
            <a:pPr algn="ctr"/>
            <a:r>
              <a:rPr lang="es-ES_tradnl" altLang="en-US" sz="4300" dirty="0"/>
              <a:t>El impulso nervioso</a:t>
            </a:r>
          </a:p>
        </p:txBody>
      </p:sp>
      <p:sp>
        <p:nvSpPr>
          <p:cNvPr id="9219" name="Rectangle 3"/>
          <p:cNvSpPr>
            <a:spLocks noGrp="1" noChangeArrowheads="1"/>
          </p:cNvSpPr>
          <p:nvPr>
            <p:ph idx="1"/>
          </p:nvPr>
        </p:nvSpPr>
        <p:spPr>
          <a:xfrm>
            <a:off x="971600" y="1928802"/>
            <a:ext cx="7272808" cy="4164494"/>
          </a:xfrm>
        </p:spPr>
        <p:txBody>
          <a:bodyPr>
            <a:normAutofit fontScale="92500" lnSpcReduction="20000"/>
          </a:bodyPr>
          <a:lstStyle/>
          <a:p>
            <a:pPr>
              <a:lnSpc>
                <a:spcPct val="90000"/>
              </a:lnSpc>
              <a:buFont typeface="Arial"/>
              <a:buChar char="•"/>
            </a:pPr>
            <a:r>
              <a:rPr lang="es-ES_tradnl" altLang="en-US" sz="3200" i="1" dirty="0">
                <a:solidFill>
                  <a:schemeClr val="tx2"/>
                </a:solidFill>
              </a:rPr>
              <a:t>Período refractario absoluto:</a:t>
            </a:r>
            <a:r>
              <a:rPr lang="es-ES_tradnl" altLang="en-US" sz="3200" dirty="0"/>
              <a:t>  es el periodo posterior a la transmisión, cuando la neurona no volverá a transmitir, sin importar qué tan fuerte sea el mensaje recibido.</a:t>
            </a:r>
          </a:p>
          <a:p>
            <a:pPr marL="0" indent="0">
              <a:lnSpc>
                <a:spcPct val="90000"/>
              </a:lnSpc>
              <a:buNone/>
            </a:pPr>
            <a:endParaRPr lang="es-ES_tradnl" altLang="en-US" sz="3200" dirty="0"/>
          </a:p>
          <a:p>
            <a:pPr>
              <a:lnSpc>
                <a:spcPct val="90000"/>
              </a:lnSpc>
              <a:buFont typeface="Arial"/>
              <a:buChar char="•"/>
            </a:pPr>
            <a:r>
              <a:rPr lang="es-ES_tradnl" altLang="en-US" sz="3200" i="1" dirty="0">
                <a:solidFill>
                  <a:schemeClr val="tx2"/>
                </a:solidFill>
              </a:rPr>
              <a:t>Período refractario relativo:</a:t>
            </a:r>
            <a:r>
              <a:rPr lang="es-ES_tradnl" altLang="en-US" sz="3200" dirty="0"/>
              <a:t>  es el periodo posterior a la transmisión, cuando la neurona volverá a transmitir sólo si el mensaje que recibe es más fuerte de lo normal.</a:t>
            </a:r>
          </a:p>
        </p:txBody>
      </p:sp>
    </p:spTree>
    <p:extLst>
      <p:ext uri="{BB962C8B-B14F-4D97-AF65-F5344CB8AC3E}">
        <p14:creationId xmlns:p14="http://schemas.microsoft.com/office/powerpoint/2010/main" val="1952090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Sinapsis</a:t>
            </a:r>
            <a:endParaRPr lang="en-US" dirty="0"/>
          </a:p>
        </p:txBody>
      </p:sp>
      <p:sp>
        <p:nvSpPr>
          <p:cNvPr id="6" name="5 Marcador de texto"/>
          <p:cNvSpPr>
            <a:spLocks noGrp="1"/>
          </p:cNvSpPr>
          <p:nvPr>
            <p:ph idx="1"/>
          </p:nvPr>
        </p:nvSpPr>
        <p:spPr>
          <a:xfrm>
            <a:off x="1331640" y="2119256"/>
            <a:ext cx="6552728" cy="3902032"/>
          </a:xfrm>
        </p:spPr>
        <p:txBody>
          <a:bodyPr/>
          <a:lstStyle/>
          <a:p>
            <a:pPr>
              <a:buFont typeface="Arial"/>
              <a:buChar char="•"/>
            </a:pPr>
            <a:r>
              <a:rPr lang="es-ES" b="1" dirty="0">
                <a:ln w="12700">
                  <a:solidFill>
                    <a:schemeClr val="tx1"/>
                  </a:solidFill>
                  <a:prstDash val="solid"/>
                </a:ln>
                <a:solidFill>
                  <a:schemeClr val="bg2">
                    <a:lumMod val="90000"/>
                  </a:schemeClr>
                </a:solidFill>
                <a:effectLst>
                  <a:outerShdw blurRad="41275" dist="20320" dir="1800000" algn="tl" rotWithShape="0">
                    <a:srgbClr val="000000">
                      <a:alpha val="40000"/>
                    </a:srgbClr>
                  </a:outerShdw>
                </a:effectLst>
              </a:rPr>
              <a:t>Por medio de sinapsis las neuronas se conectan entre sí, con los músculos, con glándulas y con pequeños vasos sanguíneos. Utilizan en la mayoría de los casos neurotransmisores enviando una gran variedad de señales dentro del tejido nervioso y con el resto de los tejidos, coordinando así múltiples funciones.</a:t>
            </a:r>
            <a:endParaRPr lang="es-AR" b="1" dirty="0">
              <a:ln w="12700">
                <a:solidFill>
                  <a:schemeClr val="tx1"/>
                </a:solidFill>
                <a:prstDash val="solid"/>
              </a:ln>
              <a:solidFill>
                <a:schemeClr val="bg2">
                  <a:lumMod val="9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20990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MELISSA\Escritorio\escanear0001.jpg"/>
          <p:cNvPicPr>
            <a:picLocks noChangeAspect="1" noChangeArrowheads="1"/>
          </p:cNvPicPr>
          <p:nvPr/>
        </p:nvPicPr>
        <p:blipFill>
          <a:blip r:embed="rId2" cstate="print"/>
          <a:srcRect/>
          <a:stretch>
            <a:fillRect/>
          </a:stretch>
        </p:blipFill>
        <p:spPr bwMode="auto">
          <a:xfrm>
            <a:off x="899592" y="1268760"/>
            <a:ext cx="7378016" cy="4680520"/>
          </a:xfrm>
          <a:prstGeom prst="rect">
            <a:avLst/>
          </a:prstGeom>
          <a:noFill/>
        </p:spPr>
      </p:pic>
    </p:spTree>
    <p:extLst>
      <p:ext uri="{BB962C8B-B14F-4D97-AF65-F5344CB8AC3E}">
        <p14:creationId xmlns:p14="http://schemas.microsoft.com/office/powerpoint/2010/main" val="3105579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apsis 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15" y="908720"/>
            <a:ext cx="7317993" cy="5227913"/>
          </a:xfrm>
          <a:prstGeom prst="rect">
            <a:avLst/>
          </a:prstGeom>
        </p:spPr>
      </p:pic>
    </p:spTree>
    <p:extLst>
      <p:ext uri="{BB962C8B-B14F-4D97-AF65-F5344CB8AC3E}">
        <p14:creationId xmlns:p14="http://schemas.microsoft.com/office/powerpoint/2010/main" val="1550104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aps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980728"/>
            <a:ext cx="7342254" cy="5043714"/>
          </a:xfrm>
          <a:prstGeom prst="rect">
            <a:avLst/>
          </a:prstGeom>
        </p:spPr>
      </p:pic>
    </p:spTree>
    <p:extLst>
      <p:ext uri="{BB962C8B-B14F-4D97-AF65-F5344CB8AC3E}">
        <p14:creationId xmlns:p14="http://schemas.microsoft.com/office/powerpoint/2010/main" val="2949354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444979" y="1357298"/>
            <a:ext cx="6254044" cy="3786214"/>
          </a:xfrm>
        </p:spPr>
        <p:txBody>
          <a:bodyPr>
            <a:noAutofit/>
          </a:bodyPr>
          <a:lstStyle/>
          <a:p>
            <a:r>
              <a:rPr lang="es-ES"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rPr>
              <a:t>Sistema Nervioso Central</a:t>
            </a:r>
            <a:endParaRPr lang="es-AR"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1484996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444979" y="1484784"/>
            <a:ext cx="6254044" cy="820577"/>
          </a:xfrm>
        </p:spPr>
        <p:txBody>
          <a:bodyPr>
            <a:normAutofit/>
          </a:bodyPr>
          <a:lstStyle/>
          <a:p>
            <a:r>
              <a:rPr lang="es-ES" b="1" dirty="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Sistema nervioso central</a:t>
            </a:r>
            <a:endParaRPr lang="es-AR" b="1" dirty="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5 Marcador de texto"/>
          <p:cNvSpPr>
            <a:spLocks noGrp="1"/>
          </p:cNvSpPr>
          <p:nvPr>
            <p:ph type="body" idx="1"/>
          </p:nvPr>
        </p:nvSpPr>
        <p:spPr>
          <a:xfrm>
            <a:off x="1456267" y="2852936"/>
            <a:ext cx="6231467" cy="2181909"/>
          </a:xfrm>
        </p:spPr>
        <p:txBody>
          <a:bodyPr>
            <a:normAutofit/>
          </a:bodyPr>
          <a:lstStyle/>
          <a:p>
            <a:pPr algn="just"/>
            <a:r>
              <a:rPr lang="es-ES" dirty="0"/>
              <a:t>El sistema nervioso central está formado por el Encéfalo y la Médula espinal, se encuentra protegido por tres membranas, las meninges. En su interior existe un sistema de cavidades conocidas como ventrículos, por las cuales circula el líquido cefalorraquídeo.</a:t>
            </a:r>
            <a:endParaRPr lang="es-AR" dirty="0"/>
          </a:p>
        </p:txBody>
      </p:sp>
    </p:spTree>
    <p:extLst>
      <p:ext uri="{BB962C8B-B14F-4D97-AF65-F5344CB8AC3E}">
        <p14:creationId xmlns:p14="http://schemas.microsoft.com/office/powerpoint/2010/main" val="22327179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stema nervioso central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836712"/>
            <a:ext cx="6912768" cy="5184576"/>
          </a:xfrm>
          <a:prstGeom prst="rect">
            <a:avLst/>
          </a:prstGeom>
        </p:spPr>
      </p:pic>
    </p:spTree>
    <p:extLst>
      <p:ext uri="{BB962C8B-B14F-4D97-AF65-F5344CB8AC3E}">
        <p14:creationId xmlns:p14="http://schemas.microsoft.com/office/powerpoint/2010/main" val="3079511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119977" y="1007433"/>
            <a:ext cx="3064827" cy="526399"/>
          </a:xfrm>
        </p:spPr>
        <p:txBody>
          <a:bodyPr>
            <a:noAutofit/>
          </a:bodyPr>
          <a:lstStyle/>
          <a:p>
            <a:r>
              <a:rPr lang="es-ES" sz="3200" dirty="0"/>
              <a:t>Encéfalo </a:t>
            </a:r>
            <a:endParaRPr lang="es-AR" sz="3200" dirty="0"/>
          </a:p>
        </p:txBody>
      </p:sp>
      <p:pic>
        <p:nvPicPr>
          <p:cNvPr id="5" name="4 Marcador de contenido" descr="encefalo.jpg"/>
          <p:cNvPicPr>
            <a:picLocks noGrp="1" noChangeAspect="1"/>
          </p:cNvPicPr>
          <p:nvPr>
            <p:ph idx="1"/>
          </p:nvPr>
        </p:nvPicPr>
        <p:blipFill>
          <a:blip r:embed="rId2"/>
          <a:stretch>
            <a:fillRect/>
          </a:stretch>
        </p:blipFill>
        <p:spPr>
          <a:xfrm>
            <a:off x="4773423" y="2071678"/>
            <a:ext cx="3299039" cy="2844000"/>
          </a:xfrm>
        </p:spPr>
      </p:pic>
      <p:sp>
        <p:nvSpPr>
          <p:cNvPr id="4" name="3 Marcador de texto"/>
          <p:cNvSpPr>
            <a:spLocks noGrp="1"/>
          </p:cNvSpPr>
          <p:nvPr>
            <p:ph type="body" sz="half" idx="2"/>
          </p:nvPr>
        </p:nvSpPr>
        <p:spPr>
          <a:xfrm rot="-60000">
            <a:off x="1131321" y="1698113"/>
            <a:ext cx="3048891" cy="4026182"/>
          </a:xfrm>
        </p:spPr>
        <p:txBody>
          <a:bodyPr>
            <a:normAutofit/>
          </a:bodyPr>
          <a:lstStyle/>
          <a:p>
            <a:pPr lvl="0" algn="l"/>
            <a:r>
              <a:rPr lang="es-ES" sz="2400" dirty="0"/>
              <a:t>El encéfalo es la parte del sistema nervioso central que está protegida por los huesos del cráneo. Está formado por el cerebro, el cerebelo y el tronco del encéfalo.</a:t>
            </a:r>
            <a:endParaRPr lang="es-AR" sz="2400" dirty="0"/>
          </a:p>
        </p:txBody>
      </p:sp>
    </p:spTree>
    <p:extLst>
      <p:ext uri="{BB962C8B-B14F-4D97-AF65-F5344CB8AC3E}">
        <p14:creationId xmlns:p14="http://schemas.microsoft.com/office/powerpoint/2010/main" val="2525044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122489" y="935403"/>
            <a:ext cx="3064827" cy="814387"/>
          </a:xfrm>
        </p:spPr>
        <p:txBody>
          <a:bodyPr>
            <a:normAutofit/>
          </a:bodyPr>
          <a:lstStyle/>
          <a:p>
            <a:r>
              <a:rPr lang="es-ES" sz="3600" dirty="0"/>
              <a:t>¿Qué es?</a:t>
            </a:r>
            <a:endParaRPr lang="es-AR" sz="3600" dirty="0"/>
          </a:p>
        </p:txBody>
      </p:sp>
      <p:pic>
        <p:nvPicPr>
          <p:cNvPr id="5" name="4 Marcador de contenido" descr="sistemanervioso003.jpg"/>
          <p:cNvPicPr>
            <a:picLocks noGrp="1" noChangeAspect="1"/>
          </p:cNvPicPr>
          <p:nvPr>
            <p:ph idx="1"/>
          </p:nvPr>
        </p:nvPicPr>
        <p:blipFill>
          <a:blip r:embed="rId2"/>
          <a:stretch>
            <a:fillRect/>
          </a:stretch>
        </p:blipFill>
        <p:spPr>
          <a:xfrm>
            <a:off x="4719989" y="1844824"/>
            <a:ext cx="3343672" cy="3240360"/>
          </a:xfrm>
        </p:spPr>
      </p:pic>
      <p:sp>
        <p:nvSpPr>
          <p:cNvPr id="4" name="3 Marcador de texto"/>
          <p:cNvSpPr>
            <a:spLocks noGrp="1"/>
          </p:cNvSpPr>
          <p:nvPr>
            <p:ph type="body" sz="half" idx="2"/>
          </p:nvPr>
        </p:nvSpPr>
        <p:spPr>
          <a:xfrm rot="-60000">
            <a:off x="1132599" y="1844608"/>
            <a:ext cx="3048891" cy="3879675"/>
          </a:xfrm>
        </p:spPr>
        <p:txBody>
          <a:bodyPr>
            <a:normAutofit/>
          </a:bodyPr>
          <a:lstStyle/>
          <a:p>
            <a:pPr algn="l"/>
            <a:r>
              <a:rPr lang="es-ES" sz="2400" dirty="0"/>
              <a:t>Es una red de tejidos de origen ectodérmico (capa celular externa donde se disponen las células primitivas o </a:t>
            </a:r>
            <a:r>
              <a:rPr lang="es-ES" sz="2400" dirty="0" err="1"/>
              <a:t>blasodérmicas</a:t>
            </a:r>
            <a:r>
              <a:rPr lang="es-ES" sz="2400" dirty="0"/>
              <a:t> del cuerpo humano) cuya unidad básica son las neuronas. </a:t>
            </a:r>
            <a:endParaRPr lang="es-AR" sz="2400" dirty="0"/>
          </a:p>
        </p:txBody>
      </p:sp>
    </p:spTree>
    <p:extLst>
      <p:ext uri="{BB962C8B-B14F-4D97-AF65-F5344CB8AC3E}">
        <p14:creationId xmlns:p14="http://schemas.microsoft.com/office/powerpoint/2010/main" val="783586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1403648" y="1268760"/>
            <a:ext cx="6231467" cy="3606109"/>
          </a:xfrm>
        </p:spPr>
        <p:txBody>
          <a:bodyPr>
            <a:noAutofit/>
          </a:bodyPr>
          <a:lstStyle/>
          <a:p>
            <a:pPr algn="l"/>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Cerebro es la parte más voluminosa. Está dividido en dos hemisferios, uno derecho y otro izquierdo, separados por la cisura </a:t>
            </a:r>
            <a:r>
              <a:rPr lang="es-E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interhemisférica</a:t>
            </a:r>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y comunicados mediante el Cuerpo calloso. La superficie se denomina corteza cerebral y está formada por </a:t>
            </a:r>
            <a:r>
              <a:rPr lang="es-E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replegamientos</a:t>
            </a:r>
            <a:r>
              <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denominados circunvoluciones constituidas de sustancia gris. Subyacente a la misma se encuentra la sustancia blanca. En zonas profundas existen áreas de sustancia gris conformando núcleos como el tálamo, el núcleo caudado o el hipotálamo.</a:t>
            </a:r>
            <a:endParaRPr lang="es-A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176764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817583"/>
            <a:ext cx="6440596" cy="667202"/>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s-PE" b="1" dirty="0">
                <a:ln/>
                <a:solidFill>
                  <a:schemeClr val="accent3"/>
                </a:solidFill>
                <a:effectLst>
                  <a:reflection blurRad="6350" stA="55000" endA="300" endPos="45500" dir="5400000" sy="-100000" algn="bl" rotWithShape="0"/>
                </a:effectLst>
                <a:latin typeface="Archer Thin" pitchFamily="50" charset="0"/>
              </a:rPr>
              <a:t>EL CEREBRO</a:t>
            </a:r>
            <a:endParaRPr lang="en-US" b="1" dirty="0">
              <a:ln/>
              <a:solidFill>
                <a:schemeClr val="accent3"/>
              </a:solidFill>
              <a:effectLst>
                <a:reflection blurRad="6350" stA="55000" endA="300" endPos="45500" dir="5400000" sy="-100000" algn="bl" rotWithShape="0"/>
              </a:effectLst>
              <a:latin typeface="Archer Thin" pitchFamily="50" charset="0"/>
            </a:endParaRPr>
          </a:p>
        </p:txBody>
      </p:sp>
      <p:sp>
        <p:nvSpPr>
          <p:cNvPr id="19" name="Text Box 3"/>
          <p:cNvSpPr txBox="1">
            <a:spLocks noChangeArrowheads="1"/>
          </p:cNvSpPr>
          <p:nvPr/>
        </p:nvSpPr>
        <p:spPr bwMode="auto">
          <a:xfrm>
            <a:off x="3216958" y="1740871"/>
            <a:ext cx="4955442" cy="408623"/>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r>
              <a:rPr lang="es-PE" b="1" dirty="0">
                <a:solidFill>
                  <a:prstClr val="black"/>
                </a:solidFill>
                <a:latin typeface="Archer Thin" pitchFamily="50" charset="0"/>
              </a:rPr>
              <a:t>Pesa, aproximadamente, 1,5 kg.</a:t>
            </a:r>
            <a:endParaRPr lang="es-ES" b="1" dirty="0">
              <a:solidFill>
                <a:prstClr val="black"/>
              </a:solidFill>
              <a:latin typeface="Archer Thin" pitchFamily="50" charset="0"/>
            </a:endParaRPr>
          </a:p>
        </p:txBody>
      </p:sp>
      <p:sp>
        <p:nvSpPr>
          <p:cNvPr id="20" name="Text Box 4"/>
          <p:cNvSpPr txBox="1">
            <a:spLocks noChangeArrowheads="1"/>
          </p:cNvSpPr>
          <p:nvPr/>
        </p:nvSpPr>
        <p:spPr bwMode="auto">
          <a:xfrm>
            <a:off x="3216958" y="2448873"/>
            <a:ext cx="4955442" cy="374571"/>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r>
              <a:rPr lang="es-PE" sz="1600" b="1" dirty="0">
                <a:solidFill>
                  <a:prstClr val="black"/>
                </a:solidFill>
                <a:latin typeface="Archer Thin" pitchFamily="50" charset="0"/>
              </a:rPr>
              <a:t>El 80 % de él está formado por el encéfalo.</a:t>
            </a:r>
            <a:endParaRPr lang="es-ES" sz="1600" b="1" dirty="0">
              <a:solidFill>
                <a:prstClr val="black"/>
              </a:solidFill>
              <a:latin typeface="Archer Thin" pitchFamily="50" charset="0"/>
            </a:endParaRPr>
          </a:p>
        </p:txBody>
      </p:sp>
      <p:sp>
        <p:nvSpPr>
          <p:cNvPr id="21" name="Text Box 5"/>
          <p:cNvSpPr txBox="1">
            <a:spLocks noChangeArrowheads="1"/>
          </p:cNvSpPr>
          <p:nvPr/>
        </p:nvSpPr>
        <p:spPr bwMode="auto">
          <a:xfrm>
            <a:off x="3203848" y="3068960"/>
            <a:ext cx="4955441" cy="646986"/>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r>
              <a:rPr lang="es-PE" sz="1600" b="1" dirty="0">
                <a:solidFill>
                  <a:prstClr val="black"/>
                </a:solidFill>
                <a:latin typeface="Archer Thin" pitchFamily="50" charset="0"/>
              </a:rPr>
              <a:t>El encéfalo se compone de billones de células nerviosas</a:t>
            </a:r>
            <a:endParaRPr lang="es-ES" sz="1600" b="1" dirty="0">
              <a:solidFill>
                <a:prstClr val="black"/>
              </a:solidFill>
              <a:latin typeface="Archer Thin" pitchFamily="50" charset="0"/>
            </a:endParaRPr>
          </a:p>
        </p:txBody>
      </p:sp>
      <p:sp>
        <p:nvSpPr>
          <p:cNvPr id="22" name="Text Box 6"/>
          <p:cNvSpPr txBox="1">
            <a:spLocks noChangeArrowheads="1"/>
          </p:cNvSpPr>
          <p:nvPr/>
        </p:nvSpPr>
        <p:spPr bwMode="auto">
          <a:xfrm>
            <a:off x="3216958" y="3956481"/>
            <a:ext cx="4955442" cy="408623"/>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r>
              <a:rPr lang="es-PE" b="1" dirty="0">
                <a:solidFill>
                  <a:prstClr val="black"/>
                </a:solidFill>
                <a:latin typeface="Archer Thin" pitchFamily="50" charset="0"/>
              </a:rPr>
              <a:t>Se divide en dos hemisferios.</a:t>
            </a:r>
            <a:endParaRPr lang="es-ES" b="1" dirty="0">
              <a:solidFill>
                <a:prstClr val="black"/>
              </a:solidFill>
              <a:latin typeface="Archer Thin" pitchFamily="50" charset="0"/>
            </a:endParaRPr>
          </a:p>
        </p:txBody>
      </p:sp>
      <p:sp>
        <p:nvSpPr>
          <p:cNvPr id="23" name="Text Box 7"/>
          <p:cNvSpPr txBox="1">
            <a:spLocks noChangeArrowheads="1"/>
          </p:cNvSpPr>
          <p:nvPr/>
        </p:nvSpPr>
        <p:spPr bwMode="auto">
          <a:xfrm>
            <a:off x="3216958" y="4572008"/>
            <a:ext cx="4955442" cy="715089"/>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r>
              <a:rPr lang="es-PE" b="1" dirty="0">
                <a:solidFill>
                  <a:prstClr val="black"/>
                </a:solidFill>
                <a:latin typeface="Archer Thin" pitchFamily="50" charset="0"/>
              </a:rPr>
              <a:t>El hemisferio derecho controla el lado</a:t>
            </a:r>
          </a:p>
          <a:p>
            <a:r>
              <a:rPr lang="es-PE" b="1" dirty="0">
                <a:solidFill>
                  <a:prstClr val="black"/>
                </a:solidFill>
                <a:latin typeface="Archer Thin" pitchFamily="50" charset="0"/>
              </a:rPr>
              <a:t>izquierdo del cuerpo y viceversa.</a:t>
            </a:r>
            <a:endParaRPr lang="es-ES" b="1" dirty="0">
              <a:solidFill>
                <a:prstClr val="black"/>
              </a:solidFill>
              <a:latin typeface="Archer Thin" pitchFamily="50" charset="0"/>
            </a:endParaRPr>
          </a:p>
        </p:txBody>
      </p:sp>
      <p:sp>
        <p:nvSpPr>
          <p:cNvPr id="24" name="Text Box 8"/>
          <p:cNvSpPr txBox="1">
            <a:spLocks noChangeArrowheads="1"/>
          </p:cNvSpPr>
          <p:nvPr/>
        </p:nvSpPr>
        <p:spPr bwMode="auto">
          <a:xfrm>
            <a:off x="3203848" y="5517232"/>
            <a:ext cx="4968552" cy="720080"/>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r>
              <a:rPr lang="es-PE" b="1" dirty="0">
                <a:solidFill>
                  <a:prstClr val="black"/>
                </a:solidFill>
                <a:latin typeface="Archer Thin" pitchFamily="50" charset="0"/>
              </a:rPr>
              <a:t>La corteza cerebral, constituye el 70 % del sistema nervioso</a:t>
            </a:r>
            <a:endParaRPr lang="es-ES" b="1" dirty="0">
              <a:solidFill>
                <a:prstClr val="black"/>
              </a:solidFill>
              <a:latin typeface="Archer Thin" pitchFamily="50" charset="0"/>
            </a:endParaRPr>
          </a:p>
        </p:txBody>
      </p:sp>
      <p:sp>
        <p:nvSpPr>
          <p:cNvPr id="25" name="Text Box 9"/>
          <p:cNvSpPr txBox="1">
            <a:spLocks noChangeArrowheads="1"/>
          </p:cNvSpPr>
          <p:nvPr/>
        </p:nvSpPr>
        <p:spPr bwMode="auto">
          <a:xfrm>
            <a:off x="755576" y="3496781"/>
            <a:ext cx="1728192" cy="868323"/>
          </a:xfrm>
          <a:prstGeom prst="round2Diag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PE" sz="1500" b="1" dirty="0">
                <a:solidFill>
                  <a:srgbClr val="FF0000"/>
                </a:solidFill>
                <a:latin typeface="Archer Thin" pitchFamily="50" charset="0"/>
              </a:rPr>
              <a:t>Características</a:t>
            </a:r>
          </a:p>
          <a:p>
            <a:pPr algn="ctr"/>
            <a:r>
              <a:rPr lang="es-PE" sz="1500" b="1" dirty="0">
                <a:solidFill>
                  <a:srgbClr val="FF0000"/>
                </a:solidFill>
                <a:latin typeface="Archer Thin" pitchFamily="50" charset="0"/>
              </a:rPr>
              <a:t>físicas del</a:t>
            </a:r>
          </a:p>
          <a:p>
            <a:pPr algn="ctr"/>
            <a:r>
              <a:rPr lang="es-PE" sz="1500" b="1" dirty="0">
                <a:solidFill>
                  <a:srgbClr val="FF0000"/>
                </a:solidFill>
                <a:latin typeface="Archer Thin" pitchFamily="50" charset="0"/>
              </a:rPr>
              <a:t>cerebro</a:t>
            </a:r>
            <a:endParaRPr lang="es-ES" sz="1500" b="1" dirty="0">
              <a:solidFill>
                <a:srgbClr val="FF0000"/>
              </a:solidFill>
              <a:latin typeface="Archer Thin" pitchFamily="50" charset="0"/>
            </a:endParaRPr>
          </a:p>
        </p:txBody>
      </p:sp>
      <p:sp>
        <p:nvSpPr>
          <p:cNvPr id="26" name="Line 10"/>
          <p:cNvSpPr>
            <a:spLocks noChangeShapeType="1"/>
          </p:cNvSpPr>
          <p:nvPr/>
        </p:nvSpPr>
        <p:spPr bwMode="auto">
          <a:xfrm flipH="1">
            <a:off x="2627784" y="1916832"/>
            <a:ext cx="0" cy="3960440"/>
          </a:xfrm>
          <a:prstGeom prst="line">
            <a:avLst/>
          </a:prstGeom>
          <a:ln>
            <a:headEnd/>
            <a:tailEn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sp>
        <p:nvSpPr>
          <p:cNvPr id="28" name="Line 12"/>
          <p:cNvSpPr>
            <a:spLocks noChangeShapeType="1"/>
          </p:cNvSpPr>
          <p:nvPr/>
        </p:nvSpPr>
        <p:spPr bwMode="auto">
          <a:xfrm>
            <a:off x="2627784" y="1916832"/>
            <a:ext cx="533400" cy="0"/>
          </a:xfrm>
          <a:prstGeom prst="line">
            <a:avLst/>
          </a:prstGeom>
          <a:ln>
            <a:headEnd/>
            <a:tailEnd type="triangle" w="med" len="me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sp>
        <p:nvSpPr>
          <p:cNvPr id="34" name="Line 12"/>
          <p:cNvSpPr>
            <a:spLocks noChangeShapeType="1"/>
          </p:cNvSpPr>
          <p:nvPr/>
        </p:nvSpPr>
        <p:spPr bwMode="auto">
          <a:xfrm>
            <a:off x="2627784" y="2636912"/>
            <a:ext cx="533400" cy="0"/>
          </a:xfrm>
          <a:prstGeom prst="line">
            <a:avLst/>
          </a:prstGeom>
          <a:ln>
            <a:headEnd/>
            <a:tailEnd type="triangle" w="med" len="me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sp>
        <p:nvSpPr>
          <p:cNvPr id="35" name="Line 12"/>
          <p:cNvSpPr>
            <a:spLocks noChangeShapeType="1"/>
          </p:cNvSpPr>
          <p:nvPr/>
        </p:nvSpPr>
        <p:spPr bwMode="auto">
          <a:xfrm>
            <a:off x="2627784" y="3429000"/>
            <a:ext cx="533400" cy="0"/>
          </a:xfrm>
          <a:prstGeom prst="line">
            <a:avLst/>
          </a:prstGeom>
          <a:ln>
            <a:headEnd/>
            <a:tailEnd type="triangle" w="med" len="me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sp>
        <p:nvSpPr>
          <p:cNvPr id="36" name="Line 12"/>
          <p:cNvSpPr>
            <a:spLocks noChangeShapeType="1"/>
          </p:cNvSpPr>
          <p:nvPr/>
        </p:nvSpPr>
        <p:spPr bwMode="auto">
          <a:xfrm>
            <a:off x="2627784" y="4149080"/>
            <a:ext cx="533400" cy="0"/>
          </a:xfrm>
          <a:prstGeom prst="line">
            <a:avLst/>
          </a:prstGeom>
          <a:ln>
            <a:headEnd/>
            <a:tailEnd type="triangle" w="med" len="me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sp>
        <p:nvSpPr>
          <p:cNvPr id="37" name="Line 12"/>
          <p:cNvSpPr>
            <a:spLocks noChangeShapeType="1"/>
          </p:cNvSpPr>
          <p:nvPr/>
        </p:nvSpPr>
        <p:spPr bwMode="auto">
          <a:xfrm>
            <a:off x="2627784" y="4960968"/>
            <a:ext cx="533400" cy="0"/>
          </a:xfrm>
          <a:prstGeom prst="line">
            <a:avLst/>
          </a:prstGeom>
          <a:ln>
            <a:headEnd/>
            <a:tailEnd type="triangle" w="med" len="me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sp>
        <p:nvSpPr>
          <p:cNvPr id="38" name="Line 12"/>
          <p:cNvSpPr>
            <a:spLocks noChangeShapeType="1"/>
          </p:cNvSpPr>
          <p:nvPr/>
        </p:nvSpPr>
        <p:spPr bwMode="auto">
          <a:xfrm>
            <a:off x="2627784" y="5864269"/>
            <a:ext cx="533400" cy="0"/>
          </a:xfrm>
          <a:prstGeom prst="line">
            <a:avLst/>
          </a:prstGeom>
          <a:ln>
            <a:headEnd/>
            <a:tailEnd type="triangle" w="med" len="med"/>
          </a:ln>
        </p:spPr>
        <p:style>
          <a:lnRef idx="2">
            <a:schemeClr val="accent5"/>
          </a:lnRef>
          <a:fillRef idx="1">
            <a:schemeClr val="lt1"/>
          </a:fillRef>
          <a:effectRef idx="0">
            <a:schemeClr val="accent5"/>
          </a:effectRef>
          <a:fontRef idx="minor">
            <a:schemeClr val="dk1"/>
          </a:fontRef>
        </p:style>
        <p:txBody>
          <a:bodyPr wrap="none"/>
          <a:lstStyle/>
          <a:p>
            <a:endParaRPr lang="en-US">
              <a:solidFill>
                <a:prstClr val="black">
                  <a:lumMod val="50000"/>
                  <a:lumOff val="50000"/>
                </a:prstClr>
              </a:solidFill>
              <a:latin typeface="Archer Thin" pitchFamily="50" charset="0"/>
            </a:endParaRPr>
          </a:p>
        </p:txBody>
      </p:sp>
      <p:cxnSp>
        <p:nvCxnSpPr>
          <p:cNvPr id="4" name="Straight Arrow Connector 3"/>
          <p:cNvCxnSpPr>
            <a:stCxn id="25" idx="0"/>
          </p:cNvCxnSpPr>
          <p:nvPr/>
        </p:nvCxnSpPr>
        <p:spPr>
          <a:xfrm>
            <a:off x="2483768" y="3930943"/>
            <a:ext cx="144016" cy="21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929980"/>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sz="quarter" idx="13"/>
          </p:nvPr>
        </p:nvSpPr>
        <p:spPr>
          <a:xfrm>
            <a:off x="1298448" y="1196752"/>
            <a:ext cx="3200400" cy="4752528"/>
          </a:xfrm>
        </p:spPr>
        <p:txBody>
          <a:bodyPr>
            <a:normAutofit fontScale="85000" lnSpcReduction="20000"/>
          </a:bodyPr>
          <a:lstStyle/>
          <a:p>
            <a:pPr marL="0" indent="0" algn="l">
              <a:buNone/>
            </a:pP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Cerebelo está en la parte inferior y posterior del encéfalo, alojado en la fosa cerebral posterior junto al tronco del encéfalo.</a:t>
            </a:r>
          </a:p>
          <a:p>
            <a:pPr algn="just"/>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lgn="just">
              <a:buNone/>
            </a:pP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Tronco del encéfalo esta compuesto por el mesencéfalo, la protuberancia anular y el bulbo raquídeo. Conecta el cerebro con la médula espinal.</a:t>
            </a:r>
          </a:p>
        </p:txBody>
      </p:sp>
      <p:pic>
        <p:nvPicPr>
          <p:cNvPr id="11" name="Content Placeholder 10" descr="Cerebelo.png"/>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96" b="352"/>
          <a:stretch/>
        </p:blipFill>
        <p:spPr>
          <a:xfrm>
            <a:off x="4860032" y="908720"/>
            <a:ext cx="3200400" cy="2373040"/>
          </a:xfrm>
        </p:spPr>
      </p:pic>
      <p:pic>
        <p:nvPicPr>
          <p:cNvPr id="13" name="Picture 12" descr="Tronco del encéfa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429000"/>
            <a:ext cx="3188072" cy="2550458"/>
          </a:xfrm>
          <a:prstGeom prst="rect">
            <a:avLst/>
          </a:prstGeom>
        </p:spPr>
      </p:pic>
    </p:spTree>
    <p:extLst>
      <p:ext uri="{BB962C8B-B14F-4D97-AF65-F5344CB8AC3E}">
        <p14:creationId xmlns:p14="http://schemas.microsoft.com/office/powerpoint/2010/main" val="14819625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stema Nervioso - Cereb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1075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60000">
            <a:off x="1122030" y="1007415"/>
            <a:ext cx="3064827" cy="761904"/>
          </a:xfrm>
        </p:spPr>
        <p:txBody>
          <a:bodyPr>
            <a:normAutofit/>
          </a:bodyPr>
          <a:lstStyle/>
          <a:p>
            <a:r>
              <a:rPr lang="es-ES" sz="2800" dirty="0"/>
              <a:t>Médula espinal</a:t>
            </a:r>
          </a:p>
        </p:txBody>
      </p:sp>
      <p:pic>
        <p:nvPicPr>
          <p:cNvPr id="5" name="4 Marcador de contenido" descr="medula-espinal.jpg"/>
          <p:cNvPicPr>
            <a:picLocks noGrp="1" noChangeAspect="1"/>
          </p:cNvPicPr>
          <p:nvPr>
            <p:ph idx="1"/>
          </p:nvPr>
        </p:nvPicPr>
        <p:blipFill>
          <a:blip r:embed="rId2"/>
          <a:stretch>
            <a:fillRect/>
          </a:stretch>
        </p:blipFill>
        <p:spPr>
          <a:xfrm>
            <a:off x="4817057" y="1714488"/>
            <a:ext cx="3183967" cy="3528000"/>
          </a:xfrm>
        </p:spPr>
      </p:pic>
      <p:sp>
        <p:nvSpPr>
          <p:cNvPr id="4" name="3 Marcador de texto"/>
          <p:cNvSpPr>
            <a:spLocks noGrp="1"/>
          </p:cNvSpPr>
          <p:nvPr>
            <p:ph type="body" sz="half" idx="2"/>
          </p:nvPr>
        </p:nvSpPr>
        <p:spPr>
          <a:xfrm rot="-60000">
            <a:off x="1133867" y="1989849"/>
            <a:ext cx="3048891" cy="3734424"/>
          </a:xfrm>
        </p:spPr>
        <p:txBody>
          <a:bodyPr>
            <a:noAutofit/>
          </a:bodyPr>
          <a:lstStyle/>
          <a:p>
            <a:pPr algn="l"/>
            <a:r>
              <a:rPr lang="es-ES" sz="2300" dirty="0"/>
              <a:t>La médula espinal es una prolongación del encéfalo, como si fuese un cordón que se extiende por el interior de la columna vertebral. En ella la sustancia gris se encuentra en el interior y la blanca en el exterior.</a:t>
            </a:r>
          </a:p>
        </p:txBody>
      </p:sp>
    </p:spTree>
    <p:extLst>
      <p:ext uri="{BB962C8B-B14F-4D97-AF65-F5344CB8AC3E}">
        <p14:creationId xmlns:p14="http://schemas.microsoft.com/office/powerpoint/2010/main" val="1275014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444979" y="1357298"/>
            <a:ext cx="6254044" cy="3786214"/>
          </a:xfrm>
        </p:spPr>
        <p:txBody>
          <a:bodyPr>
            <a:noAutofit/>
          </a:bodyPr>
          <a:lstStyle/>
          <a:p>
            <a:r>
              <a:rPr lang="es-ES"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rPr>
              <a:t>Sistema Nervioso Periférico</a:t>
            </a:r>
            <a:endParaRPr lang="es-AR"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20988938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444979" y="1071546"/>
            <a:ext cx="6254044" cy="1601265"/>
          </a:xfrm>
        </p:spPr>
        <p:txBody>
          <a:bodyPr>
            <a:noAutofit/>
          </a:bodyPr>
          <a:lstStyle/>
          <a:p>
            <a:r>
              <a:rPr lang="es-ES" b="1" dirty="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Sistema nervioso periférico</a:t>
            </a:r>
          </a:p>
        </p:txBody>
      </p:sp>
      <p:sp>
        <p:nvSpPr>
          <p:cNvPr id="6" name="5 Marcador de texto"/>
          <p:cNvSpPr>
            <a:spLocks noGrp="1"/>
          </p:cNvSpPr>
          <p:nvPr>
            <p:ph type="body" idx="1"/>
          </p:nvPr>
        </p:nvSpPr>
        <p:spPr>
          <a:xfrm>
            <a:off x="1456267" y="2857496"/>
            <a:ext cx="6231467" cy="2928958"/>
          </a:xfrm>
        </p:spPr>
        <p:txBody>
          <a:bodyPr>
            <a:normAutofit/>
          </a:bodyPr>
          <a:lstStyle/>
          <a:p>
            <a:pPr algn="just"/>
            <a:r>
              <a:rPr lang="es-ES" dirty="0"/>
              <a:t>Sistema nervioso periférico está formado por los nervios, craneales y espinales, que emergen del sistema nervioso central y que recorren todo el cuerpo, conteniendo axones de vías neurales con distintas funciones y por los ganglios periféricos, que se encuentran en el trayecto de los nervios y que contienen cuerpos neuronales, los únicos fuera del sistema nervioso central.</a:t>
            </a:r>
          </a:p>
          <a:p>
            <a:endParaRPr lang="es-ES" dirty="0"/>
          </a:p>
        </p:txBody>
      </p:sp>
    </p:spTree>
    <p:extLst>
      <p:ext uri="{BB962C8B-B14F-4D97-AF65-F5344CB8AC3E}">
        <p14:creationId xmlns:p14="http://schemas.microsoft.com/office/powerpoint/2010/main" val="2895467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stema Nervioso Periféri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450" y="764704"/>
            <a:ext cx="5652402" cy="5328592"/>
          </a:xfrm>
          <a:prstGeom prst="rect">
            <a:avLst/>
          </a:prstGeom>
        </p:spPr>
      </p:pic>
    </p:spTree>
    <p:extLst>
      <p:ext uri="{BB962C8B-B14F-4D97-AF65-F5344CB8AC3E}">
        <p14:creationId xmlns:p14="http://schemas.microsoft.com/office/powerpoint/2010/main" val="2404087332"/>
      </p:ext>
    </p:extLst>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Nervios craneales</a:t>
            </a:r>
          </a:p>
        </p:txBody>
      </p:sp>
      <p:sp>
        <p:nvSpPr>
          <p:cNvPr id="4" name="3 Marcador de texto"/>
          <p:cNvSpPr>
            <a:spLocks noGrp="1"/>
          </p:cNvSpPr>
          <p:nvPr>
            <p:ph sz="quarter" idx="13"/>
          </p:nvPr>
        </p:nvSpPr>
        <p:spPr/>
        <p:txBody>
          <a:bodyPr>
            <a:normAutofit fontScale="92500"/>
          </a:bodyPr>
          <a:lstStyle/>
          <a:p>
            <a:pPr marL="0" indent="0">
              <a:buNone/>
            </a:pPr>
            <a:r>
              <a:rPr lang="es-ES" dirty="0"/>
              <a:t>Los nervios craneales son 12 pares que envían información sensorial procedente del cuello y la cabeza hacia el sistema nervioso central. Reciben órdenes motoras para el control de la musculatura esquelética del cuello y la cabeza.</a:t>
            </a:r>
          </a:p>
          <a:p>
            <a:endParaRPr lang="es-ES" dirty="0"/>
          </a:p>
        </p:txBody>
      </p:sp>
      <p:pic>
        <p:nvPicPr>
          <p:cNvPr id="6" name="Content Placeholder 5" descr="nervios_craneales_text.jpg"/>
          <p:cNvPicPr>
            <a:picLocks noGrp="1" noChangeAspect="1"/>
          </p:cNvPicPr>
          <p:nvPr>
            <p:ph sz="quarter" idx="14"/>
          </p:nvPr>
        </p:nvPicPr>
        <p:blipFill>
          <a:blip r:embed="rId2">
            <a:extLst>
              <a:ext uri="{28A0092B-C50C-407E-A947-70E740481C1C}">
                <a14:useLocalDpi xmlns:a14="http://schemas.microsoft.com/office/drawing/2010/main" val="0"/>
              </a:ext>
            </a:extLst>
          </a:blip>
          <a:srcRect t="-6857" b="-6857"/>
          <a:stretch>
            <a:fillRect/>
          </a:stretch>
        </p:blipFill>
        <p:spPr/>
      </p:pic>
    </p:spTree>
    <p:extLst>
      <p:ext uri="{BB962C8B-B14F-4D97-AF65-F5344CB8AC3E}">
        <p14:creationId xmlns:p14="http://schemas.microsoft.com/office/powerpoint/2010/main" val="2506580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60480"/>
            <a:ext cx="9173725" cy="6918480"/>
          </a:xfrm>
          <a:prstGeom prst="rect">
            <a:avLst/>
          </a:prstGeom>
        </p:spPr>
      </p:pic>
    </p:spTree>
    <p:extLst>
      <p:ext uri="{BB962C8B-B14F-4D97-AF65-F5344CB8AC3E}">
        <p14:creationId xmlns:p14="http://schemas.microsoft.com/office/powerpoint/2010/main" val="1649898519"/>
      </p:ext>
    </p:extLst>
  </p:cSld>
  <p:clrMapOvr>
    <a:masterClrMapping/>
  </p:clrMapOvr>
  <mc:AlternateContent xmlns:mc="http://schemas.openxmlformats.org/markup-compatibility/2006" xmlns:p14="http://schemas.microsoft.com/office/powerpoint/2010/main">
    <mc:Choice Requires="p14">
      <p:transition spd="slow" p14:dur="1400" advTm="4641">
        <p14:ripple/>
      </p:transition>
    </mc:Choice>
    <mc:Fallback xmlns="">
      <p:transition xmlns:p14="http://schemas.microsoft.com/office/powerpoint/2010/main" spd="slow" advTm="464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rot="-60000">
            <a:off x="1009628" y="1368717"/>
            <a:ext cx="3241123" cy="4386168"/>
          </a:xfrm>
        </p:spPr>
        <p:txBody>
          <a:bodyPr>
            <a:noAutofit/>
          </a:bodyPr>
          <a:lstStyle/>
          <a:p>
            <a:pPr algn="l"/>
            <a:r>
              <a:rPr lang="es-ES" sz="2200" dirty="0"/>
              <a:t>El sistema nervioso de los seres humanos se agrupa en distintos órganos, los cuales conforman estaciones por donde pasan las vías neurales. Así, con fines de estudio, se pueden agrupar estos órganos, según su ubicación, en dos partes: sistema nervioso central y sistema nervioso periférico.</a:t>
            </a:r>
            <a:endParaRPr lang="es-AR" sz="2200" dirty="0"/>
          </a:p>
        </p:txBody>
      </p:sp>
      <p:pic>
        <p:nvPicPr>
          <p:cNvPr id="5" name="4 Marcador de contenido" descr="8679.jpg"/>
          <p:cNvPicPr>
            <a:picLocks noGrp="1" noChangeAspect="1"/>
          </p:cNvPicPr>
          <p:nvPr>
            <p:ph idx="1"/>
          </p:nvPr>
        </p:nvPicPr>
        <p:blipFill>
          <a:blip r:embed="rId2"/>
          <a:stretch>
            <a:fillRect/>
          </a:stretch>
        </p:blipFill>
        <p:spPr>
          <a:xfrm>
            <a:off x="4643438" y="1556792"/>
            <a:ext cx="3465001" cy="3744416"/>
          </a:xfrm>
        </p:spPr>
      </p:pic>
    </p:spTree>
    <p:extLst>
      <p:ext uri="{BB962C8B-B14F-4D97-AF65-F5344CB8AC3E}">
        <p14:creationId xmlns:p14="http://schemas.microsoft.com/office/powerpoint/2010/main" val="119311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rot="60000">
            <a:off x="4787625" y="1414366"/>
            <a:ext cx="3313120" cy="4391820"/>
          </a:xfrm>
        </p:spPr>
        <p:txBody>
          <a:bodyPr>
            <a:normAutofit lnSpcReduction="10000"/>
          </a:bodyPr>
          <a:lstStyle/>
          <a:p>
            <a:pPr>
              <a:buFont typeface="Arial"/>
              <a:buChar char="•"/>
            </a:pPr>
            <a:r>
              <a:rPr lang="es-ES" sz="2400" dirty="0"/>
              <a:t>Par VII. Nervio facial.</a:t>
            </a:r>
          </a:p>
          <a:p>
            <a:pPr>
              <a:buFont typeface="Arial"/>
              <a:buChar char="•"/>
            </a:pPr>
            <a:r>
              <a:rPr lang="es-ES" sz="2400" dirty="0"/>
              <a:t>Par VIII. Nervio auditivo.</a:t>
            </a:r>
          </a:p>
          <a:p>
            <a:pPr>
              <a:buFont typeface="Arial"/>
              <a:buChar char="•"/>
            </a:pPr>
            <a:r>
              <a:rPr lang="es-ES" sz="2400" dirty="0"/>
              <a:t>Par IX. Nervio glosofaríngeo.</a:t>
            </a:r>
          </a:p>
          <a:p>
            <a:pPr>
              <a:buFont typeface="Arial"/>
              <a:buChar char="•"/>
            </a:pPr>
            <a:r>
              <a:rPr lang="es-ES" sz="2400" dirty="0"/>
              <a:t>Par X. Nervio neumogástrico o vago.</a:t>
            </a:r>
          </a:p>
          <a:p>
            <a:pPr>
              <a:buFont typeface="Arial"/>
              <a:buChar char="•"/>
            </a:pPr>
            <a:r>
              <a:rPr lang="es-ES" sz="2400" dirty="0"/>
              <a:t>Par XI. Nervio espinal.</a:t>
            </a:r>
          </a:p>
          <a:p>
            <a:pPr>
              <a:buFont typeface="Arial"/>
              <a:buChar char="•"/>
            </a:pPr>
            <a:r>
              <a:rPr lang="es-ES" sz="2400" dirty="0"/>
              <a:t>Par XII. Nervio hipogloso.</a:t>
            </a:r>
          </a:p>
        </p:txBody>
      </p:sp>
      <p:sp>
        <p:nvSpPr>
          <p:cNvPr id="3" name="2 Marcador de texto"/>
          <p:cNvSpPr>
            <a:spLocks noGrp="1"/>
          </p:cNvSpPr>
          <p:nvPr>
            <p:ph type="body" sz="half" idx="2"/>
          </p:nvPr>
        </p:nvSpPr>
        <p:spPr>
          <a:xfrm rot="-60000">
            <a:off x="1044477" y="1194573"/>
            <a:ext cx="3313120" cy="4683577"/>
          </a:xfrm>
        </p:spPr>
        <p:txBody>
          <a:bodyPr>
            <a:normAutofit fontScale="92500" lnSpcReduction="20000"/>
          </a:bodyPr>
          <a:lstStyle/>
          <a:p>
            <a:endParaRPr lang="es-ES" dirty="0"/>
          </a:p>
          <a:p>
            <a:pPr algn="l"/>
            <a:r>
              <a:rPr lang="es-ES" sz="2600" dirty="0"/>
              <a:t>Estos tractos nerviosos son: </a:t>
            </a:r>
          </a:p>
          <a:p>
            <a:pPr marL="457200" indent="-457200" algn="l">
              <a:buFont typeface="Arial"/>
              <a:buChar char="•"/>
            </a:pPr>
            <a:r>
              <a:rPr lang="es-ES" sz="2600" dirty="0"/>
              <a:t>Par I. Nervio olfatorio.</a:t>
            </a:r>
          </a:p>
          <a:p>
            <a:pPr marL="457200" indent="-457200" algn="l">
              <a:buFont typeface="Arial"/>
              <a:buChar char="•"/>
            </a:pPr>
            <a:r>
              <a:rPr lang="es-ES" sz="2600" dirty="0"/>
              <a:t>Par II. Nervio óptico.</a:t>
            </a:r>
          </a:p>
          <a:p>
            <a:pPr marL="457200" indent="-457200" algn="l">
              <a:buFont typeface="Arial"/>
              <a:buChar char="•"/>
            </a:pPr>
            <a:r>
              <a:rPr lang="es-ES" sz="2600" dirty="0"/>
              <a:t>Par III. Nervio motor ocular común.</a:t>
            </a:r>
          </a:p>
          <a:p>
            <a:pPr marL="457200" indent="-457200" algn="l">
              <a:buFont typeface="Arial"/>
              <a:buChar char="•"/>
            </a:pPr>
            <a:r>
              <a:rPr lang="es-ES" sz="2600" dirty="0"/>
              <a:t>Par IV. Nervio patético.</a:t>
            </a:r>
          </a:p>
          <a:p>
            <a:pPr marL="457200" indent="-457200" algn="l">
              <a:buFont typeface="Arial"/>
              <a:buChar char="•"/>
            </a:pPr>
            <a:r>
              <a:rPr lang="es-ES" sz="2600" dirty="0"/>
              <a:t>Par V. Nervio trigémino.</a:t>
            </a:r>
          </a:p>
          <a:p>
            <a:pPr marL="457200" indent="-457200" algn="l">
              <a:buFont typeface="Arial"/>
              <a:buChar char="•"/>
            </a:pPr>
            <a:r>
              <a:rPr lang="es-ES" sz="2600" dirty="0"/>
              <a:t>Par VI. Nervio </a:t>
            </a:r>
            <a:r>
              <a:rPr lang="es-ES" sz="2600" dirty="0" err="1"/>
              <a:t>abducens</a:t>
            </a:r>
            <a:r>
              <a:rPr lang="es-ES" sz="2600" dirty="0"/>
              <a:t> externo.</a:t>
            </a:r>
          </a:p>
          <a:p>
            <a:pPr algn="l"/>
            <a:endParaRPr lang="es-ES" sz="2600" dirty="0"/>
          </a:p>
        </p:txBody>
      </p:sp>
    </p:spTree>
    <p:extLst>
      <p:ext uri="{BB962C8B-B14F-4D97-AF65-F5344CB8AC3E}">
        <p14:creationId xmlns:p14="http://schemas.microsoft.com/office/powerpoint/2010/main" val="580058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dirty="0"/>
              <a:t>Nervios espinales</a:t>
            </a:r>
          </a:p>
        </p:txBody>
      </p:sp>
      <p:sp>
        <p:nvSpPr>
          <p:cNvPr id="6" name="5 Marcador de texto"/>
          <p:cNvSpPr>
            <a:spLocks noGrp="1"/>
          </p:cNvSpPr>
          <p:nvPr>
            <p:ph sz="quarter" idx="13"/>
          </p:nvPr>
        </p:nvSpPr>
        <p:spPr/>
        <p:txBody>
          <a:bodyPr>
            <a:normAutofit fontScale="55000" lnSpcReduction="20000"/>
          </a:bodyPr>
          <a:lstStyle/>
          <a:p>
            <a:pPr algn="just"/>
            <a:endParaRPr lang="es-ES" dirty="0"/>
          </a:p>
          <a:p>
            <a:pPr marL="0" indent="0">
              <a:buNone/>
            </a:pPr>
            <a:r>
              <a:rPr lang="es-ES" sz="3500" dirty="0"/>
              <a:t>Los nervios espinales son 31 pares y se encargan de enviar información sensorial del tronco y las extremidades, de la posición, el estado de la musculatura y las articulaciones del tronco y las extremidades hacia el sistema nervioso central y, desde el mismo, reciben órdenes motoras para el control de la musculatura esquelética que se conducen por la médula espinal.</a:t>
            </a:r>
          </a:p>
          <a:p>
            <a:endParaRPr lang="es-ES" dirty="0"/>
          </a:p>
        </p:txBody>
      </p:sp>
      <p:pic>
        <p:nvPicPr>
          <p:cNvPr id="3" name="Content Placeholder 2" descr="Nervios espinales.jpg"/>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37" r="-262"/>
          <a:stretch/>
        </p:blipFill>
        <p:spPr>
          <a:xfrm>
            <a:off x="4865803" y="1916832"/>
            <a:ext cx="3248055" cy="4176119"/>
          </a:xfrm>
        </p:spPr>
      </p:pic>
    </p:spTree>
    <p:extLst>
      <p:ext uri="{BB962C8B-B14F-4D97-AF65-F5344CB8AC3E}">
        <p14:creationId xmlns:p14="http://schemas.microsoft.com/office/powerpoint/2010/main" val="3528953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ervios espinales.jpg"/>
          <p:cNvPicPr>
            <a:picLocks noGrp="1" noChangeAspect="1"/>
          </p:cNvPicPr>
          <p:nvPr>
            <p:ph idx="1"/>
          </p:nvPr>
        </p:nvPicPr>
        <p:blipFill rotWithShape="1">
          <a:blip r:embed="rId2">
            <a:extLst>
              <a:ext uri="{28A0092B-C50C-407E-A947-70E740481C1C}">
                <a14:useLocalDpi xmlns:a14="http://schemas.microsoft.com/office/drawing/2010/main" val="0"/>
              </a:ext>
            </a:extLst>
          </a:blip>
          <a:srcRect t="667" b="691"/>
          <a:stretch/>
        </p:blipFill>
        <p:spPr>
          <a:xfrm rot="60000">
            <a:off x="4706375" y="1379355"/>
            <a:ext cx="3357160" cy="4252921"/>
          </a:xfrm>
        </p:spPr>
      </p:pic>
      <p:sp>
        <p:nvSpPr>
          <p:cNvPr id="3" name="2 Marcador de texto"/>
          <p:cNvSpPr>
            <a:spLocks noGrp="1"/>
          </p:cNvSpPr>
          <p:nvPr>
            <p:ph type="body" sz="half" idx="2"/>
          </p:nvPr>
        </p:nvSpPr>
        <p:spPr>
          <a:xfrm rot="-60000">
            <a:off x="970503" y="1122583"/>
            <a:ext cx="3314377" cy="4602158"/>
          </a:xfrm>
        </p:spPr>
        <p:txBody>
          <a:bodyPr>
            <a:normAutofit fontScale="92500" lnSpcReduction="10000"/>
          </a:bodyPr>
          <a:lstStyle/>
          <a:p>
            <a:pPr algn="just"/>
            <a:endParaRPr lang="es-ES" dirty="0"/>
          </a:p>
          <a:p>
            <a:pPr algn="l"/>
            <a:r>
              <a:rPr lang="es-ES" sz="2400" dirty="0"/>
              <a:t>Estos tractos nerviosos son: </a:t>
            </a:r>
          </a:p>
          <a:p>
            <a:pPr marL="342900" indent="-342900" algn="l">
              <a:buFont typeface="Arial"/>
              <a:buChar char="•"/>
            </a:pPr>
            <a:r>
              <a:rPr lang="es-ES" sz="2400" dirty="0"/>
              <a:t>Ocho pares de nervios raquídeos cervicales.</a:t>
            </a:r>
          </a:p>
          <a:p>
            <a:pPr marL="342900" indent="-342900" algn="l">
              <a:buFont typeface="Arial"/>
              <a:buChar char="•"/>
            </a:pPr>
            <a:r>
              <a:rPr lang="es-ES" sz="2400" dirty="0"/>
              <a:t>Doce pares de nervios raquídeos torácicos.</a:t>
            </a:r>
          </a:p>
          <a:p>
            <a:pPr marL="342900" indent="-342900" algn="l">
              <a:buFont typeface="Arial"/>
              <a:buChar char="•"/>
            </a:pPr>
            <a:r>
              <a:rPr lang="es-ES" sz="2400" dirty="0"/>
              <a:t>Cinco pares de nervios raquídeos lumbares.</a:t>
            </a:r>
          </a:p>
          <a:p>
            <a:pPr marL="342900" indent="-342900" algn="l">
              <a:buFont typeface="Arial"/>
              <a:buChar char="•"/>
            </a:pPr>
            <a:r>
              <a:rPr lang="es-ES" sz="2400" dirty="0"/>
              <a:t>Cinco pares de nervios raquídeos sacros.</a:t>
            </a:r>
          </a:p>
          <a:p>
            <a:pPr marL="342900" indent="-342900" algn="l">
              <a:buFont typeface="Arial"/>
              <a:buChar char="•"/>
            </a:pPr>
            <a:r>
              <a:rPr lang="es-ES" sz="2400" dirty="0"/>
              <a:t>Un par de nervios raquídeos coccígeos.</a:t>
            </a:r>
          </a:p>
        </p:txBody>
      </p:sp>
    </p:spTree>
    <p:extLst>
      <p:ext uri="{BB962C8B-B14F-4D97-AF65-F5344CB8AC3E}">
        <p14:creationId xmlns:p14="http://schemas.microsoft.com/office/powerpoint/2010/main" val="2075947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ganización del sistema nervioso human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620688"/>
            <a:ext cx="6264696" cy="5665420"/>
          </a:xfrm>
          <a:prstGeom prst="rect">
            <a:avLst/>
          </a:prstGeom>
        </p:spPr>
      </p:pic>
      <p:pic>
        <p:nvPicPr>
          <p:cNvPr id="3" name="Picture 2" descr="thumbnail.as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789040"/>
            <a:ext cx="1768878" cy="2358504"/>
          </a:xfrm>
          <a:prstGeom prst="rect">
            <a:avLst/>
          </a:prstGeom>
        </p:spPr>
      </p:pic>
      <p:pic>
        <p:nvPicPr>
          <p:cNvPr id="6" name="Picture 5"/>
          <p:cNvPicPr>
            <a:picLocks noChangeAspect="1"/>
          </p:cNvPicPr>
          <p:nvPr/>
        </p:nvPicPr>
        <p:blipFill>
          <a:blip r:embed="rId4"/>
          <a:stretch>
            <a:fillRect/>
          </a:stretch>
        </p:blipFill>
        <p:spPr>
          <a:xfrm>
            <a:off x="6588224" y="3717032"/>
            <a:ext cx="1679188" cy="2376264"/>
          </a:xfrm>
          <a:prstGeom prst="rect">
            <a:avLst/>
          </a:prstGeom>
        </p:spPr>
      </p:pic>
    </p:spTree>
    <p:extLst>
      <p:ext uri="{BB962C8B-B14F-4D97-AF65-F5344CB8AC3E}">
        <p14:creationId xmlns:p14="http://schemas.microsoft.com/office/powerpoint/2010/main" val="3044952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475656" y="1124744"/>
            <a:ext cx="6254044" cy="1008112"/>
          </a:xfrm>
        </p:spPr>
        <p:txBody>
          <a:bodyPr/>
          <a:lstStyle/>
          <a:p>
            <a:r>
              <a:rPr lang="es-ES" dirty="0"/>
              <a:t>Función </a:t>
            </a:r>
            <a:endParaRPr lang="es-AR" dirty="0"/>
          </a:p>
        </p:txBody>
      </p:sp>
      <p:sp>
        <p:nvSpPr>
          <p:cNvPr id="4" name="3 Marcador de texto"/>
          <p:cNvSpPr>
            <a:spLocks noGrp="1"/>
          </p:cNvSpPr>
          <p:nvPr>
            <p:ph type="body" idx="1"/>
          </p:nvPr>
        </p:nvSpPr>
        <p:spPr>
          <a:xfrm>
            <a:off x="1475656" y="2348880"/>
            <a:ext cx="6231467" cy="1309511"/>
          </a:xfrm>
        </p:spPr>
        <p:txBody>
          <a:bodyPr>
            <a:noAutofit/>
          </a:bodyPr>
          <a:lstStyle/>
          <a:p>
            <a:pPr algn="l"/>
            <a:r>
              <a:rPr lang="es-ES" sz="3200" dirty="0"/>
              <a:t>Su principal función es la de captar y procesar rápidamente las señales ejerciendo control y coordinación sobre los demás órganos para lograr una oportuna y eficaz interacción con el medio ambiente cambiante. </a:t>
            </a:r>
            <a:endParaRPr lang="es-AR" sz="3200" dirty="0"/>
          </a:p>
        </p:txBody>
      </p:sp>
    </p:spTree>
    <p:extLst>
      <p:ext uri="{BB962C8B-B14F-4D97-AF65-F5344CB8AC3E}">
        <p14:creationId xmlns:p14="http://schemas.microsoft.com/office/powerpoint/2010/main" val="38651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nciones del Sistema Nervios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814639"/>
            <a:ext cx="7056784" cy="5224871"/>
          </a:xfrm>
          <a:prstGeom prst="rect">
            <a:avLst/>
          </a:prstGeom>
        </p:spPr>
      </p:pic>
    </p:spTree>
    <p:extLst>
      <p:ext uri="{BB962C8B-B14F-4D97-AF65-F5344CB8AC3E}">
        <p14:creationId xmlns:p14="http://schemas.microsoft.com/office/powerpoint/2010/main" val="323704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stema nervioso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24" y="821557"/>
            <a:ext cx="7471292" cy="5415755"/>
          </a:xfrm>
          <a:prstGeom prst="rect">
            <a:avLst/>
          </a:prstGeom>
        </p:spPr>
      </p:pic>
    </p:spTree>
    <p:extLst>
      <p:ext uri="{BB962C8B-B14F-4D97-AF65-F5344CB8AC3E}">
        <p14:creationId xmlns:p14="http://schemas.microsoft.com/office/powerpoint/2010/main" val="14824442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907704" y="4149080"/>
            <a:ext cx="5580000" cy="1872000"/>
          </a:xfrm>
        </p:spPr>
        <p:txBody>
          <a:bodyPr>
            <a:normAutofit fontScale="90000"/>
          </a:bodyPr>
          <a:lstStyle/>
          <a:p>
            <a:r>
              <a:rPr lang="es-ES" sz="8000"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rPr>
              <a:t>La Neurona: Unidad Básica del Sistema Nervioso </a:t>
            </a:r>
            <a:endParaRPr lang="es-AR" b="1" dirty="0">
              <a:ln w="17780" cmpd="sng">
                <a:solidFill>
                  <a:schemeClr val="bg2">
                    <a:lumMod val="10000"/>
                  </a:schemeClr>
                </a:solidFill>
                <a:prstDash val="solid"/>
                <a:miter lim="800000"/>
              </a:ln>
              <a:solidFill>
                <a:schemeClr val="tx2">
                  <a:lumMod val="7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41490184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745</TotalTime>
  <Words>1305</Words>
  <Application>Microsoft Office PowerPoint</Application>
  <PresentationFormat>Presentación en pantalla (4:3)</PresentationFormat>
  <Paragraphs>115</Paragraphs>
  <Slides>42</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Archer Thin</vt:lpstr>
      <vt:lpstr>Arial</vt:lpstr>
      <vt:lpstr>Calibri</vt:lpstr>
      <vt:lpstr>Constantia</vt:lpstr>
      <vt:lpstr>Franklin Gothic Book</vt:lpstr>
      <vt:lpstr>Rage Italic</vt:lpstr>
      <vt:lpstr>Wingdings</vt:lpstr>
      <vt:lpstr>Chincheta</vt:lpstr>
      <vt:lpstr>Bases Biológicas de la Conducta Humana</vt:lpstr>
      <vt:lpstr>El sistema nervioso</vt:lpstr>
      <vt:lpstr>¿Qué es?</vt:lpstr>
      <vt:lpstr>Presentación de PowerPoint</vt:lpstr>
      <vt:lpstr>Presentación de PowerPoint</vt:lpstr>
      <vt:lpstr>Función </vt:lpstr>
      <vt:lpstr>Presentación de PowerPoint</vt:lpstr>
      <vt:lpstr>Presentación de PowerPoint</vt:lpstr>
      <vt:lpstr>La Neurona: Unidad Básica del Sistema Nervioso </vt:lpstr>
      <vt:lpstr>¿Qué son?</vt:lpstr>
      <vt:lpstr>Presentación de PowerPoint</vt:lpstr>
      <vt:lpstr>Neuronas: Los mensajeros</vt:lpstr>
      <vt:lpstr>Estructura de una neurona</vt:lpstr>
      <vt:lpstr> Tipos de neuronas</vt:lpstr>
      <vt:lpstr>Presentación de PowerPoint</vt:lpstr>
      <vt:lpstr>Células gliales o Glía</vt:lpstr>
      <vt:lpstr>Señales neuronales</vt:lpstr>
      <vt:lpstr>El impulso nervioso</vt:lpstr>
      <vt:lpstr>El impulso nervioso</vt:lpstr>
      <vt:lpstr>El impulso nervioso</vt:lpstr>
      <vt:lpstr>El impulso nervioso</vt:lpstr>
      <vt:lpstr>Sinapsis</vt:lpstr>
      <vt:lpstr>Presentación de PowerPoint</vt:lpstr>
      <vt:lpstr>Presentación de PowerPoint</vt:lpstr>
      <vt:lpstr>Presentación de PowerPoint</vt:lpstr>
      <vt:lpstr>Sistema Nervioso Central</vt:lpstr>
      <vt:lpstr>Sistema nervioso central</vt:lpstr>
      <vt:lpstr>Presentación de PowerPoint</vt:lpstr>
      <vt:lpstr>Encéfalo </vt:lpstr>
      <vt:lpstr>Presentación de PowerPoint</vt:lpstr>
      <vt:lpstr>EL CEREBRO</vt:lpstr>
      <vt:lpstr>Presentación de PowerPoint</vt:lpstr>
      <vt:lpstr>Presentación de PowerPoint</vt:lpstr>
      <vt:lpstr>Médula espinal</vt:lpstr>
      <vt:lpstr>Sistema Nervioso Periférico</vt:lpstr>
      <vt:lpstr>Sistema nervioso periférico</vt:lpstr>
      <vt:lpstr>Presentación de PowerPoint</vt:lpstr>
      <vt:lpstr>Nervios craneales</vt:lpstr>
      <vt:lpstr>Presentación de PowerPoint</vt:lpstr>
      <vt:lpstr>Presentación de PowerPoint</vt:lpstr>
      <vt:lpstr>Nervios espinales</vt:lpstr>
      <vt:lpstr>Presentación de PowerPoint</vt:lpstr>
    </vt:vector>
  </TitlesOfParts>
  <Company>WindowsWolf.com.ar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sistema nervioso</dc:title>
  <dc:creator>Wolf</dc:creator>
  <cp:lastModifiedBy>Aracely Carolina Rodriguez Vintimilla</cp:lastModifiedBy>
  <cp:revision>45</cp:revision>
  <dcterms:created xsi:type="dcterms:W3CDTF">2010-05-23T01:13:52Z</dcterms:created>
  <dcterms:modified xsi:type="dcterms:W3CDTF">2025-02-25T15:03:18Z</dcterms:modified>
</cp:coreProperties>
</file>