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4076" r:id="rId1"/>
  </p:sldMasterIdLst>
  <p:sldIdLst>
    <p:sldId id="258" r:id="rId2"/>
    <p:sldId id="264" r:id="rId3"/>
    <p:sldId id="263" r:id="rId4"/>
    <p:sldId id="285" r:id="rId5"/>
    <p:sldId id="294" r:id="rId6"/>
    <p:sldId id="317" r:id="rId7"/>
    <p:sldId id="316" r:id="rId8"/>
    <p:sldId id="320" r:id="rId9"/>
    <p:sldId id="307" r:id="rId10"/>
    <p:sldId id="282" r:id="rId11"/>
    <p:sldId id="273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yriam Murillo Naranjo" initials="MMN" lastIdx="1" clrIdx="0">
    <p:extLst>
      <p:ext uri="{19B8F6BF-5375-455C-9EA6-DF929625EA0E}">
        <p15:presenceInfo xmlns:p15="http://schemas.microsoft.com/office/powerpoint/2012/main" userId="31f47af100554b4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7-21T00:20:06.277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83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0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845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597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42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859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51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81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010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42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5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07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58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>
                <a:solidFill>
                  <a:srgbClr val="4A4A4A"/>
                </a:solidFill>
              </a:rPr>
              <a:pPr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>
                <a:solidFill>
                  <a:srgbClr val="2DAEEF"/>
                </a:solidFill>
              </a:rPr>
              <a:pPr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18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defTabSz="457200"/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defTabSz="457200"/>
            <a:fld id="{09B482E8-6E0E-1B4F-B1FD-C69DB9E858D9}" type="datetimeFigureOut">
              <a:rPr lang="en-US" dirty="0">
                <a:solidFill>
                  <a:srgbClr val="4A4A4A"/>
                </a:solidFill>
              </a:rPr>
              <a:pPr defTabSz="457200"/>
              <a:t>6/16/2025</a:t>
            </a:fld>
            <a:endParaRPr lang="en-US" dirty="0">
              <a:solidFill>
                <a:srgbClr val="4A4A4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2DAEEF"/>
                </a:solidFill>
              </a:rPr>
              <a:pPr defTabSz="457200"/>
              <a:t>‹Nº›</a:t>
            </a:fld>
            <a:endParaRPr lang="en-US" dirty="0">
              <a:solidFill>
                <a:srgbClr val="2DAE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4611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77" r:id="rId1"/>
    <p:sldLayoutId id="2147484078" r:id="rId2"/>
    <p:sldLayoutId id="2147484079" r:id="rId3"/>
    <p:sldLayoutId id="2147484080" r:id="rId4"/>
    <p:sldLayoutId id="2147484081" r:id="rId5"/>
    <p:sldLayoutId id="2147484082" r:id="rId6"/>
    <p:sldLayoutId id="2147484083" r:id="rId7"/>
    <p:sldLayoutId id="2147484084" r:id="rId8"/>
    <p:sldLayoutId id="2147484085" r:id="rId9"/>
    <p:sldLayoutId id="2147484086" r:id="rId10"/>
    <p:sldLayoutId id="2147484087" r:id="rId11"/>
    <p:sldLayoutId id="2147484088" r:id="rId12"/>
    <p:sldLayoutId id="2147484089" r:id="rId13"/>
    <p:sldLayoutId id="2147484090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390917"/>
            <a:ext cx="10571998" cy="970450"/>
          </a:xfrm>
        </p:spPr>
        <p:txBody>
          <a:bodyPr/>
          <a:lstStyle/>
          <a:p>
            <a:br>
              <a:rPr lang="es-EC" sz="2800" dirty="0"/>
            </a:br>
            <a:br>
              <a:rPr lang="es-EC" sz="2800" dirty="0"/>
            </a:br>
            <a:br>
              <a:rPr lang="es-EC" sz="2800" dirty="0"/>
            </a:br>
            <a:br>
              <a:rPr lang="es-EC" sz="2800" dirty="0"/>
            </a:br>
            <a:br>
              <a:rPr lang="es-EC" sz="2800" dirty="0"/>
            </a:br>
            <a:r>
              <a:rPr lang="es-EC" sz="2000" dirty="0"/>
              <a:t>MÉTODOS DE INVESTIGACIÓN Y TÉCNICAS DE ESTUDIO</a:t>
            </a:r>
            <a:br>
              <a:rPr lang="es-EC" sz="2800" dirty="0"/>
            </a:br>
            <a:r>
              <a:rPr lang="es-EC" sz="2400" dirty="0"/>
              <a:t>Semana 11 (09-AL 13 DE JUNIO  - 2025)</a:t>
            </a:r>
            <a:br>
              <a:rPr lang="es-EC" sz="2400" dirty="0"/>
            </a:br>
            <a:r>
              <a:rPr lang="es-EC" sz="1600" dirty="0"/>
              <a:t> POBLACIÓN Y MUESTRA-  FÓRMULAS </a:t>
            </a:r>
            <a:endParaRPr lang="es-EC" sz="2800" dirty="0"/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63E81FB5-C560-4BE6-B6AB-CA7ACAE197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2270" y="1915427"/>
            <a:ext cx="5919537" cy="3137836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25BA3640-AA3D-4DB3-BFAA-03FC48E46A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1240" y="1915427"/>
            <a:ext cx="4598490" cy="3214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473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sz="2800" dirty="0"/>
              <a:t>MÉTODOS DE INVESTIGACIÓN Y TÉCNICAS DE ESTUDIO </a:t>
            </a:r>
            <a:br>
              <a:rPr lang="es-EC" sz="2800" dirty="0"/>
            </a:br>
            <a:endParaRPr lang="es-EC" sz="2800" dirty="0"/>
          </a:p>
        </p:txBody>
      </p:sp>
      <p:sp>
        <p:nvSpPr>
          <p:cNvPr id="4" name="Rectángulo 3"/>
          <p:cNvSpPr/>
          <p:nvPr/>
        </p:nvSpPr>
        <p:spPr>
          <a:xfrm>
            <a:off x="809999" y="5768788"/>
            <a:ext cx="3089647" cy="265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>
                <a:solidFill>
                  <a:srgbClr val="4A4A4A"/>
                </a:solidFill>
              </a:rPr>
              <a:t>Dra. Myriam Murillo Naranjo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CD701C6-71AB-4652-B4E5-A8E11BF8E02E}"/>
              </a:ext>
            </a:extLst>
          </p:cNvPr>
          <p:cNvSpPr txBox="1"/>
          <p:nvPr/>
        </p:nvSpPr>
        <p:spPr>
          <a:xfrm>
            <a:off x="1111828" y="875462"/>
            <a:ext cx="9227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dirty="0"/>
              <a:t>TÉCNICAS PARA LA RECOLECCIÓN DE INFORMACIÓN: PRÁCTICA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B188D0A-BF35-43DC-9864-D84EACD5C94F}"/>
              </a:ext>
            </a:extLst>
          </p:cNvPr>
          <p:cNvSpPr txBox="1"/>
          <p:nvPr/>
        </p:nvSpPr>
        <p:spPr>
          <a:xfrm>
            <a:off x="8145194" y="3094892"/>
            <a:ext cx="3236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ACTIVIDA PRÁCTICA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B220DCB-A99B-45C2-BF98-A478F87FCC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451" y="1845912"/>
            <a:ext cx="4762299" cy="2383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333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859098"/>
          </a:xfrm>
        </p:spPr>
        <p:txBody>
          <a:bodyPr/>
          <a:lstStyle/>
          <a:p>
            <a:r>
              <a:rPr lang="es-EC" dirty="0"/>
              <a:t>ETIQUETA: TAREAS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6948" y="2627697"/>
            <a:ext cx="11468092" cy="387588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2000" dirty="0"/>
          </a:p>
          <a:p>
            <a:pPr marL="0" indent="0">
              <a:buNone/>
            </a:pPr>
            <a:endParaRPr lang="es-EC" sz="2000" dirty="0"/>
          </a:p>
          <a:p>
            <a:pPr marL="0" indent="0">
              <a:buNone/>
            </a:pPr>
            <a:r>
              <a:rPr lang="es-EC" dirty="0">
                <a:highlight>
                  <a:srgbClr val="FFFF00"/>
                </a:highlight>
              </a:rPr>
              <a:t>Tareas pendientes:</a:t>
            </a:r>
          </a:p>
          <a:p>
            <a:pPr marL="0" indent="0">
              <a:buNone/>
            </a:pPr>
            <a:r>
              <a:rPr lang="es-EC" dirty="0"/>
              <a:t>Control de lectura: Texto Metodología de investigación Para los estudiantes que tienen pendiente: lunes 17-06-2025</a:t>
            </a:r>
          </a:p>
          <a:p>
            <a:pPr marL="0" indent="0">
              <a:buNone/>
            </a:pPr>
            <a:r>
              <a:rPr lang="es-EC" dirty="0"/>
              <a:t>Estructura de la investigación formativa:  Se remite el Formato en el aula virtual para que vayan llenando los datos iniciales. </a:t>
            </a:r>
            <a:endParaRPr lang="es-EC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EC" dirty="0"/>
              <a:t>Cuaderno físico  hasta la semana 11.</a:t>
            </a:r>
          </a:p>
          <a:p>
            <a:pPr marL="0" indent="0">
              <a:buNone/>
            </a:pPr>
            <a:r>
              <a:rPr lang="es-EC" sz="1200" dirty="0"/>
              <a:t>Taller pedagógico </a:t>
            </a:r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  <a:p>
            <a:pPr marL="0" indent="0">
              <a:buNone/>
            </a:pPr>
            <a:endParaRPr lang="es-EC" sz="1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000" y="270974"/>
            <a:ext cx="3990975" cy="352425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05661257-2FD2-4CBE-9EA1-73BC2201E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3339" y="4996070"/>
            <a:ext cx="3048000" cy="150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30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C" sz="3100"/>
              <a:t>MÉTODOS DE INVESTIGACIÓN Y TÉCNICAS DE ESTUDIO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30699" y="2413000"/>
            <a:ext cx="7052733" cy="3632200"/>
          </a:xfrm>
        </p:spPr>
        <p:txBody>
          <a:bodyPr>
            <a:normAutofit fontScale="70000" lnSpcReduction="20000"/>
          </a:bodyPr>
          <a:lstStyle/>
          <a:p>
            <a:endParaRPr lang="es-ES" dirty="0"/>
          </a:p>
          <a:p>
            <a:r>
              <a:rPr lang="es-ES" dirty="0"/>
              <a:t>AGENDA</a:t>
            </a:r>
          </a:p>
          <a:p>
            <a:endParaRPr lang="es-ES" dirty="0"/>
          </a:p>
          <a:p>
            <a:r>
              <a:rPr lang="es-ES" dirty="0"/>
              <a:t>Saludo y motivación</a:t>
            </a:r>
          </a:p>
          <a:p>
            <a:r>
              <a:rPr lang="es-ES" dirty="0"/>
              <a:t>Registro de asistencia (noticia del día)</a:t>
            </a:r>
          </a:p>
          <a:p>
            <a:r>
              <a:rPr lang="es-ES" dirty="0"/>
              <a:t>SEMANA 11</a:t>
            </a:r>
          </a:p>
          <a:p>
            <a:pPr algn="l"/>
            <a:r>
              <a:rPr lang="es-EC" sz="1800" b="0" i="0" u="none" strike="noStrike" baseline="0" dirty="0">
                <a:latin typeface="ArialNormal"/>
              </a:rPr>
              <a:t>1.11. POBLACIÓN Y MUESTRA</a:t>
            </a:r>
          </a:p>
          <a:p>
            <a:pPr algn="l"/>
            <a:r>
              <a:rPr lang="es-EC" sz="1800" b="0" i="0" u="none" strike="noStrike" baseline="0" dirty="0">
                <a:latin typeface="ArialNormal"/>
              </a:rPr>
              <a:t>• 1. Fórmulas </a:t>
            </a:r>
          </a:p>
          <a:p>
            <a:pPr algn="l"/>
            <a:r>
              <a:rPr lang="es-EC" sz="1800" b="0" i="0" u="none" strike="noStrike" baseline="0" dirty="0">
                <a:latin typeface="ArialNormal"/>
              </a:rPr>
              <a:t>• 1.Muestreo proceso</a:t>
            </a:r>
            <a:endParaRPr lang="es-ES" dirty="0"/>
          </a:p>
          <a:p>
            <a:r>
              <a:rPr lang="es-EC" dirty="0"/>
              <a:t>TÉCNICAS PARA LA RECOLECCIÓN DE INFORMACIÓN:</a:t>
            </a:r>
          </a:p>
          <a:p>
            <a:r>
              <a:rPr lang="es-EC" dirty="0"/>
              <a:t>Observación</a:t>
            </a:r>
          </a:p>
          <a:p>
            <a:r>
              <a:rPr lang="es-ES" dirty="0"/>
              <a:t>Trabajo práctico </a:t>
            </a:r>
          </a:p>
          <a:p>
            <a:r>
              <a:rPr lang="es-ES" dirty="0"/>
              <a:t>Investigación formativa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DFE00C7-1962-45E9-9B22-858E51499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50" y="2413000"/>
            <a:ext cx="3317142" cy="2482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5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0668"/>
            <a:ext cx="10571998" cy="970450"/>
          </a:xfrm>
        </p:spPr>
        <p:txBody>
          <a:bodyPr/>
          <a:lstStyle/>
          <a:p>
            <a:r>
              <a:rPr lang="es-EC" sz="2800" dirty="0"/>
              <a:t>MÉTODOS DE INVESTIGACIÓN Y TÉCNICAS DE ESTUDIO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28850" y="1913206"/>
            <a:ext cx="9153148" cy="4151436"/>
          </a:xfrm>
          <a:effectLst/>
        </p:spPr>
        <p:txBody>
          <a:bodyPr>
            <a:normAutofit lnSpcReduction="10000"/>
          </a:bodyPr>
          <a:lstStyle/>
          <a:p>
            <a:pPr algn="just"/>
            <a:endParaRPr lang="es-ES" sz="2400" dirty="0"/>
          </a:p>
          <a:p>
            <a:pPr marL="0" indent="0" algn="just">
              <a:buNone/>
            </a:pPr>
            <a:endParaRPr lang="es-ES" sz="2000" dirty="0"/>
          </a:p>
          <a:p>
            <a:pPr marL="0" indent="0" algn="just">
              <a:buNone/>
            </a:pPr>
            <a:endParaRPr lang="es-ES" sz="2000" dirty="0"/>
          </a:p>
          <a:p>
            <a:pPr marL="0" indent="0" algn="just">
              <a:buNone/>
            </a:pPr>
            <a:endParaRPr lang="es-ES" sz="2000" dirty="0"/>
          </a:p>
          <a:p>
            <a:pPr marL="0" indent="0" algn="just">
              <a:buNone/>
            </a:pPr>
            <a:r>
              <a:rPr lang="es-ES" sz="2000" dirty="0"/>
              <a:t>Motivación.</a:t>
            </a:r>
          </a:p>
          <a:p>
            <a:pPr marL="0" indent="0" algn="just">
              <a:buNone/>
            </a:pPr>
            <a:endParaRPr lang="es-ES" sz="2000" dirty="0"/>
          </a:p>
          <a:p>
            <a:pPr marL="0" indent="0" algn="just">
              <a:buNone/>
            </a:pPr>
            <a:r>
              <a:rPr lang="es-ES" sz="2000" dirty="0"/>
              <a:t>Llene cada casilla del 1 al 9, de tal manera que sume 15 en todos los lados, horizontal y vertical. </a:t>
            </a:r>
          </a:p>
          <a:p>
            <a:pPr marL="0" indent="0" algn="just">
              <a:buNone/>
            </a:pPr>
            <a:r>
              <a:rPr lang="es-ES" sz="2000" dirty="0"/>
              <a:t>1P.</a:t>
            </a:r>
          </a:p>
          <a:p>
            <a:pPr marL="0" indent="0" algn="just">
              <a:buNone/>
            </a:pPr>
            <a:r>
              <a:rPr lang="es-ES" sz="2000" dirty="0"/>
              <a:t>Registro de asistencia</a:t>
            </a:r>
          </a:p>
          <a:p>
            <a:pPr marL="0" indent="0" algn="just">
              <a:buNone/>
            </a:pPr>
            <a:endParaRPr lang="es-ES" sz="2000" dirty="0"/>
          </a:p>
          <a:p>
            <a:pPr marL="0" indent="0" algn="just">
              <a:buNone/>
            </a:pPr>
            <a:endParaRPr lang="es-ES" sz="2000" dirty="0"/>
          </a:p>
        </p:txBody>
      </p:sp>
      <p:sp>
        <p:nvSpPr>
          <p:cNvPr id="4" name="Rectángulo 3"/>
          <p:cNvSpPr/>
          <p:nvPr/>
        </p:nvSpPr>
        <p:spPr>
          <a:xfrm>
            <a:off x="810000" y="6064642"/>
            <a:ext cx="3089647" cy="2650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C" sz="1400" dirty="0">
                <a:solidFill>
                  <a:srgbClr val="4A4A4A"/>
                </a:solidFill>
              </a:rPr>
              <a:t>Dra. Myriam Murillo Naranjo 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31830"/>
              </p:ext>
            </p:extLst>
          </p:nvPr>
        </p:nvGraphicFramePr>
        <p:xfrm>
          <a:off x="5365377" y="2319864"/>
          <a:ext cx="4975410" cy="1768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8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9347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347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347"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7495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0000" y="447187"/>
            <a:ext cx="10571998" cy="1592627"/>
          </a:xfrm>
        </p:spPr>
        <p:txBody>
          <a:bodyPr/>
          <a:lstStyle/>
          <a:p>
            <a:r>
              <a:rPr lang="es-EC" sz="2800" dirty="0"/>
              <a:t>MÉTODOS DE INVESTIGACIÓN Y TÉCNICAS DE ESTUDIO</a:t>
            </a:r>
            <a:br>
              <a:rPr lang="es-EC" sz="2800" dirty="0"/>
            </a:br>
            <a:r>
              <a:rPr lang="es-EC" sz="2800" dirty="0"/>
              <a:t>-Respuesta de la motivación </a:t>
            </a:r>
            <a:br>
              <a:rPr lang="es-EC" sz="2800" dirty="0"/>
            </a:br>
            <a:endParaRPr lang="es-EC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32965" y="2222286"/>
            <a:ext cx="7497917" cy="3006939"/>
          </a:xfrm>
          <a:effectLst/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C"/>
          </a:p>
          <a:p>
            <a:pPr marL="0" indent="0" algn="just">
              <a:buNone/>
            </a:pPr>
            <a:r>
              <a:rPr lang="es-EC"/>
              <a:t>-</a:t>
            </a:r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471" y="1936376"/>
            <a:ext cx="7753411" cy="477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186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Tamaño de muestra y muestreo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38200" y="2079171"/>
            <a:ext cx="10515600" cy="39188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CO" sz="3200" i="1" dirty="0"/>
          </a:p>
          <a:p>
            <a:pPr marL="0" indent="0" algn="ctr">
              <a:buNone/>
            </a:pPr>
            <a:r>
              <a:rPr lang="es-CO" sz="3200" dirty="0">
                <a:solidFill>
                  <a:srgbClr val="0070C0"/>
                </a:solidFill>
              </a:rPr>
              <a:t>¿En quiénes debemos recopilar la información?</a:t>
            </a:r>
          </a:p>
          <a:p>
            <a:pPr marL="0" indent="0">
              <a:buNone/>
            </a:pPr>
            <a:endParaRPr lang="es-CO" sz="3200" dirty="0"/>
          </a:p>
          <a:p>
            <a:r>
              <a:rPr lang="es-CO" sz="3200" dirty="0"/>
              <a:t>Importa el tamaño de la muestra</a:t>
            </a:r>
          </a:p>
          <a:p>
            <a:r>
              <a:rPr lang="es-CO" sz="3200" dirty="0"/>
              <a:t>Y cómo se seleccionarán</a:t>
            </a:r>
          </a:p>
        </p:txBody>
      </p:sp>
    </p:spTree>
    <p:extLst>
      <p:ext uri="{BB962C8B-B14F-4D97-AF65-F5344CB8AC3E}">
        <p14:creationId xmlns:p14="http://schemas.microsoft.com/office/powerpoint/2010/main" val="77368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Tamaño de muestra y muestreo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9" name="28 Grupo"/>
          <p:cNvGrpSpPr/>
          <p:nvPr/>
        </p:nvGrpSpPr>
        <p:grpSpPr>
          <a:xfrm>
            <a:off x="1677547" y="2189022"/>
            <a:ext cx="8887258" cy="3124844"/>
            <a:chOff x="1445471" y="2350617"/>
            <a:chExt cx="6551615" cy="3124844"/>
          </a:xfrm>
        </p:grpSpPr>
        <p:pic>
          <p:nvPicPr>
            <p:cNvPr id="12" name="Picture 7" descr="MP00640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37222" y="2599934"/>
              <a:ext cx="2095134" cy="2436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8" descr="MP00640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5740" y="2599934"/>
              <a:ext cx="2286885" cy="24367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 useBgFill="1">
          <p:nvSpPr>
            <p:cNvPr id="14" name="AutoShape 9"/>
            <p:cNvSpPr>
              <a:spLocks noChangeArrowheads="1"/>
            </p:cNvSpPr>
            <p:nvPr/>
          </p:nvSpPr>
          <p:spPr bwMode="auto">
            <a:xfrm>
              <a:off x="4783086" y="2467699"/>
              <a:ext cx="3214000" cy="2776930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6961" y="10800"/>
                  </a:moveTo>
                  <a:cubicBezTo>
                    <a:pt x="6961" y="12920"/>
                    <a:pt x="8680" y="14639"/>
                    <a:pt x="10800" y="14639"/>
                  </a:cubicBezTo>
                  <a:cubicBezTo>
                    <a:pt x="12920" y="14639"/>
                    <a:pt x="14639" y="12920"/>
                    <a:pt x="14639" y="10800"/>
                  </a:cubicBezTo>
                  <a:cubicBezTo>
                    <a:pt x="14639" y="8680"/>
                    <a:pt x="12920" y="6961"/>
                    <a:pt x="10800" y="6961"/>
                  </a:cubicBezTo>
                  <a:cubicBezTo>
                    <a:pt x="8680" y="6961"/>
                    <a:pt x="6961" y="8680"/>
                    <a:pt x="6961" y="10800"/>
                  </a:cubicBez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10"/>
            <p:cNvSpPr>
              <a:spLocks noChangeArrowheads="1"/>
            </p:cNvSpPr>
            <p:nvPr/>
          </p:nvSpPr>
          <p:spPr bwMode="auto">
            <a:xfrm rot="2131703">
              <a:off x="4176599" y="2350617"/>
              <a:ext cx="1545193" cy="119011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3757 h 21600"/>
                <a:gd name="T14" fmla="*/ 18629 w 21600"/>
                <a:gd name="T15" fmla="*/ 840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3822" y="0"/>
                  </a:lnTo>
                  <a:lnTo>
                    <a:pt x="13822" y="3757"/>
                  </a:lnTo>
                  <a:lnTo>
                    <a:pt x="12427" y="3757"/>
                  </a:lnTo>
                  <a:cubicBezTo>
                    <a:pt x="5564" y="3757"/>
                    <a:pt x="0" y="7518"/>
                    <a:pt x="0" y="12158"/>
                  </a:cubicBezTo>
                  <a:lnTo>
                    <a:pt x="0" y="21600"/>
                  </a:lnTo>
                  <a:lnTo>
                    <a:pt x="4747" y="21600"/>
                  </a:lnTo>
                  <a:lnTo>
                    <a:pt x="4747" y="12158"/>
                  </a:lnTo>
                  <a:cubicBezTo>
                    <a:pt x="4747" y="10083"/>
                    <a:pt x="8185" y="8401"/>
                    <a:pt x="12427" y="8401"/>
                  </a:cubicBezTo>
                  <a:lnTo>
                    <a:pt x="13822" y="8401"/>
                  </a:lnTo>
                  <a:lnTo>
                    <a:pt x="13822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1"/>
            <p:cNvSpPr>
              <a:spLocks noChangeArrowheads="1"/>
            </p:cNvSpPr>
            <p:nvPr/>
          </p:nvSpPr>
          <p:spPr bwMode="auto">
            <a:xfrm rot="12922973">
              <a:off x="4103202" y="3790047"/>
              <a:ext cx="1545193" cy="1190113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3757 h 21600"/>
                <a:gd name="T14" fmla="*/ 18629 w 21600"/>
                <a:gd name="T15" fmla="*/ 840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3822" y="0"/>
                  </a:lnTo>
                  <a:lnTo>
                    <a:pt x="13822" y="3757"/>
                  </a:lnTo>
                  <a:lnTo>
                    <a:pt x="12427" y="3757"/>
                  </a:lnTo>
                  <a:cubicBezTo>
                    <a:pt x="5564" y="3757"/>
                    <a:pt x="0" y="7518"/>
                    <a:pt x="0" y="12158"/>
                  </a:cubicBezTo>
                  <a:lnTo>
                    <a:pt x="0" y="21600"/>
                  </a:lnTo>
                  <a:lnTo>
                    <a:pt x="4747" y="21600"/>
                  </a:lnTo>
                  <a:lnTo>
                    <a:pt x="4747" y="12158"/>
                  </a:lnTo>
                  <a:cubicBezTo>
                    <a:pt x="4747" y="10083"/>
                    <a:pt x="8185" y="8401"/>
                    <a:pt x="12427" y="8401"/>
                  </a:cubicBezTo>
                  <a:lnTo>
                    <a:pt x="13822" y="8401"/>
                  </a:lnTo>
                  <a:lnTo>
                    <a:pt x="13822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rgbClr val="99FF33"/>
            </a:solidFill>
            <a:ln w="9525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Text Box 12"/>
            <p:cNvSpPr txBox="1">
              <a:spLocks noChangeArrowheads="1"/>
            </p:cNvSpPr>
            <p:nvPr/>
          </p:nvSpPr>
          <p:spPr bwMode="auto">
            <a:xfrm>
              <a:off x="1445471" y="5013796"/>
              <a:ext cx="26874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s-ES_tradnl" altLang="es-CO" b="1" dirty="0"/>
                <a:t>Población objetivo/estudio</a:t>
              </a:r>
              <a:endParaRPr lang="es-ES" altLang="es-CO" b="1" dirty="0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019239" y="4517338"/>
              <a:ext cx="95506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altLang="es-CO" b="1" dirty="0" err="1"/>
                <a:t>Muestra</a:t>
              </a:r>
              <a:endParaRPr lang="en-US" altLang="es-CO" b="1" dirty="0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474598" y="5427646"/>
            <a:ext cx="56646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i="1" dirty="0">
                <a:solidFill>
                  <a:srgbClr val="00B050"/>
                </a:solidFill>
              </a:rPr>
              <a:t>Población sobre la cuál recaerán las conclusiones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6248962" y="5369784"/>
            <a:ext cx="56646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i="1" dirty="0">
                <a:solidFill>
                  <a:srgbClr val="00B050"/>
                </a:solidFill>
              </a:rPr>
              <a:t>Elementos (pe: pacientes con alguna enfermedad, personas sanas, familias, hospitales) </a:t>
            </a:r>
            <a:r>
              <a:rPr lang="es-CO" sz="2000" b="1" i="1" dirty="0">
                <a:solidFill>
                  <a:srgbClr val="00B050"/>
                </a:solidFill>
              </a:rPr>
              <a:t>donde se toma la medición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820361" y="2438339"/>
            <a:ext cx="3093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u="sng" dirty="0">
                <a:solidFill>
                  <a:schemeClr val="accent6">
                    <a:lumMod val="50000"/>
                  </a:schemeClr>
                </a:solidFill>
              </a:rPr>
              <a:t>Recoge la variabilidad de la población</a:t>
            </a:r>
          </a:p>
        </p:txBody>
      </p:sp>
    </p:spTree>
    <p:extLst>
      <p:ext uri="{BB962C8B-B14F-4D97-AF65-F5344CB8AC3E}">
        <p14:creationId xmlns:p14="http://schemas.microsoft.com/office/powerpoint/2010/main" val="394874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Diseño del estudio -&gt; generalización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Cuantitativa (estadística) : generalizar los hallazgos e inferir a partir de una muestra representativa hacia la población de la cual fue tomada la muestra - </a:t>
            </a:r>
            <a:r>
              <a:rPr lang="es-CO" b="1" dirty="0">
                <a:solidFill>
                  <a:srgbClr val="00B050"/>
                </a:solidFill>
              </a:rPr>
              <a:t>representatividad</a:t>
            </a:r>
          </a:p>
          <a:p>
            <a:endParaRPr lang="es-CO" dirty="0"/>
          </a:p>
          <a:p>
            <a:r>
              <a:rPr lang="es-CO" dirty="0"/>
              <a:t>Cualitativa (analítica): tendencia a hacer generalizaciones analíticas que involucran la transferencia caso a caso – </a:t>
            </a:r>
            <a:r>
              <a:rPr lang="es-CO" b="1" dirty="0">
                <a:solidFill>
                  <a:srgbClr val="00B050"/>
                </a:solidFill>
              </a:rPr>
              <a:t>poder conceptual</a:t>
            </a:r>
          </a:p>
          <a:p>
            <a:endParaRPr lang="es-CO" b="1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r>
              <a:rPr lang="es-CO" b="1" dirty="0">
                <a:solidFill>
                  <a:schemeClr val="accent5"/>
                </a:solidFill>
              </a:rPr>
              <a:t>El proceso de muestreo es importante en ambos casos</a:t>
            </a:r>
            <a:endParaRPr lang="en-US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350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Importancia del tamaño de la muestra</a:t>
            </a:r>
            <a:endParaRPr lang="en-US" dirty="0"/>
          </a:p>
        </p:txBody>
      </p:sp>
      <p:pic>
        <p:nvPicPr>
          <p:cNvPr id="4" name="Picture 2" descr="Difference Between Census and Sampling (with Comparison Chart) - Key  Differenc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77"/>
          <a:stretch/>
        </p:blipFill>
        <p:spPr bwMode="auto">
          <a:xfrm>
            <a:off x="1149020" y="2771331"/>
            <a:ext cx="5524500" cy="2312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1073824" y="2507162"/>
            <a:ext cx="12273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s-CO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Población</a:t>
            </a:r>
            <a:endParaRPr lang="en-US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5314076" y="3276231"/>
            <a:ext cx="1296144" cy="32475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5219755" y="3329821"/>
            <a:ext cx="1506648" cy="17462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upo 7"/>
          <p:cNvGrpSpPr/>
          <p:nvPr/>
        </p:nvGrpSpPr>
        <p:grpSpPr>
          <a:xfrm>
            <a:off x="4839940" y="3639229"/>
            <a:ext cx="2065522" cy="2427459"/>
            <a:chOff x="4181704" y="3712797"/>
            <a:chExt cx="2065522" cy="2427459"/>
          </a:xfrm>
        </p:grpSpPr>
        <p:sp>
          <p:nvSpPr>
            <p:cNvPr id="9" name="CuadroTexto 8"/>
            <p:cNvSpPr txBox="1"/>
            <p:nvPr/>
          </p:nvSpPr>
          <p:spPr>
            <a:xfrm>
              <a:off x="4468107" y="5094633"/>
              <a:ext cx="149271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s-CO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OR: 1,67</a:t>
              </a:r>
            </a:p>
            <a:p>
              <a:pPr algn="ctr"/>
              <a:r>
                <a:rPr lang="es-CO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(0,98 – 2,36)</a:t>
              </a:r>
              <a:endParaRPr lang="en-US"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grpSp>
          <p:nvGrpSpPr>
            <p:cNvPr id="10" name="Grupo 9"/>
            <p:cNvGrpSpPr/>
            <p:nvPr/>
          </p:nvGrpSpPr>
          <p:grpSpPr>
            <a:xfrm>
              <a:off x="4655840" y="3712797"/>
              <a:ext cx="1042766" cy="767366"/>
              <a:chOff x="6421629" y="3789040"/>
              <a:chExt cx="1042766" cy="767366"/>
            </a:xfrm>
          </p:grpSpPr>
          <p:pic>
            <p:nvPicPr>
              <p:cNvPr id="13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9403" t="60795" r="6687" b="25359"/>
              <a:stretch/>
            </p:blipFill>
            <p:spPr bwMode="auto">
              <a:xfrm>
                <a:off x="6539557" y="3992703"/>
                <a:ext cx="216024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578" t="46622" r="15810" b="39510"/>
              <a:stretch/>
            </p:blipFill>
            <p:spPr bwMode="auto">
              <a:xfrm>
                <a:off x="7089532" y="4115535"/>
                <a:ext cx="144016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7653" t="46189" r="9294" b="37196"/>
              <a:stretch/>
            </p:blipFill>
            <p:spPr bwMode="auto">
              <a:xfrm>
                <a:off x="6911981" y="3795084"/>
                <a:ext cx="168651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6" name="Elipse 15"/>
              <p:cNvSpPr/>
              <p:nvPr/>
            </p:nvSpPr>
            <p:spPr>
              <a:xfrm>
                <a:off x="6421629" y="3789040"/>
                <a:ext cx="1042766" cy="767366"/>
              </a:xfrm>
              <a:prstGeom prst="ellipse">
                <a:avLst/>
              </a:prstGeom>
              <a:noFill/>
              <a:ln w="28575">
                <a:solidFill>
                  <a:srgbClr val="E246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7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9403" t="60795" r="6687" b="25359"/>
              <a:stretch/>
            </p:blipFill>
            <p:spPr bwMode="auto">
              <a:xfrm>
                <a:off x="6750673" y="4115535"/>
                <a:ext cx="216024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11" name="Conector recto 10"/>
            <p:cNvCxnSpPr/>
            <p:nvPr/>
          </p:nvCxnSpPr>
          <p:spPr>
            <a:xfrm>
              <a:off x="4181704" y="6068248"/>
              <a:ext cx="206552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ángulo 11"/>
            <p:cNvSpPr/>
            <p:nvPr/>
          </p:nvSpPr>
          <p:spPr>
            <a:xfrm>
              <a:off x="5118296" y="5996240"/>
              <a:ext cx="192339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7231852" y="3499447"/>
            <a:ext cx="1492716" cy="2592289"/>
            <a:chOff x="6573616" y="3573015"/>
            <a:chExt cx="1492716" cy="2592289"/>
          </a:xfrm>
        </p:grpSpPr>
        <p:sp>
          <p:nvSpPr>
            <p:cNvPr id="19" name="CuadroTexto 18"/>
            <p:cNvSpPr txBox="1"/>
            <p:nvPr/>
          </p:nvSpPr>
          <p:spPr>
            <a:xfrm>
              <a:off x="6573616" y="5151295"/>
              <a:ext cx="149271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s-CO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OR: 1,75</a:t>
              </a:r>
            </a:p>
            <a:p>
              <a:pPr algn="ctr"/>
              <a:r>
                <a:rPr lang="es-CO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(1,27 – 2,23)</a:t>
              </a:r>
              <a:endParaRPr lang="en-US"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20" name="Picture 2" descr="Difference Between Census and Sampling (with Comparison Chart) - Key  Differences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3937" t="42537" b="18695"/>
            <a:stretch/>
          </p:blipFill>
          <p:spPr bwMode="auto">
            <a:xfrm>
              <a:off x="6600056" y="3573015"/>
              <a:ext cx="1439836" cy="10081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1" name="Conector recto 20"/>
            <p:cNvCxnSpPr/>
            <p:nvPr/>
          </p:nvCxnSpPr>
          <p:spPr>
            <a:xfrm>
              <a:off x="6725974" y="6093296"/>
              <a:ext cx="1188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ángulo 21"/>
            <p:cNvSpPr/>
            <p:nvPr/>
          </p:nvSpPr>
          <p:spPr>
            <a:xfrm>
              <a:off x="7223805" y="6021288"/>
              <a:ext cx="192339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9130500" y="2347319"/>
            <a:ext cx="2160240" cy="3744417"/>
            <a:chOff x="8472264" y="2420887"/>
            <a:chExt cx="2160240" cy="3744417"/>
          </a:xfrm>
        </p:grpSpPr>
        <p:grpSp>
          <p:nvGrpSpPr>
            <p:cNvPr id="24" name="Grupo 23"/>
            <p:cNvGrpSpPr/>
            <p:nvPr/>
          </p:nvGrpSpPr>
          <p:grpSpPr>
            <a:xfrm>
              <a:off x="8472264" y="2420887"/>
              <a:ext cx="2160240" cy="2304256"/>
              <a:chOff x="8328249" y="2924944"/>
              <a:chExt cx="2160240" cy="2304256"/>
            </a:xfrm>
          </p:grpSpPr>
          <p:sp>
            <p:nvSpPr>
              <p:cNvPr id="28" name="Elipse 27"/>
              <p:cNvSpPr/>
              <p:nvPr/>
            </p:nvSpPr>
            <p:spPr>
              <a:xfrm>
                <a:off x="8328249" y="2924944"/>
                <a:ext cx="2160240" cy="2304256"/>
              </a:xfrm>
              <a:prstGeom prst="ellipse">
                <a:avLst/>
              </a:prstGeom>
              <a:noFill/>
              <a:ln w="28575">
                <a:solidFill>
                  <a:srgbClr val="E2469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9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454" t="15290" r="69077" b="7172"/>
              <a:stretch/>
            </p:blipFill>
            <p:spPr bwMode="auto">
              <a:xfrm>
                <a:off x="8506712" y="3201732"/>
                <a:ext cx="1514518" cy="1941550"/>
              </a:xfrm>
              <a:prstGeom prst="teardrop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578" t="46622" r="15810" b="39510"/>
              <a:stretch/>
            </p:blipFill>
            <p:spPr bwMode="auto">
              <a:xfrm>
                <a:off x="8627977" y="3494529"/>
                <a:ext cx="144016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1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578" t="46622" r="15810" b="39510"/>
              <a:stretch/>
            </p:blipFill>
            <p:spPr bwMode="auto">
              <a:xfrm>
                <a:off x="8910206" y="3172062"/>
                <a:ext cx="144016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2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9403" t="60795" r="6687" b="25359"/>
              <a:stretch/>
            </p:blipFill>
            <p:spPr bwMode="auto">
              <a:xfrm>
                <a:off x="9244732" y="3068960"/>
                <a:ext cx="216024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3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9403" t="60795" r="6687" b="25359"/>
              <a:stretch/>
            </p:blipFill>
            <p:spPr bwMode="auto">
              <a:xfrm>
                <a:off x="9975517" y="3429000"/>
                <a:ext cx="216024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7653" t="46189" r="9294" b="37196"/>
              <a:stretch/>
            </p:blipFill>
            <p:spPr bwMode="auto">
              <a:xfrm>
                <a:off x="10102833" y="3822586"/>
                <a:ext cx="168651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5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9403" t="60795" r="6687" b="25359"/>
              <a:stretch/>
            </p:blipFill>
            <p:spPr bwMode="auto">
              <a:xfrm>
                <a:off x="10017699" y="4196366"/>
                <a:ext cx="216024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6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578" t="46622" r="15810" b="39510"/>
              <a:stretch/>
            </p:blipFill>
            <p:spPr bwMode="auto">
              <a:xfrm>
                <a:off x="9726136" y="4635238"/>
                <a:ext cx="144016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7" name="Forma libre 36"/>
              <p:cNvSpPr/>
              <p:nvPr/>
            </p:nvSpPr>
            <p:spPr>
              <a:xfrm>
                <a:off x="8685267" y="3268025"/>
                <a:ext cx="277236" cy="324750"/>
              </a:xfrm>
              <a:custGeom>
                <a:avLst/>
                <a:gdLst>
                  <a:gd name="connsiteX0" fmla="*/ 0 w 149190"/>
                  <a:gd name="connsiteY0" fmla="*/ 1949 h 145879"/>
                  <a:gd name="connsiteX1" fmla="*/ 0 w 149190"/>
                  <a:gd name="connsiteY1" fmla="*/ 1949 h 145879"/>
                  <a:gd name="connsiteX2" fmla="*/ 29737 w 149190"/>
                  <a:gd name="connsiteY2" fmla="*/ 61422 h 145879"/>
                  <a:gd name="connsiteX3" fmla="*/ 44605 w 149190"/>
                  <a:gd name="connsiteY3" fmla="*/ 120895 h 145879"/>
                  <a:gd name="connsiteX4" fmla="*/ 52039 w 149190"/>
                  <a:gd name="connsiteY4" fmla="*/ 143198 h 145879"/>
                  <a:gd name="connsiteX5" fmla="*/ 148683 w 149190"/>
                  <a:gd name="connsiteY5" fmla="*/ 113461 h 145879"/>
                  <a:gd name="connsiteX6" fmla="*/ 126380 w 149190"/>
                  <a:gd name="connsiteY6" fmla="*/ 31685 h 145879"/>
                  <a:gd name="connsiteX7" fmla="*/ 81776 w 149190"/>
                  <a:gd name="connsiteY7" fmla="*/ 16817 h 145879"/>
                  <a:gd name="connsiteX8" fmla="*/ 59473 w 149190"/>
                  <a:gd name="connsiteY8" fmla="*/ 9383 h 145879"/>
                  <a:gd name="connsiteX9" fmla="*/ 0 w 149190"/>
                  <a:gd name="connsiteY9" fmla="*/ 1949 h 145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9190" h="145879">
                    <a:moveTo>
                      <a:pt x="0" y="1949"/>
                    </a:moveTo>
                    <a:lnTo>
                      <a:pt x="0" y="1949"/>
                    </a:lnTo>
                    <a:cubicBezTo>
                      <a:pt x="9912" y="21773"/>
                      <a:pt x="20565" y="41244"/>
                      <a:pt x="29737" y="61422"/>
                    </a:cubicBezTo>
                    <a:cubicBezTo>
                      <a:pt x="39178" y="82191"/>
                      <a:pt x="38842" y="97842"/>
                      <a:pt x="44605" y="120895"/>
                    </a:cubicBezTo>
                    <a:cubicBezTo>
                      <a:pt x="46506" y="128497"/>
                      <a:pt x="49561" y="135764"/>
                      <a:pt x="52039" y="143198"/>
                    </a:cubicBezTo>
                    <a:cubicBezTo>
                      <a:pt x="84821" y="140466"/>
                      <a:pt x="148683" y="162667"/>
                      <a:pt x="148683" y="113461"/>
                    </a:cubicBezTo>
                    <a:cubicBezTo>
                      <a:pt x="148683" y="92890"/>
                      <a:pt x="154552" y="45771"/>
                      <a:pt x="126380" y="31685"/>
                    </a:cubicBezTo>
                    <a:cubicBezTo>
                      <a:pt x="112362" y="24676"/>
                      <a:pt x="96644" y="21773"/>
                      <a:pt x="81776" y="16817"/>
                    </a:cubicBezTo>
                    <a:lnTo>
                      <a:pt x="59473" y="9383"/>
                    </a:lnTo>
                    <a:cubicBezTo>
                      <a:pt x="35109" y="-6860"/>
                      <a:pt x="9912" y="3188"/>
                      <a:pt x="0" y="19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orma libre 37"/>
              <p:cNvSpPr/>
              <p:nvPr/>
            </p:nvSpPr>
            <p:spPr>
              <a:xfrm>
                <a:off x="8974779" y="3161304"/>
                <a:ext cx="289513" cy="219576"/>
              </a:xfrm>
              <a:custGeom>
                <a:avLst/>
                <a:gdLst>
                  <a:gd name="connsiteX0" fmla="*/ 0 w 149190"/>
                  <a:gd name="connsiteY0" fmla="*/ 1949 h 145879"/>
                  <a:gd name="connsiteX1" fmla="*/ 0 w 149190"/>
                  <a:gd name="connsiteY1" fmla="*/ 1949 h 145879"/>
                  <a:gd name="connsiteX2" fmla="*/ 29737 w 149190"/>
                  <a:gd name="connsiteY2" fmla="*/ 61422 h 145879"/>
                  <a:gd name="connsiteX3" fmla="*/ 44605 w 149190"/>
                  <a:gd name="connsiteY3" fmla="*/ 120895 h 145879"/>
                  <a:gd name="connsiteX4" fmla="*/ 52039 w 149190"/>
                  <a:gd name="connsiteY4" fmla="*/ 143198 h 145879"/>
                  <a:gd name="connsiteX5" fmla="*/ 148683 w 149190"/>
                  <a:gd name="connsiteY5" fmla="*/ 113461 h 145879"/>
                  <a:gd name="connsiteX6" fmla="*/ 126380 w 149190"/>
                  <a:gd name="connsiteY6" fmla="*/ 31685 h 145879"/>
                  <a:gd name="connsiteX7" fmla="*/ 81776 w 149190"/>
                  <a:gd name="connsiteY7" fmla="*/ 16817 h 145879"/>
                  <a:gd name="connsiteX8" fmla="*/ 59473 w 149190"/>
                  <a:gd name="connsiteY8" fmla="*/ 9383 h 145879"/>
                  <a:gd name="connsiteX9" fmla="*/ 0 w 149190"/>
                  <a:gd name="connsiteY9" fmla="*/ 1949 h 145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9190" h="145879">
                    <a:moveTo>
                      <a:pt x="0" y="1949"/>
                    </a:moveTo>
                    <a:lnTo>
                      <a:pt x="0" y="1949"/>
                    </a:lnTo>
                    <a:cubicBezTo>
                      <a:pt x="9912" y="21773"/>
                      <a:pt x="20565" y="41244"/>
                      <a:pt x="29737" y="61422"/>
                    </a:cubicBezTo>
                    <a:cubicBezTo>
                      <a:pt x="39178" y="82191"/>
                      <a:pt x="38842" y="97842"/>
                      <a:pt x="44605" y="120895"/>
                    </a:cubicBezTo>
                    <a:cubicBezTo>
                      <a:pt x="46506" y="128497"/>
                      <a:pt x="49561" y="135764"/>
                      <a:pt x="52039" y="143198"/>
                    </a:cubicBezTo>
                    <a:cubicBezTo>
                      <a:pt x="84821" y="140466"/>
                      <a:pt x="148683" y="162667"/>
                      <a:pt x="148683" y="113461"/>
                    </a:cubicBezTo>
                    <a:cubicBezTo>
                      <a:pt x="148683" y="92890"/>
                      <a:pt x="154552" y="45771"/>
                      <a:pt x="126380" y="31685"/>
                    </a:cubicBezTo>
                    <a:cubicBezTo>
                      <a:pt x="112362" y="24676"/>
                      <a:pt x="96644" y="21773"/>
                      <a:pt x="81776" y="16817"/>
                    </a:cubicBezTo>
                    <a:lnTo>
                      <a:pt x="59473" y="9383"/>
                    </a:lnTo>
                    <a:cubicBezTo>
                      <a:pt x="35109" y="-6860"/>
                      <a:pt x="9912" y="3188"/>
                      <a:pt x="0" y="19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orma libre 38"/>
              <p:cNvSpPr/>
              <p:nvPr/>
            </p:nvSpPr>
            <p:spPr>
              <a:xfrm>
                <a:off x="9420904" y="3068960"/>
                <a:ext cx="206622" cy="178484"/>
              </a:xfrm>
              <a:custGeom>
                <a:avLst/>
                <a:gdLst>
                  <a:gd name="connsiteX0" fmla="*/ 0 w 149190"/>
                  <a:gd name="connsiteY0" fmla="*/ 1949 h 145879"/>
                  <a:gd name="connsiteX1" fmla="*/ 0 w 149190"/>
                  <a:gd name="connsiteY1" fmla="*/ 1949 h 145879"/>
                  <a:gd name="connsiteX2" fmla="*/ 29737 w 149190"/>
                  <a:gd name="connsiteY2" fmla="*/ 61422 h 145879"/>
                  <a:gd name="connsiteX3" fmla="*/ 44605 w 149190"/>
                  <a:gd name="connsiteY3" fmla="*/ 120895 h 145879"/>
                  <a:gd name="connsiteX4" fmla="*/ 52039 w 149190"/>
                  <a:gd name="connsiteY4" fmla="*/ 143198 h 145879"/>
                  <a:gd name="connsiteX5" fmla="*/ 148683 w 149190"/>
                  <a:gd name="connsiteY5" fmla="*/ 113461 h 145879"/>
                  <a:gd name="connsiteX6" fmla="*/ 126380 w 149190"/>
                  <a:gd name="connsiteY6" fmla="*/ 31685 h 145879"/>
                  <a:gd name="connsiteX7" fmla="*/ 81776 w 149190"/>
                  <a:gd name="connsiteY7" fmla="*/ 16817 h 145879"/>
                  <a:gd name="connsiteX8" fmla="*/ 59473 w 149190"/>
                  <a:gd name="connsiteY8" fmla="*/ 9383 h 145879"/>
                  <a:gd name="connsiteX9" fmla="*/ 0 w 149190"/>
                  <a:gd name="connsiteY9" fmla="*/ 1949 h 145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9190" h="145879">
                    <a:moveTo>
                      <a:pt x="0" y="1949"/>
                    </a:moveTo>
                    <a:lnTo>
                      <a:pt x="0" y="1949"/>
                    </a:lnTo>
                    <a:cubicBezTo>
                      <a:pt x="9912" y="21773"/>
                      <a:pt x="20565" y="41244"/>
                      <a:pt x="29737" y="61422"/>
                    </a:cubicBezTo>
                    <a:cubicBezTo>
                      <a:pt x="39178" y="82191"/>
                      <a:pt x="38842" y="97842"/>
                      <a:pt x="44605" y="120895"/>
                    </a:cubicBezTo>
                    <a:cubicBezTo>
                      <a:pt x="46506" y="128497"/>
                      <a:pt x="49561" y="135764"/>
                      <a:pt x="52039" y="143198"/>
                    </a:cubicBezTo>
                    <a:cubicBezTo>
                      <a:pt x="84821" y="140466"/>
                      <a:pt x="148683" y="162667"/>
                      <a:pt x="148683" y="113461"/>
                    </a:cubicBezTo>
                    <a:cubicBezTo>
                      <a:pt x="148683" y="92890"/>
                      <a:pt x="154552" y="45771"/>
                      <a:pt x="126380" y="31685"/>
                    </a:cubicBezTo>
                    <a:cubicBezTo>
                      <a:pt x="112362" y="24676"/>
                      <a:pt x="96644" y="21773"/>
                      <a:pt x="81776" y="16817"/>
                    </a:cubicBezTo>
                    <a:lnTo>
                      <a:pt x="59473" y="9383"/>
                    </a:lnTo>
                    <a:cubicBezTo>
                      <a:pt x="35109" y="-6860"/>
                      <a:pt x="9912" y="3188"/>
                      <a:pt x="0" y="19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orma libre 39"/>
              <p:cNvSpPr/>
              <p:nvPr/>
            </p:nvSpPr>
            <p:spPr>
              <a:xfrm>
                <a:off x="8483716" y="3659681"/>
                <a:ext cx="182126" cy="180573"/>
              </a:xfrm>
              <a:custGeom>
                <a:avLst/>
                <a:gdLst>
                  <a:gd name="connsiteX0" fmla="*/ 0 w 149190"/>
                  <a:gd name="connsiteY0" fmla="*/ 1949 h 145879"/>
                  <a:gd name="connsiteX1" fmla="*/ 0 w 149190"/>
                  <a:gd name="connsiteY1" fmla="*/ 1949 h 145879"/>
                  <a:gd name="connsiteX2" fmla="*/ 29737 w 149190"/>
                  <a:gd name="connsiteY2" fmla="*/ 61422 h 145879"/>
                  <a:gd name="connsiteX3" fmla="*/ 44605 w 149190"/>
                  <a:gd name="connsiteY3" fmla="*/ 120895 h 145879"/>
                  <a:gd name="connsiteX4" fmla="*/ 52039 w 149190"/>
                  <a:gd name="connsiteY4" fmla="*/ 143198 h 145879"/>
                  <a:gd name="connsiteX5" fmla="*/ 148683 w 149190"/>
                  <a:gd name="connsiteY5" fmla="*/ 113461 h 145879"/>
                  <a:gd name="connsiteX6" fmla="*/ 126380 w 149190"/>
                  <a:gd name="connsiteY6" fmla="*/ 31685 h 145879"/>
                  <a:gd name="connsiteX7" fmla="*/ 81776 w 149190"/>
                  <a:gd name="connsiteY7" fmla="*/ 16817 h 145879"/>
                  <a:gd name="connsiteX8" fmla="*/ 59473 w 149190"/>
                  <a:gd name="connsiteY8" fmla="*/ 9383 h 145879"/>
                  <a:gd name="connsiteX9" fmla="*/ 0 w 149190"/>
                  <a:gd name="connsiteY9" fmla="*/ 1949 h 145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9190" h="145879">
                    <a:moveTo>
                      <a:pt x="0" y="1949"/>
                    </a:moveTo>
                    <a:lnTo>
                      <a:pt x="0" y="1949"/>
                    </a:lnTo>
                    <a:cubicBezTo>
                      <a:pt x="9912" y="21773"/>
                      <a:pt x="20565" y="41244"/>
                      <a:pt x="29737" y="61422"/>
                    </a:cubicBezTo>
                    <a:cubicBezTo>
                      <a:pt x="39178" y="82191"/>
                      <a:pt x="38842" y="97842"/>
                      <a:pt x="44605" y="120895"/>
                    </a:cubicBezTo>
                    <a:cubicBezTo>
                      <a:pt x="46506" y="128497"/>
                      <a:pt x="49561" y="135764"/>
                      <a:pt x="52039" y="143198"/>
                    </a:cubicBezTo>
                    <a:cubicBezTo>
                      <a:pt x="84821" y="140466"/>
                      <a:pt x="148683" y="162667"/>
                      <a:pt x="148683" y="113461"/>
                    </a:cubicBezTo>
                    <a:cubicBezTo>
                      <a:pt x="148683" y="92890"/>
                      <a:pt x="154552" y="45771"/>
                      <a:pt x="126380" y="31685"/>
                    </a:cubicBezTo>
                    <a:cubicBezTo>
                      <a:pt x="112362" y="24676"/>
                      <a:pt x="96644" y="21773"/>
                      <a:pt x="81776" y="16817"/>
                    </a:cubicBezTo>
                    <a:lnTo>
                      <a:pt x="59473" y="9383"/>
                    </a:lnTo>
                    <a:cubicBezTo>
                      <a:pt x="35109" y="-6860"/>
                      <a:pt x="9912" y="3188"/>
                      <a:pt x="0" y="194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orma libre 40"/>
              <p:cNvSpPr/>
              <p:nvPr/>
            </p:nvSpPr>
            <p:spPr>
              <a:xfrm>
                <a:off x="8504419" y="4594302"/>
                <a:ext cx="804460" cy="552304"/>
              </a:xfrm>
              <a:custGeom>
                <a:avLst/>
                <a:gdLst>
                  <a:gd name="connsiteX0" fmla="*/ 22547 w 804460"/>
                  <a:gd name="connsiteY0" fmla="*/ 0 h 552304"/>
                  <a:gd name="connsiteX1" fmla="*/ 22547 w 804460"/>
                  <a:gd name="connsiteY1" fmla="*/ 0 h 552304"/>
                  <a:gd name="connsiteX2" fmla="*/ 104323 w 804460"/>
                  <a:gd name="connsiteY2" fmla="*/ 44605 h 552304"/>
                  <a:gd name="connsiteX3" fmla="*/ 141494 w 804460"/>
                  <a:gd name="connsiteY3" fmla="*/ 81776 h 552304"/>
                  <a:gd name="connsiteX4" fmla="*/ 163796 w 804460"/>
                  <a:gd name="connsiteY4" fmla="*/ 104078 h 552304"/>
                  <a:gd name="connsiteX5" fmla="*/ 208401 w 804460"/>
                  <a:gd name="connsiteY5" fmla="*/ 133815 h 552304"/>
                  <a:gd name="connsiteX6" fmla="*/ 230704 w 804460"/>
                  <a:gd name="connsiteY6" fmla="*/ 148683 h 552304"/>
                  <a:gd name="connsiteX7" fmla="*/ 253006 w 804460"/>
                  <a:gd name="connsiteY7" fmla="*/ 156117 h 552304"/>
                  <a:gd name="connsiteX8" fmla="*/ 290177 w 804460"/>
                  <a:gd name="connsiteY8" fmla="*/ 185854 h 552304"/>
                  <a:gd name="connsiteX9" fmla="*/ 312479 w 804460"/>
                  <a:gd name="connsiteY9" fmla="*/ 208156 h 552304"/>
                  <a:gd name="connsiteX10" fmla="*/ 357084 w 804460"/>
                  <a:gd name="connsiteY10" fmla="*/ 237893 h 552304"/>
                  <a:gd name="connsiteX11" fmla="*/ 379386 w 804460"/>
                  <a:gd name="connsiteY11" fmla="*/ 260195 h 552304"/>
                  <a:gd name="connsiteX12" fmla="*/ 394255 w 804460"/>
                  <a:gd name="connsiteY12" fmla="*/ 282498 h 552304"/>
                  <a:gd name="connsiteX13" fmla="*/ 416557 w 804460"/>
                  <a:gd name="connsiteY13" fmla="*/ 297366 h 552304"/>
                  <a:gd name="connsiteX14" fmla="*/ 453728 w 804460"/>
                  <a:gd name="connsiteY14" fmla="*/ 334537 h 552304"/>
                  <a:gd name="connsiteX15" fmla="*/ 468596 w 804460"/>
                  <a:gd name="connsiteY15" fmla="*/ 356839 h 552304"/>
                  <a:gd name="connsiteX16" fmla="*/ 490899 w 804460"/>
                  <a:gd name="connsiteY16" fmla="*/ 371708 h 552304"/>
                  <a:gd name="connsiteX17" fmla="*/ 535504 w 804460"/>
                  <a:gd name="connsiteY17" fmla="*/ 416312 h 552304"/>
                  <a:gd name="connsiteX18" fmla="*/ 550372 w 804460"/>
                  <a:gd name="connsiteY18" fmla="*/ 431181 h 552304"/>
                  <a:gd name="connsiteX19" fmla="*/ 565240 w 804460"/>
                  <a:gd name="connsiteY19" fmla="*/ 453483 h 552304"/>
                  <a:gd name="connsiteX20" fmla="*/ 609845 w 804460"/>
                  <a:gd name="connsiteY20" fmla="*/ 483220 h 552304"/>
                  <a:gd name="connsiteX21" fmla="*/ 661884 w 804460"/>
                  <a:gd name="connsiteY21" fmla="*/ 498088 h 552304"/>
                  <a:gd name="connsiteX22" fmla="*/ 780830 w 804460"/>
                  <a:gd name="connsiteY22" fmla="*/ 505522 h 552304"/>
                  <a:gd name="connsiteX23" fmla="*/ 788265 w 804460"/>
                  <a:gd name="connsiteY23" fmla="*/ 550127 h 552304"/>
                  <a:gd name="connsiteX24" fmla="*/ 639582 w 804460"/>
                  <a:gd name="connsiteY24" fmla="*/ 542693 h 552304"/>
                  <a:gd name="connsiteX25" fmla="*/ 609845 w 804460"/>
                  <a:gd name="connsiteY25" fmla="*/ 512956 h 552304"/>
                  <a:gd name="connsiteX26" fmla="*/ 587543 w 804460"/>
                  <a:gd name="connsiteY26" fmla="*/ 490654 h 552304"/>
                  <a:gd name="connsiteX27" fmla="*/ 476030 w 804460"/>
                  <a:gd name="connsiteY27" fmla="*/ 475786 h 552304"/>
                  <a:gd name="connsiteX28" fmla="*/ 438860 w 804460"/>
                  <a:gd name="connsiteY28" fmla="*/ 453483 h 552304"/>
                  <a:gd name="connsiteX29" fmla="*/ 409123 w 804460"/>
                  <a:gd name="connsiteY29" fmla="*/ 416312 h 552304"/>
                  <a:gd name="connsiteX30" fmla="*/ 364518 w 804460"/>
                  <a:gd name="connsiteY30" fmla="*/ 394010 h 552304"/>
                  <a:gd name="connsiteX31" fmla="*/ 305045 w 804460"/>
                  <a:gd name="connsiteY31" fmla="*/ 341971 h 552304"/>
                  <a:gd name="connsiteX32" fmla="*/ 282743 w 804460"/>
                  <a:gd name="connsiteY32" fmla="*/ 319669 h 552304"/>
                  <a:gd name="connsiteX33" fmla="*/ 267874 w 804460"/>
                  <a:gd name="connsiteY33" fmla="*/ 304800 h 552304"/>
                  <a:gd name="connsiteX34" fmla="*/ 238138 w 804460"/>
                  <a:gd name="connsiteY34" fmla="*/ 260195 h 552304"/>
                  <a:gd name="connsiteX35" fmla="*/ 171230 w 804460"/>
                  <a:gd name="connsiteY35" fmla="*/ 230459 h 552304"/>
                  <a:gd name="connsiteX36" fmla="*/ 156362 w 804460"/>
                  <a:gd name="connsiteY36" fmla="*/ 208156 h 552304"/>
                  <a:gd name="connsiteX37" fmla="*/ 119191 w 804460"/>
                  <a:gd name="connsiteY37" fmla="*/ 178420 h 552304"/>
                  <a:gd name="connsiteX38" fmla="*/ 104323 w 804460"/>
                  <a:gd name="connsiteY38" fmla="*/ 156117 h 552304"/>
                  <a:gd name="connsiteX39" fmla="*/ 67152 w 804460"/>
                  <a:gd name="connsiteY39" fmla="*/ 126381 h 552304"/>
                  <a:gd name="connsiteX40" fmla="*/ 29982 w 804460"/>
                  <a:gd name="connsiteY40" fmla="*/ 89210 h 552304"/>
                  <a:gd name="connsiteX41" fmla="*/ 15113 w 804460"/>
                  <a:gd name="connsiteY41" fmla="*/ 66908 h 552304"/>
                  <a:gd name="connsiteX42" fmla="*/ 245 w 804460"/>
                  <a:gd name="connsiteY42" fmla="*/ 52039 h 552304"/>
                  <a:gd name="connsiteX43" fmla="*/ 22547 w 804460"/>
                  <a:gd name="connsiteY43" fmla="*/ 0 h 552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804460" h="552304">
                    <a:moveTo>
                      <a:pt x="22547" y="0"/>
                    </a:moveTo>
                    <a:lnTo>
                      <a:pt x="22547" y="0"/>
                    </a:lnTo>
                    <a:cubicBezTo>
                      <a:pt x="33858" y="5656"/>
                      <a:pt x="86215" y="28760"/>
                      <a:pt x="104323" y="44605"/>
                    </a:cubicBezTo>
                    <a:cubicBezTo>
                      <a:pt x="117510" y="56144"/>
                      <a:pt x="129104" y="69386"/>
                      <a:pt x="141494" y="81776"/>
                    </a:cubicBezTo>
                    <a:cubicBezTo>
                      <a:pt x="148928" y="89210"/>
                      <a:pt x="155048" y="98246"/>
                      <a:pt x="163796" y="104078"/>
                    </a:cubicBezTo>
                    <a:lnTo>
                      <a:pt x="208401" y="133815"/>
                    </a:lnTo>
                    <a:cubicBezTo>
                      <a:pt x="215835" y="138771"/>
                      <a:pt x="222228" y="145858"/>
                      <a:pt x="230704" y="148683"/>
                    </a:cubicBezTo>
                    <a:lnTo>
                      <a:pt x="253006" y="156117"/>
                    </a:lnTo>
                    <a:cubicBezTo>
                      <a:pt x="286257" y="205995"/>
                      <a:pt x="247087" y="157128"/>
                      <a:pt x="290177" y="185854"/>
                    </a:cubicBezTo>
                    <a:cubicBezTo>
                      <a:pt x="298925" y="191686"/>
                      <a:pt x="304180" y="201701"/>
                      <a:pt x="312479" y="208156"/>
                    </a:cubicBezTo>
                    <a:cubicBezTo>
                      <a:pt x="326584" y="219127"/>
                      <a:pt x="344448" y="225257"/>
                      <a:pt x="357084" y="237893"/>
                    </a:cubicBezTo>
                    <a:cubicBezTo>
                      <a:pt x="364518" y="245327"/>
                      <a:pt x="372656" y="252119"/>
                      <a:pt x="379386" y="260195"/>
                    </a:cubicBezTo>
                    <a:cubicBezTo>
                      <a:pt x="385106" y="267059"/>
                      <a:pt x="387937" y="276180"/>
                      <a:pt x="394255" y="282498"/>
                    </a:cubicBezTo>
                    <a:cubicBezTo>
                      <a:pt x="400573" y="288816"/>
                      <a:pt x="409123" y="292410"/>
                      <a:pt x="416557" y="297366"/>
                    </a:cubicBezTo>
                    <a:cubicBezTo>
                      <a:pt x="456202" y="356837"/>
                      <a:pt x="404169" y="284980"/>
                      <a:pt x="453728" y="334537"/>
                    </a:cubicBezTo>
                    <a:cubicBezTo>
                      <a:pt x="460046" y="340855"/>
                      <a:pt x="462278" y="350521"/>
                      <a:pt x="468596" y="356839"/>
                    </a:cubicBezTo>
                    <a:cubicBezTo>
                      <a:pt x="474914" y="363157"/>
                      <a:pt x="484221" y="365772"/>
                      <a:pt x="490899" y="371708"/>
                    </a:cubicBezTo>
                    <a:cubicBezTo>
                      <a:pt x="506615" y="385677"/>
                      <a:pt x="520636" y="401444"/>
                      <a:pt x="535504" y="416312"/>
                    </a:cubicBezTo>
                    <a:cubicBezTo>
                      <a:pt x="540460" y="421268"/>
                      <a:pt x="546484" y="425349"/>
                      <a:pt x="550372" y="431181"/>
                    </a:cubicBezTo>
                    <a:cubicBezTo>
                      <a:pt x="555328" y="438615"/>
                      <a:pt x="558516" y="447600"/>
                      <a:pt x="565240" y="453483"/>
                    </a:cubicBezTo>
                    <a:cubicBezTo>
                      <a:pt x="578688" y="465250"/>
                      <a:pt x="592892" y="477569"/>
                      <a:pt x="609845" y="483220"/>
                    </a:cubicBezTo>
                    <a:cubicBezTo>
                      <a:pt x="623432" y="487749"/>
                      <a:pt x="648547" y="496754"/>
                      <a:pt x="661884" y="498088"/>
                    </a:cubicBezTo>
                    <a:cubicBezTo>
                      <a:pt x="701413" y="502041"/>
                      <a:pt x="741181" y="503044"/>
                      <a:pt x="780830" y="505522"/>
                    </a:cubicBezTo>
                    <a:cubicBezTo>
                      <a:pt x="781775" y="506467"/>
                      <a:pt x="828226" y="544418"/>
                      <a:pt x="788265" y="550127"/>
                    </a:cubicBezTo>
                    <a:cubicBezTo>
                      <a:pt x="739141" y="557145"/>
                      <a:pt x="689143" y="545171"/>
                      <a:pt x="639582" y="542693"/>
                    </a:cubicBezTo>
                    <a:lnTo>
                      <a:pt x="609845" y="512956"/>
                    </a:lnTo>
                    <a:cubicBezTo>
                      <a:pt x="602411" y="505522"/>
                      <a:pt x="597517" y="493978"/>
                      <a:pt x="587543" y="490654"/>
                    </a:cubicBezTo>
                    <a:cubicBezTo>
                      <a:pt x="536931" y="473784"/>
                      <a:pt x="573049" y="483871"/>
                      <a:pt x="476030" y="475786"/>
                    </a:cubicBezTo>
                    <a:cubicBezTo>
                      <a:pt x="438362" y="438115"/>
                      <a:pt x="487107" y="482431"/>
                      <a:pt x="438860" y="453483"/>
                    </a:cubicBezTo>
                    <a:cubicBezTo>
                      <a:pt x="420464" y="442446"/>
                      <a:pt x="424321" y="431510"/>
                      <a:pt x="409123" y="416312"/>
                    </a:cubicBezTo>
                    <a:cubicBezTo>
                      <a:pt x="394712" y="401901"/>
                      <a:pt x="382657" y="400056"/>
                      <a:pt x="364518" y="394010"/>
                    </a:cubicBezTo>
                    <a:cubicBezTo>
                      <a:pt x="327636" y="369422"/>
                      <a:pt x="348534" y="385460"/>
                      <a:pt x="305045" y="341971"/>
                    </a:cubicBezTo>
                    <a:lnTo>
                      <a:pt x="282743" y="319669"/>
                    </a:lnTo>
                    <a:cubicBezTo>
                      <a:pt x="277787" y="314713"/>
                      <a:pt x="271762" y="310632"/>
                      <a:pt x="267874" y="304800"/>
                    </a:cubicBezTo>
                    <a:cubicBezTo>
                      <a:pt x="257962" y="289932"/>
                      <a:pt x="255090" y="265846"/>
                      <a:pt x="238138" y="260195"/>
                    </a:cubicBezTo>
                    <a:cubicBezTo>
                      <a:pt x="185057" y="242502"/>
                      <a:pt x="206574" y="254020"/>
                      <a:pt x="171230" y="230459"/>
                    </a:cubicBezTo>
                    <a:cubicBezTo>
                      <a:pt x="166274" y="223025"/>
                      <a:pt x="162680" y="214474"/>
                      <a:pt x="156362" y="208156"/>
                    </a:cubicBezTo>
                    <a:cubicBezTo>
                      <a:pt x="117725" y="169518"/>
                      <a:pt x="148617" y="215203"/>
                      <a:pt x="119191" y="178420"/>
                    </a:cubicBezTo>
                    <a:cubicBezTo>
                      <a:pt x="113609" y="171443"/>
                      <a:pt x="110641" y="162435"/>
                      <a:pt x="104323" y="156117"/>
                    </a:cubicBezTo>
                    <a:cubicBezTo>
                      <a:pt x="65686" y="117479"/>
                      <a:pt x="96578" y="163164"/>
                      <a:pt x="67152" y="126381"/>
                    </a:cubicBezTo>
                    <a:cubicBezTo>
                      <a:pt x="38830" y="90978"/>
                      <a:pt x="68217" y="114700"/>
                      <a:pt x="29982" y="89210"/>
                    </a:cubicBezTo>
                    <a:cubicBezTo>
                      <a:pt x="25026" y="81776"/>
                      <a:pt x="20695" y="73885"/>
                      <a:pt x="15113" y="66908"/>
                    </a:cubicBezTo>
                    <a:cubicBezTo>
                      <a:pt x="10734" y="61435"/>
                      <a:pt x="2848" y="58547"/>
                      <a:pt x="245" y="52039"/>
                    </a:cubicBezTo>
                    <a:cubicBezTo>
                      <a:pt x="-2516" y="45137"/>
                      <a:pt x="18830" y="8673"/>
                      <a:pt x="2254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2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7653" t="46189" r="9294" b="37196"/>
              <a:stretch/>
            </p:blipFill>
            <p:spPr bwMode="auto">
              <a:xfrm>
                <a:off x="10255233" y="3974986"/>
                <a:ext cx="168651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3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7653" t="46189" r="10183" b="39591"/>
              <a:stretch/>
            </p:blipFill>
            <p:spPr bwMode="auto">
              <a:xfrm>
                <a:off x="9936905" y="4571410"/>
                <a:ext cx="119536" cy="36975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44" name="Picture 2" descr="Difference Between Census and Sampling (with Comparison Chart) - Key  Differences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1578" t="46622" r="15810" b="39510"/>
              <a:stretch/>
            </p:blipFill>
            <p:spPr bwMode="auto">
              <a:xfrm>
                <a:off x="8926468" y="3122939"/>
                <a:ext cx="144016" cy="3600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5" name="CuadroTexto 24"/>
            <p:cNvSpPr txBox="1"/>
            <p:nvPr/>
          </p:nvSpPr>
          <p:spPr>
            <a:xfrm>
              <a:off x="8806026" y="5151295"/>
              <a:ext cx="149271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s-CO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OR: 1,89</a:t>
              </a:r>
            </a:p>
            <a:p>
              <a:pPr algn="ctr"/>
              <a:r>
                <a:rPr lang="es-CO" sz="2000" dirty="0">
                  <a:latin typeface="Calibri" panose="020F0502020204030204" pitchFamily="34" charset="0"/>
                  <a:cs typeface="Calibri" panose="020F0502020204030204" pitchFamily="34" charset="0"/>
                </a:rPr>
                <a:t>(1,75 – 2,03)</a:t>
              </a:r>
              <a:endParaRPr lang="en-US" sz="2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26" name="Conector recto 25"/>
            <p:cNvCxnSpPr/>
            <p:nvPr/>
          </p:nvCxnSpPr>
          <p:spPr>
            <a:xfrm>
              <a:off x="9246384" y="6093296"/>
              <a:ext cx="612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Rectángulo 26"/>
            <p:cNvSpPr/>
            <p:nvPr/>
          </p:nvSpPr>
          <p:spPr>
            <a:xfrm>
              <a:off x="9456215" y="6021288"/>
              <a:ext cx="192339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CuadroTexto 44"/>
          <p:cNvSpPr txBox="1"/>
          <p:nvPr/>
        </p:nvSpPr>
        <p:spPr>
          <a:xfrm>
            <a:off x="932793" y="1946850"/>
            <a:ext cx="5970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b="1" dirty="0"/>
              <a:t>Controlar el error aleatorio: falta de precisión</a:t>
            </a:r>
            <a:endParaRPr lang="en-US" sz="2400" b="1" dirty="0"/>
          </a:p>
        </p:txBody>
      </p:sp>
      <p:sp>
        <p:nvSpPr>
          <p:cNvPr id="46" name="Rectángulo 45"/>
          <p:cNvSpPr/>
          <p:nvPr/>
        </p:nvSpPr>
        <p:spPr>
          <a:xfrm>
            <a:off x="769363" y="6085081"/>
            <a:ext cx="111749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400" b="1" dirty="0"/>
              <a:t>Es mejor una muestra pequeña bien seleccionada (“representativa”) que una grande sesgada.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62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Muestreo probabilístico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Si el objetivo es generalizar los hallazgos de la investigación hacia la población en la cual la muestra se toma (</a:t>
            </a:r>
            <a:r>
              <a:rPr lang="es-CO" b="1" dirty="0">
                <a:solidFill>
                  <a:schemeClr val="accent5"/>
                </a:solidFill>
              </a:rPr>
              <a:t>hacer inferencias</a:t>
            </a:r>
            <a:r>
              <a:rPr lang="es-CO" dirty="0"/>
              <a:t>) entonces debe hacerse alguno de estos muestreos:</a:t>
            </a:r>
          </a:p>
          <a:p>
            <a:endParaRPr lang="es-CO" dirty="0"/>
          </a:p>
          <a:p>
            <a:r>
              <a:rPr lang="es-CO" dirty="0" err="1"/>
              <a:t>Muetreo</a:t>
            </a:r>
            <a:r>
              <a:rPr lang="es-CO" dirty="0"/>
              <a:t> Aleatorio simple</a:t>
            </a:r>
          </a:p>
          <a:p>
            <a:r>
              <a:rPr lang="es-CO" dirty="0" err="1"/>
              <a:t>Muetreo</a:t>
            </a:r>
            <a:r>
              <a:rPr lang="es-CO" dirty="0"/>
              <a:t> Aleatorio estratificado</a:t>
            </a:r>
          </a:p>
          <a:p>
            <a:r>
              <a:rPr lang="es-CO" dirty="0"/>
              <a:t>Muestreo por Conglomerados</a:t>
            </a:r>
          </a:p>
          <a:p>
            <a:r>
              <a:rPr lang="es-CO" dirty="0"/>
              <a:t>Muestreo sistemático</a:t>
            </a:r>
          </a:p>
        </p:txBody>
      </p:sp>
    </p:spTree>
    <p:extLst>
      <p:ext uri="{BB962C8B-B14F-4D97-AF65-F5344CB8AC3E}">
        <p14:creationId xmlns:p14="http://schemas.microsoft.com/office/powerpoint/2010/main" val="404992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Personalizado 21">
      <a:dk1>
        <a:srgbClr val="4A4A4A"/>
      </a:dk1>
      <a:lt1>
        <a:srgbClr val="4A4A4A"/>
      </a:lt1>
      <a:dk2>
        <a:srgbClr val="FFFFFF"/>
      </a:dk2>
      <a:lt2>
        <a:srgbClr val="FFFFFF"/>
      </a:lt2>
      <a:accent1>
        <a:srgbClr val="2DAEEF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3674</TotalTime>
  <Words>437</Words>
  <Application>Microsoft Office PowerPoint</Application>
  <PresentationFormat>Panorámica</PresentationFormat>
  <Paragraphs>98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ArialNormal</vt:lpstr>
      <vt:lpstr>Calibri</vt:lpstr>
      <vt:lpstr>Century Gothic</vt:lpstr>
      <vt:lpstr>Times New Roman</vt:lpstr>
      <vt:lpstr>Wingdings 2</vt:lpstr>
      <vt:lpstr>Citable</vt:lpstr>
      <vt:lpstr>     MÉTODOS DE INVESTIGACIÓN Y TÉCNICAS DE ESTUDIO Semana 11 (09-AL 13 DE JUNIO  - 2025)  POBLACIÓN Y MUESTRA-  FÓRMULAS </vt:lpstr>
      <vt:lpstr>MÉTODOS DE INVESTIGACIÓN Y TÉCNICAS DE ESTUDIO </vt:lpstr>
      <vt:lpstr>MÉTODOS DE INVESTIGACIÓN Y TÉCNICAS DE ESTUDIO </vt:lpstr>
      <vt:lpstr>MÉTODOS DE INVESTIGACIÓN Y TÉCNICAS DE ESTUDIO -Respuesta de la motivación  </vt:lpstr>
      <vt:lpstr>Tamaño de muestra y muestreo</vt:lpstr>
      <vt:lpstr>Tamaño de muestra y muestreo</vt:lpstr>
      <vt:lpstr>Diseño del estudio -&gt; generalización</vt:lpstr>
      <vt:lpstr>Importancia del tamaño de la muestra</vt:lpstr>
      <vt:lpstr>Muestreo probabilístico</vt:lpstr>
      <vt:lpstr>MÉTODOS DE INVESTIGACIÓN Y TÉCNICAS DE ESTUDIO  </vt:lpstr>
      <vt:lpstr>ETIQUETA: TAREAS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DE INVESTIGACIÓN Y TÉCNICAS DE ESTUDIO Semana 9  (20 al 24 JULIO -2020) ENFOQUES Y DISEÑOS DE INVESTIGACIÓN</dc:title>
  <dc:creator>Myriam Murillo Naranjo</dc:creator>
  <cp:lastModifiedBy>Myriam Elizabeth Murillo Naranjo</cp:lastModifiedBy>
  <cp:revision>68</cp:revision>
  <dcterms:created xsi:type="dcterms:W3CDTF">2020-07-21T02:56:18Z</dcterms:created>
  <dcterms:modified xsi:type="dcterms:W3CDTF">2025-06-16T12:08:46Z</dcterms:modified>
</cp:coreProperties>
</file>