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sldIdLst>
    <p:sldId id="323" r:id="rId2"/>
    <p:sldId id="324" r:id="rId3"/>
    <p:sldId id="325" r:id="rId4"/>
    <p:sldId id="334" r:id="rId5"/>
    <p:sldId id="339" r:id="rId6"/>
    <p:sldId id="326" r:id="rId7"/>
    <p:sldId id="337" r:id="rId8"/>
    <p:sldId id="327" r:id="rId9"/>
    <p:sldId id="338" r:id="rId10"/>
    <p:sldId id="328" r:id="rId11"/>
    <p:sldId id="329" r:id="rId12"/>
    <p:sldId id="330" r:id="rId13"/>
    <p:sldId id="331" r:id="rId14"/>
    <p:sldId id="332" r:id="rId15"/>
    <p:sldId id="333" r:id="rId16"/>
    <p:sldId id="316" r:id="rId17"/>
    <p:sldId id="336"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09" autoAdjust="0"/>
    <p:restoredTop sz="94660"/>
  </p:normalViewPr>
  <p:slideViewPr>
    <p:cSldViewPr snapToGrid="0">
      <p:cViewPr varScale="1">
        <p:scale>
          <a:sx n="73" d="100"/>
          <a:sy n="73" d="100"/>
        </p:scale>
        <p:origin x="74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pPr/>
              <a:t>7/2/2023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‹Nº›</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7916846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Date Placeholder 2"/>
          <p:cNvSpPr>
            <a:spLocks noGrp="1"/>
          </p:cNvSpPr>
          <p:nvPr>
            <p:ph type="dt" sz="half" idx="10"/>
          </p:nvPr>
        </p:nvSpPr>
        <p:spPr/>
        <p:txBody>
          <a:bodyPr/>
          <a:lstStyle/>
          <a:p>
            <a:fld id="{87DE6118-2437-4B30-8E3C-4D2BE6020583}" type="datetimeFigureOut">
              <a:rPr lang="en-US" smtClean="0"/>
              <a:pPr/>
              <a:t>7/2/2023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smtClean="0"/>
              <a:pPr/>
              <a:t>‹Nº›</a:t>
            </a:fld>
            <a:endParaRPr lang="en-US" dirty="0"/>
          </a:p>
        </p:txBody>
      </p:sp>
    </p:spTree>
    <p:extLst>
      <p:ext uri="{BB962C8B-B14F-4D97-AF65-F5344CB8AC3E}">
        <p14:creationId xmlns:p14="http://schemas.microsoft.com/office/powerpoint/2010/main" val="24540655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87DE6118-2437-4B30-8E3C-4D2BE6020583}" type="datetimeFigureOut">
              <a:rPr lang="en-US" smtClean="0"/>
              <a:pPr/>
              <a:t>7/2/2023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‹Nº›</a:t>
            </a:fld>
            <a:endParaRPr lang="en-US" dirty="0"/>
          </a:p>
        </p:txBody>
      </p:sp>
    </p:spTree>
    <p:extLst>
      <p:ext uri="{BB962C8B-B14F-4D97-AF65-F5344CB8AC3E}">
        <p14:creationId xmlns:p14="http://schemas.microsoft.com/office/powerpoint/2010/main" val="4564947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s-ES" smtClean="0"/>
              <a:t>Haga clic para modificar el estilo de título del patrón</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87DE6118-2437-4B30-8E3C-4D2BE6020583}" type="datetimeFigureOut">
              <a:rPr lang="en-US" smtClean="0"/>
              <a:pPr/>
              <a:t>7/2/2023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‹Nº›</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42734910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87DE6118-2437-4B30-8E3C-4D2BE6020583}" type="datetimeFigureOut">
              <a:rPr lang="en-US" smtClean="0"/>
              <a:pPr/>
              <a:t>7/2/2023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‹Nº›</a:t>
            </a:fld>
            <a:endParaRPr lang="en-US" dirty="0"/>
          </a:p>
        </p:txBody>
      </p:sp>
    </p:spTree>
    <p:extLst>
      <p:ext uri="{BB962C8B-B14F-4D97-AF65-F5344CB8AC3E}">
        <p14:creationId xmlns:p14="http://schemas.microsoft.com/office/powerpoint/2010/main" val="28716414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s-ES" smtClean="0"/>
              <a:t>Haga clic para modificar el estilo de título del patrón</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s-ES" smtClean="0"/>
              <a:t>Editar el estilo de texto del patrón</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87DE6118-2437-4B30-8E3C-4D2BE6020583}" type="datetimeFigureOut">
              <a:rPr lang="en-US" smtClean="0"/>
              <a:pPr/>
              <a:t>7/2/2023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‹Nº›</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2949423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s-ES" smtClean="0"/>
              <a:t>Haga clic para modificar el estilo de título del patrón</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s-ES" smtClean="0"/>
              <a:t>Editar el estilo de texto del patrón</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87DE6118-2437-4B30-8E3C-4D2BE6020583}" type="datetimeFigureOut">
              <a:rPr lang="en-US" smtClean="0"/>
              <a:pPr/>
              <a:t>7/2/2023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‹Nº›</a:t>
            </a:fld>
            <a:endParaRPr lang="en-US" dirty="0"/>
          </a:p>
        </p:txBody>
      </p:sp>
    </p:spTree>
    <p:extLst>
      <p:ext uri="{BB962C8B-B14F-4D97-AF65-F5344CB8AC3E}">
        <p14:creationId xmlns:p14="http://schemas.microsoft.com/office/powerpoint/2010/main" val="3298705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7/2/2023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‹Nº›</a:t>
            </a:fld>
            <a:endParaRPr lang="en-US" dirty="0"/>
          </a:p>
        </p:txBody>
      </p:sp>
    </p:spTree>
    <p:extLst>
      <p:ext uri="{BB962C8B-B14F-4D97-AF65-F5344CB8AC3E}">
        <p14:creationId xmlns:p14="http://schemas.microsoft.com/office/powerpoint/2010/main" val="24334179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7/2/2023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‹Nº›</a:t>
            </a:fld>
            <a:endParaRPr lang="en-US" dirty="0"/>
          </a:p>
        </p:txBody>
      </p:sp>
    </p:spTree>
    <p:extLst>
      <p:ext uri="{BB962C8B-B14F-4D97-AF65-F5344CB8AC3E}">
        <p14:creationId xmlns:p14="http://schemas.microsoft.com/office/powerpoint/2010/main" val="23295407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nchor="ct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7/2/2023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‹Nº›</a:t>
            </a:fld>
            <a:endParaRPr lang="en-US" dirty="0"/>
          </a:p>
        </p:txBody>
      </p:sp>
    </p:spTree>
    <p:extLst>
      <p:ext uri="{BB962C8B-B14F-4D97-AF65-F5344CB8AC3E}">
        <p14:creationId xmlns:p14="http://schemas.microsoft.com/office/powerpoint/2010/main" val="3577760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87DE6118-2437-4B30-8E3C-4D2BE6020583}" type="datetimeFigureOut">
              <a:rPr lang="en-US" smtClean="0"/>
              <a:pPr/>
              <a:t>7/2/2023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‹Nº›</a:t>
            </a:fld>
            <a:endParaRPr lang="en-US" dirty="0"/>
          </a:p>
        </p:txBody>
      </p:sp>
    </p:spTree>
    <p:extLst>
      <p:ext uri="{BB962C8B-B14F-4D97-AF65-F5344CB8AC3E}">
        <p14:creationId xmlns:p14="http://schemas.microsoft.com/office/powerpoint/2010/main" val="28389622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smtClean="0"/>
              <a:t>7/2/2023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t>‹Nº›</a:t>
            </a:fld>
            <a:endParaRPr lang="en-US" dirty="0"/>
          </a:p>
        </p:txBody>
      </p:sp>
    </p:spTree>
    <p:extLst>
      <p:ext uri="{BB962C8B-B14F-4D97-AF65-F5344CB8AC3E}">
        <p14:creationId xmlns:p14="http://schemas.microsoft.com/office/powerpoint/2010/main" val="33054677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smtClean="0"/>
              <a:t>7/2/2023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smtClean="0"/>
              <a:t>‹Nº›</a:t>
            </a:fld>
            <a:endParaRPr lang="en-US" dirty="0"/>
          </a:p>
        </p:txBody>
      </p:sp>
    </p:spTree>
    <p:extLst>
      <p:ext uri="{BB962C8B-B14F-4D97-AF65-F5344CB8AC3E}">
        <p14:creationId xmlns:p14="http://schemas.microsoft.com/office/powerpoint/2010/main" val="32834145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smtClean="0"/>
              <a:t>7/2/2023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smtClean="0"/>
              <a:t>‹Nº›</a:t>
            </a:fld>
            <a:endParaRPr lang="en-US" dirty="0"/>
          </a:p>
        </p:txBody>
      </p:sp>
    </p:spTree>
    <p:extLst>
      <p:ext uri="{BB962C8B-B14F-4D97-AF65-F5344CB8AC3E}">
        <p14:creationId xmlns:p14="http://schemas.microsoft.com/office/powerpoint/2010/main" val="10547012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smtClean="0"/>
              <a:t>7/2/2023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smtClean="0"/>
              <a:t>‹Nº›</a:t>
            </a:fld>
            <a:endParaRPr lang="en-US" dirty="0"/>
          </a:p>
        </p:txBody>
      </p:sp>
    </p:spTree>
    <p:extLst>
      <p:ext uri="{BB962C8B-B14F-4D97-AF65-F5344CB8AC3E}">
        <p14:creationId xmlns:p14="http://schemas.microsoft.com/office/powerpoint/2010/main" val="3913801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87DE6118-2437-4B30-8E3C-4D2BE6020583}" type="datetimeFigureOut">
              <a:rPr lang="en-US" smtClean="0"/>
              <a:pPr/>
              <a:t>7/2/2023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pPr/>
              <a:t>‹Nº›</a:t>
            </a:fld>
            <a:endParaRPr lang="en-US" dirty="0"/>
          </a:p>
        </p:txBody>
      </p:sp>
    </p:spTree>
    <p:extLst>
      <p:ext uri="{BB962C8B-B14F-4D97-AF65-F5344CB8AC3E}">
        <p14:creationId xmlns:p14="http://schemas.microsoft.com/office/powerpoint/2010/main" val="25543233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s-ES" smtClean="0"/>
              <a:t>Haga clic para modificar el estilo de título del patrón</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87DE6118-2437-4B30-8E3C-4D2BE6020583}" type="datetimeFigureOut">
              <a:rPr lang="en-US" smtClean="0"/>
              <a:pPr/>
              <a:t>7/2/2023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pPr/>
              <a:t>‹Nº›</a:t>
            </a:fld>
            <a:endParaRPr lang="en-US" dirty="0"/>
          </a:p>
        </p:txBody>
      </p:sp>
    </p:spTree>
    <p:extLst>
      <p:ext uri="{BB962C8B-B14F-4D97-AF65-F5344CB8AC3E}">
        <p14:creationId xmlns:p14="http://schemas.microsoft.com/office/powerpoint/2010/main" val="22814826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87DE6118-2437-4B30-8E3C-4D2BE6020583}" type="datetimeFigureOut">
              <a:rPr lang="en-US" smtClean="0"/>
              <a:pPr/>
              <a:t>7/2/2023</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69E57DC2-970A-4B3E-BB1C-7A09969E49DF}" type="slidenum">
              <a:rPr lang="en-US" smtClean="0"/>
              <a:pPr/>
              <a:t>‹Nº›</a:t>
            </a:fld>
            <a:endParaRPr lang="en-US" dirty="0"/>
          </a:p>
        </p:txBody>
      </p:sp>
    </p:spTree>
    <p:extLst>
      <p:ext uri="{BB962C8B-B14F-4D97-AF65-F5344CB8AC3E}">
        <p14:creationId xmlns:p14="http://schemas.microsoft.com/office/powerpoint/2010/main" val="177455604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 Id="rId4" Type="http://schemas.openxmlformats.org/officeDocument/2006/relationships/image" Target="../media/image18.png"/></Relationships>
</file>

<file path=ppt/slides/_rels/slide16.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42A1F80-2615-41E6-B9E0-05F74C44F2D9}"/>
              </a:ext>
            </a:extLst>
          </p:cNvPr>
          <p:cNvSpPr>
            <a:spLocks noGrp="1"/>
          </p:cNvSpPr>
          <p:nvPr>
            <p:ph type="ctrTitle"/>
          </p:nvPr>
        </p:nvSpPr>
        <p:spPr>
          <a:xfrm>
            <a:off x="1915385" y="1879825"/>
            <a:ext cx="8361229" cy="2098226"/>
          </a:xfrm>
        </p:spPr>
        <p:txBody>
          <a:bodyPr/>
          <a:lstStyle/>
          <a:p>
            <a:r>
              <a:rPr lang="es-EC" dirty="0"/>
              <a:t>Los signos de puntuación</a:t>
            </a:r>
            <a:endParaRPr lang="es-EC" dirty="0">
              <a:latin typeface="Book Antiqua" panose="02040602050305030304" pitchFamily="18" charset="0"/>
            </a:endParaRPr>
          </a:p>
        </p:txBody>
      </p:sp>
      <p:pic>
        <p:nvPicPr>
          <p:cNvPr id="5" name="Imagen 4" descr="Logotipo De La Letra Inicial Jj Con Pluma De Color Dorado Y Plateado,  Diseño Simple Y Limpio Para El Nombre De La Empresa. Logotipo Vectorial  Para Empresas Y Negocios. Ilustraciones Svg, Vectoriales,"/>
          <p:cNvPicPr/>
          <p:nvPr/>
        </p:nvPicPr>
        <p:blipFill rotWithShape="1">
          <a:blip r:embed="rId2">
            <a:extLst>
              <a:ext uri="{28A0092B-C50C-407E-A947-70E740481C1C}">
                <a14:useLocalDpi xmlns:a14="http://schemas.microsoft.com/office/drawing/2010/main" val="0"/>
              </a:ext>
            </a:extLst>
          </a:blip>
          <a:srcRect l="15902" t="13970" r="12978" b="27338"/>
          <a:stretch/>
        </p:blipFill>
        <p:spPr bwMode="auto">
          <a:xfrm>
            <a:off x="11312841" y="5950312"/>
            <a:ext cx="718050" cy="692561"/>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4681363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F6BF159-47C5-4958-9956-90C16B70C54C}"/>
              </a:ext>
            </a:extLst>
          </p:cNvPr>
          <p:cNvSpPr>
            <a:spLocks noGrp="1"/>
          </p:cNvSpPr>
          <p:nvPr>
            <p:ph type="title"/>
          </p:nvPr>
        </p:nvSpPr>
        <p:spPr>
          <a:xfrm>
            <a:off x="1371600" y="328789"/>
            <a:ext cx="9601200" cy="842963"/>
          </a:xfrm>
        </p:spPr>
        <p:txBody>
          <a:bodyPr/>
          <a:lstStyle/>
          <a:p>
            <a:r>
              <a:rPr lang="es-ES" b="1" dirty="0"/>
              <a:t>Signos de interrogación:</a:t>
            </a:r>
            <a:endParaRPr lang="es-EC" b="1" dirty="0"/>
          </a:p>
        </p:txBody>
      </p:sp>
      <p:sp>
        <p:nvSpPr>
          <p:cNvPr id="3" name="Marcador de contenido 2">
            <a:extLst>
              <a:ext uri="{FF2B5EF4-FFF2-40B4-BE49-F238E27FC236}">
                <a16:creationId xmlns:a16="http://schemas.microsoft.com/office/drawing/2014/main" id="{0738329A-95F3-446A-AB56-7A652275A205}"/>
              </a:ext>
            </a:extLst>
          </p:cNvPr>
          <p:cNvSpPr>
            <a:spLocks noGrp="1"/>
          </p:cNvSpPr>
          <p:nvPr>
            <p:ph idx="1"/>
          </p:nvPr>
        </p:nvSpPr>
        <p:spPr>
          <a:xfrm>
            <a:off x="1371600" y="1314451"/>
            <a:ext cx="8401049" cy="1471613"/>
          </a:xfrm>
        </p:spPr>
        <p:txBody>
          <a:bodyPr>
            <a:noAutofit/>
          </a:bodyPr>
          <a:lstStyle/>
          <a:p>
            <a:pPr marL="0" indent="0" algn="just">
              <a:buNone/>
            </a:pPr>
            <a:r>
              <a:rPr lang="es-EC" dirty="0">
                <a:ea typeface="Calibri" panose="020F0502020204030204" pitchFamily="34" charset="0"/>
                <a:cs typeface="Times New Roman" panose="02020603050405020304" pitchFamily="18" charset="0"/>
              </a:rPr>
              <a:t>L</a:t>
            </a:r>
            <a:r>
              <a:rPr lang="es-EC" dirty="0">
                <a:effectLst/>
                <a:ea typeface="Calibri" panose="020F0502020204030204" pitchFamily="34" charset="0"/>
                <a:cs typeface="Times New Roman" panose="02020603050405020304" pitchFamily="18" charset="0"/>
              </a:rPr>
              <a:t>os signos de interrogación se utilizan en las oraciones interrogativas directas señalan la información interrogativa del hablante se escriben al principio y al final de la oración interrogativa directa. </a:t>
            </a:r>
          </a:p>
          <a:p>
            <a:pPr marL="0" indent="0" algn="just">
              <a:buNone/>
            </a:pPr>
            <a:r>
              <a:rPr lang="es-EC" b="1" dirty="0">
                <a:cs typeface="Times New Roman" panose="02020603050405020304" pitchFamily="18" charset="0"/>
              </a:rPr>
              <a:t>(a) </a:t>
            </a:r>
            <a:r>
              <a:rPr lang="es-ES" b="1" dirty="0"/>
              <a:t>Para expresar matiz de pregunta: </a:t>
            </a:r>
            <a:r>
              <a:rPr lang="es-ES" dirty="0"/>
              <a:t>¿Qué hora es?     ¿Dónde estás?</a:t>
            </a:r>
            <a:endParaRPr lang="es-EC" dirty="0"/>
          </a:p>
        </p:txBody>
      </p:sp>
      <p:sp>
        <p:nvSpPr>
          <p:cNvPr id="4" name="Título 1">
            <a:extLst>
              <a:ext uri="{FF2B5EF4-FFF2-40B4-BE49-F238E27FC236}">
                <a16:creationId xmlns:a16="http://schemas.microsoft.com/office/drawing/2014/main" id="{5D898FA0-7A56-49EB-AD2C-6EB391839DD9}"/>
              </a:ext>
            </a:extLst>
          </p:cNvPr>
          <p:cNvSpPr txBox="1">
            <a:spLocks/>
          </p:cNvSpPr>
          <p:nvPr/>
        </p:nvSpPr>
        <p:spPr>
          <a:xfrm>
            <a:off x="1371599" y="3027203"/>
            <a:ext cx="9601200" cy="842963"/>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r>
              <a:rPr lang="es-ES" b="1" dirty="0"/>
              <a:t>Signos de admiración:</a:t>
            </a:r>
            <a:endParaRPr lang="es-EC" b="1" dirty="0"/>
          </a:p>
        </p:txBody>
      </p:sp>
      <p:sp>
        <p:nvSpPr>
          <p:cNvPr id="6" name="CuadroTexto 5">
            <a:extLst>
              <a:ext uri="{FF2B5EF4-FFF2-40B4-BE49-F238E27FC236}">
                <a16:creationId xmlns:a16="http://schemas.microsoft.com/office/drawing/2014/main" id="{C30A53FE-054E-4D17-AFD0-72BC17190F45}"/>
              </a:ext>
            </a:extLst>
          </p:cNvPr>
          <p:cNvSpPr txBox="1"/>
          <p:nvPr/>
        </p:nvSpPr>
        <p:spPr>
          <a:xfrm>
            <a:off x="1371599" y="3914776"/>
            <a:ext cx="8401050" cy="2246769"/>
          </a:xfrm>
          <a:prstGeom prst="rect">
            <a:avLst/>
          </a:prstGeom>
          <a:noFill/>
        </p:spPr>
        <p:txBody>
          <a:bodyPr wrap="square">
            <a:spAutoFit/>
          </a:bodyPr>
          <a:lstStyle/>
          <a:p>
            <a:pPr algn="just"/>
            <a:r>
              <a:rPr lang="es-EC" sz="2000" dirty="0">
                <a:ea typeface="Calibri" panose="020F0502020204030204" pitchFamily="34" charset="0"/>
                <a:cs typeface="Times New Roman" panose="02020603050405020304" pitchFamily="18" charset="0"/>
              </a:rPr>
              <a:t>V</a:t>
            </a:r>
            <a:r>
              <a:rPr lang="es-EC" sz="2000" dirty="0">
                <a:effectLst/>
                <a:ea typeface="Calibri" panose="020F0502020204030204" pitchFamily="34" charset="0"/>
                <a:cs typeface="Times New Roman" panose="02020603050405020304" pitchFamily="18" charset="0"/>
              </a:rPr>
              <a:t>amos con los signos de admiración se utilizan para señalar el carácter exclamativo de la oración se escriben para empezar y finalizar una oración exclamativa exhortativa o imperativa sin embargo van entre signos de exclamación las intersecciones</a:t>
            </a:r>
          </a:p>
          <a:p>
            <a:pPr marL="457200" indent="-457200" algn="just">
              <a:buAutoNum type="alphaLcParenBoth"/>
            </a:pPr>
            <a:r>
              <a:rPr lang="es-ES" sz="2000" b="1" dirty="0"/>
              <a:t>Para crear énfasis, sorpresa </a:t>
            </a:r>
          </a:p>
          <a:p>
            <a:pPr marL="342900" indent="-342900" algn="just">
              <a:buFont typeface="Arial" panose="020B0604020202020204" pitchFamily="34" charset="0"/>
              <a:buChar char="•"/>
            </a:pPr>
            <a:r>
              <a:rPr lang="es-ES" sz="2000" dirty="0"/>
              <a:t>¡Qué bueno verte!  ¡Qué calor! </a:t>
            </a:r>
          </a:p>
          <a:p>
            <a:pPr marL="342900" indent="-342900" algn="just">
              <a:buFont typeface="Arial" panose="020B0604020202020204" pitchFamily="34" charset="0"/>
              <a:buChar char="•"/>
            </a:pPr>
            <a:r>
              <a:rPr lang="es-ES" sz="2000" dirty="0"/>
              <a:t>Nerón exclamó: “¡Qué gran hombre pierde el mundo!”</a:t>
            </a:r>
            <a:endParaRPr lang="es-EC" sz="2000" dirty="0"/>
          </a:p>
        </p:txBody>
      </p:sp>
      <p:pic>
        <p:nvPicPr>
          <p:cNvPr id="7" name="Imagen 6">
            <a:extLst>
              <a:ext uri="{FF2B5EF4-FFF2-40B4-BE49-F238E27FC236}">
                <a16:creationId xmlns:a16="http://schemas.microsoft.com/office/drawing/2014/main" id="{7AE1CA73-A2BD-4406-9515-CEE01826E2EC}"/>
              </a:ext>
            </a:extLst>
          </p:cNvPr>
          <p:cNvPicPr>
            <a:picLocks noChangeAspect="1"/>
          </p:cNvPicPr>
          <p:nvPr/>
        </p:nvPicPr>
        <p:blipFill rotWithShape="1">
          <a:blip r:embed="rId2">
            <a:clrChange>
              <a:clrFrom>
                <a:srgbClr val="FFFFFF"/>
              </a:clrFrom>
              <a:clrTo>
                <a:srgbClr val="FFFFFF">
                  <a:alpha val="0"/>
                </a:srgbClr>
              </a:clrTo>
            </a:clrChange>
          </a:blip>
          <a:srcRect t="23753" b="21500"/>
          <a:stretch/>
        </p:blipFill>
        <p:spPr>
          <a:xfrm>
            <a:off x="9906000" y="730411"/>
            <a:ext cx="2133600" cy="1168080"/>
          </a:xfrm>
          <a:prstGeom prst="rect">
            <a:avLst/>
          </a:prstGeom>
        </p:spPr>
      </p:pic>
      <p:pic>
        <p:nvPicPr>
          <p:cNvPr id="2050" name="Picture 2" descr="Cómo se usan los signos de exclamación - 8 pasos">
            <a:extLst>
              <a:ext uri="{FF2B5EF4-FFF2-40B4-BE49-F238E27FC236}">
                <a16:creationId xmlns:a16="http://schemas.microsoft.com/office/drawing/2014/main" id="{4A928B39-9D37-4B4A-B032-4D3028B7EE84}"/>
              </a:ext>
            </a:extLst>
          </p:cNvPr>
          <p:cNvPicPr>
            <a:picLocks noChangeAspect="1" noChangeArrowheads="1"/>
          </p:cNvPicPr>
          <p:nvPr/>
        </p:nvPicPr>
        <p:blipFill rotWithShape="1">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l="24583" t="24345" r="27416" b="26178"/>
          <a:stretch/>
        </p:blipFill>
        <p:spPr bwMode="auto">
          <a:xfrm>
            <a:off x="10247086" y="4414837"/>
            <a:ext cx="1146628" cy="11287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041018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8884A3C-B922-4781-BA15-E65A9895E1A1}"/>
              </a:ext>
            </a:extLst>
          </p:cNvPr>
          <p:cNvSpPr>
            <a:spLocks noGrp="1"/>
          </p:cNvSpPr>
          <p:nvPr>
            <p:ph type="title"/>
          </p:nvPr>
        </p:nvSpPr>
        <p:spPr>
          <a:xfrm>
            <a:off x="1371600" y="236613"/>
            <a:ext cx="9601200" cy="1485900"/>
          </a:xfrm>
        </p:spPr>
        <p:txBody>
          <a:bodyPr/>
          <a:lstStyle/>
          <a:p>
            <a:r>
              <a:rPr lang="es-ES" b="1" dirty="0"/>
              <a:t>Signos de puntuación y auxiliares:</a:t>
            </a:r>
            <a:endParaRPr lang="es-EC" b="1" dirty="0"/>
          </a:p>
        </p:txBody>
      </p:sp>
      <p:sp>
        <p:nvSpPr>
          <p:cNvPr id="3" name="Marcador de contenido 2">
            <a:extLst>
              <a:ext uri="{FF2B5EF4-FFF2-40B4-BE49-F238E27FC236}">
                <a16:creationId xmlns:a16="http://schemas.microsoft.com/office/drawing/2014/main" id="{ECD4AA82-B7F2-4CC0-8B64-305CD5C4FCAC}"/>
              </a:ext>
            </a:extLst>
          </p:cNvPr>
          <p:cNvSpPr>
            <a:spLocks noGrp="1"/>
          </p:cNvSpPr>
          <p:nvPr>
            <p:ph idx="1"/>
          </p:nvPr>
        </p:nvSpPr>
        <p:spPr>
          <a:xfrm>
            <a:off x="1371600" y="979563"/>
            <a:ext cx="9601200" cy="1538287"/>
          </a:xfrm>
        </p:spPr>
        <p:txBody>
          <a:bodyPr>
            <a:noAutofit/>
          </a:bodyPr>
          <a:lstStyle/>
          <a:p>
            <a:pPr marL="0" indent="0" algn="just">
              <a:buNone/>
            </a:pPr>
            <a:r>
              <a:rPr lang="es-EC" dirty="0">
                <a:effectLst/>
                <a:ea typeface="Calibri" panose="020F0502020204030204" pitchFamily="34" charset="0"/>
                <a:cs typeface="Times New Roman" panose="02020603050405020304" pitchFamily="18" charset="0"/>
              </a:rPr>
              <a:t>De igual manera que los signos de puntuación los signos auxiliares ayudan a interpretar un texto lo cual genera coherencia y permite al lector obtener una mejor comprensión, algunos de los signos auxiliares son: el guion, las comillas, el asterisco, la diéresis, el apóstrofo, el paréntesis y el corchete, hablaremos de cada uno de estos signos de puntuación.</a:t>
            </a:r>
            <a:endParaRPr lang="es-EC" dirty="0"/>
          </a:p>
        </p:txBody>
      </p:sp>
      <p:sp>
        <p:nvSpPr>
          <p:cNvPr id="4" name="Título 1">
            <a:extLst>
              <a:ext uri="{FF2B5EF4-FFF2-40B4-BE49-F238E27FC236}">
                <a16:creationId xmlns:a16="http://schemas.microsoft.com/office/drawing/2014/main" id="{0304448D-1A25-4D07-89E0-D59958B2441A}"/>
              </a:ext>
            </a:extLst>
          </p:cNvPr>
          <p:cNvSpPr txBox="1">
            <a:spLocks/>
          </p:cNvSpPr>
          <p:nvPr/>
        </p:nvSpPr>
        <p:spPr>
          <a:xfrm>
            <a:off x="1371600" y="2666976"/>
            <a:ext cx="9601200" cy="781051"/>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r>
              <a:rPr lang="es-ES" b="1" dirty="0"/>
              <a:t>Uso del paréntesis:</a:t>
            </a:r>
            <a:endParaRPr lang="es-EC" b="1" dirty="0"/>
          </a:p>
        </p:txBody>
      </p:sp>
      <p:sp>
        <p:nvSpPr>
          <p:cNvPr id="6" name="CuadroTexto 5">
            <a:extLst>
              <a:ext uri="{FF2B5EF4-FFF2-40B4-BE49-F238E27FC236}">
                <a16:creationId xmlns:a16="http://schemas.microsoft.com/office/drawing/2014/main" id="{5394C3B5-726D-453B-876E-E30DF8091139}"/>
              </a:ext>
            </a:extLst>
          </p:cNvPr>
          <p:cNvSpPr txBox="1"/>
          <p:nvPr/>
        </p:nvSpPr>
        <p:spPr>
          <a:xfrm>
            <a:off x="1371600" y="3412610"/>
            <a:ext cx="8158163" cy="3416320"/>
          </a:xfrm>
          <a:prstGeom prst="rect">
            <a:avLst/>
          </a:prstGeom>
          <a:noFill/>
        </p:spPr>
        <p:txBody>
          <a:bodyPr wrap="square">
            <a:spAutoFit/>
          </a:bodyPr>
          <a:lstStyle/>
          <a:p>
            <a:pPr algn="just"/>
            <a:r>
              <a:rPr lang="es-EC" dirty="0">
                <a:ea typeface="Calibri" panose="020F0502020204030204" pitchFamily="34" charset="0"/>
                <a:cs typeface="Times New Roman" panose="02020603050405020304" pitchFamily="18" charset="0"/>
              </a:rPr>
              <a:t>U</a:t>
            </a:r>
            <a:r>
              <a:rPr lang="es-EC" dirty="0">
                <a:effectLst/>
                <a:ea typeface="Calibri" panose="020F0502020204030204" pitchFamily="34" charset="0"/>
                <a:cs typeface="Times New Roman" panose="02020603050405020304" pitchFamily="18" charset="0"/>
              </a:rPr>
              <a:t>so del paréntesis se emplea para encerrar oraciones o frases aclaratorias que estén desligados del sentido de la oración en la que se insertan y sirven también para encerrar aclaraciones como fechas lugares etcétera </a:t>
            </a:r>
            <a:endParaRPr lang="es-EC" dirty="0">
              <a:ea typeface="Calibri" panose="020F0502020204030204" pitchFamily="34" charset="0"/>
              <a:cs typeface="Times New Roman" panose="02020603050405020304" pitchFamily="18" charset="0"/>
            </a:endParaRPr>
          </a:p>
          <a:p>
            <a:pPr marL="457200" indent="-457200" algn="just">
              <a:buAutoNum type="alphaLcParenBoth"/>
            </a:pPr>
            <a:r>
              <a:rPr lang="es-ES" b="1" dirty="0"/>
              <a:t>Para separar las fechas o periodos históricos:</a:t>
            </a:r>
            <a:r>
              <a:rPr lang="es-ES" dirty="0"/>
              <a:t> </a:t>
            </a:r>
          </a:p>
          <a:p>
            <a:pPr marL="342900" indent="-342900" algn="just">
              <a:buFont typeface="Arial" panose="020B0604020202020204" pitchFamily="34" charset="0"/>
              <a:buChar char="•"/>
            </a:pPr>
            <a:r>
              <a:rPr lang="es-ES" dirty="0"/>
              <a:t>(1808-1900) &gt;fecha de nacimiento&gt;fecha de muerte de un personaje célebre, histórico, científico.</a:t>
            </a:r>
          </a:p>
          <a:p>
            <a:pPr marL="457200" indent="-457200" algn="just">
              <a:buFont typeface="+mj-lt"/>
              <a:buAutoNum type="alphaLcParenR"/>
            </a:pPr>
            <a:r>
              <a:rPr lang="es-ES" b="1" dirty="0"/>
              <a:t>Para intercalar algún dato o precisión: fechas, lugares, significados de siglas, el autor u obras citados. </a:t>
            </a:r>
          </a:p>
          <a:p>
            <a:pPr marL="342900" indent="-342900" algn="just">
              <a:buFont typeface="Arial" panose="020B0604020202020204" pitchFamily="34" charset="0"/>
              <a:buChar char="•"/>
            </a:pPr>
            <a:r>
              <a:rPr lang="es-ES" dirty="0"/>
              <a:t>Toda su familia nació en Córdoba ( Argentina). </a:t>
            </a:r>
          </a:p>
          <a:p>
            <a:pPr marL="342900" indent="-342900" algn="just">
              <a:buFont typeface="Arial" panose="020B0604020202020204" pitchFamily="34" charset="0"/>
              <a:buChar char="•"/>
            </a:pPr>
            <a:r>
              <a:rPr lang="es-ES" dirty="0"/>
              <a:t>La ONU (Organización de las Naciones Unidas) dará una conferencia hoy.</a:t>
            </a:r>
          </a:p>
          <a:p>
            <a:pPr marL="342900" indent="-342900" algn="just">
              <a:buFont typeface="Arial" panose="020B0604020202020204" pitchFamily="34" charset="0"/>
              <a:buChar char="•"/>
            </a:pPr>
            <a:r>
              <a:rPr lang="es-ES" dirty="0"/>
              <a:t>"Más obran quintaesencias que fárragos" (Gracián).</a:t>
            </a:r>
          </a:p>
          <a:p>
            <a:pPr marL="342900" indent="-342900" algn="just">
              <a:buFont typeface="Arial" panose="020B0604020202020204" pitchFamily="34" charset="0"/>
              <a:buChar char="•"/>
            </a:pPr>
            <a:endParaRPr lang="es-EC" dirty="0"/>
          </a:p>
        </p:txBody>
      </p:sp>
      <p:pic>
        <p:nvPicPr>
          <p:cNvPr id="7" name="Imagen 6">
            <a:extLst>
              <a:ext uri="{FF2B5EF4-FFF2-40B4-BE49-F238E27FC236}">
                <a16:creationId xmlns:a16="http://schemas.microsoft.com/office/drawing/2014/main" id="{B643ECB2-CF6C-4887-888C-0C53C5FAC8BA}"/>
              </a:ext>
            </a:extLst>
          </p:cNvPr>
          <p:cNvPicPr>
            <a:picLocks noChangeAspect="1"/>
          </p:cNvPicPr>
          <p:nvPr/>
        </p:nvPicPr>
        <p:blipFill rotWithShape="1">
          <a:blip r:embed="rId2">
            <a:clrChange>
              <a:clrFrom>
                <a:srgbClr val="FFFFFF"/>
              </a:clrFrom>
              <a:clrTo>
                <a:srgbClr val="FFFFFF">
                  <a:alpha val="0"/>
                </a:srgbClr>
              </a:clrTo>
            </a:clrChange>
          </a:blip>
          <a:srcRect l="21500" t="19752" r="22250" b="24279"/>
          <a:stretch/>
        </p:blipFill>
        <p:spPr>
          <a:xfrm>
            <a:off x="10034259" y="4243364"/>
            <a:ext cx="1320827" cy="1366792"/>
          </a:xfrm>
          <a:prstGeom prst="rect">
            <a:avLst/>
          </a:prstGeom>
        </p:spPr>
      </p:pic>
    </p:spTree>
    <p:extLst>
      <p:ext uri="{BB962C8B-B14F-4D97-AF65-F5344CB8AC3E}">
        <p14:creationId xmlns:p14="http://schemas.microsoft.com/office/powerpoint/2010/main" val="33591400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EAAA4DB-FC8C-4D02-89EF-61BA4305E2F4}"/>
              </a:ext>
            </a:extLst>
          </p:cNvPr>
          <p:cNvSpPr>
            <a:spLocks noGrp="1"/>
          </p:cNvSpPr>
          <p:nvPr>
            <p:ph type="title"/>
          </p:nvPr>
        </p:nvSpPr>
        <p:spPr>
          <a:xfrm>
            <a:off x="1371599" y="260068"/>
            <a:ext cx="9601200" cy="742950"/>
          </a:xfrm>
        </p:spPr>
        <p:txBody>
          <a:bodyPr/>
          <a:lstStyle/>
          <a:p>
            <a:r>
              <a:rPr lang="es-ES" b="1" dirty="0"/>
              <a:t>La raya:</a:t>
            </a:r>
            <a:endParaRPr lang="es-EC" b="1" dirty="0"/>
          </a:p>
        </p:txBody>
      </p:sp>
      <p:sp>
        <p:nvSpPr>
          <p:cNvPr id="3" name="Marcador de contenido 2">
            <a:extLst>
              <a:ext uri="{FF2B5EF4-FFF2-40B4-BE49-F238E27FC236}">
                <a16:creationId xmlns:a16="http://schemas.microsoft.com/office/drawing/2014/main" id="{C980C6BD-A5D5-48E0-A8D2-7857839EFE25}"/>
              </a:ext>
            </a:extLst>
          </p:cNvPr>
          <p:cNvSpPr>
            <a:spLocks noGrp="1"/>
          </p:cNvSpPr>
          <p:nvPr>
            <p:ph idx="1"/>
          </p:nvPr>
        </p:nvSpPr>
        <p:spPr>
          <a:xfrm>
            <a:off x="1371599" y="1003018"/>
            <a:ext cx="8729663" cy="1640060"/>
          </a:xfrm>
        </p:spPr>
        <p:txBody>
          <a:bodyPr>
            <a:noAutofit/>
          </a:bodyPr>
          <a:lstStyle/>
          <a:p>
            <a:pPr marL="0" indent="0" algn="just">
              <a:buNone/>
            </a:pPr>
            <a:r>
              <a:rPr lang="es-EC" dirty="0">
                <a:effectLst/>
                <a:ea typeface="Calibri" panose="020F0502020204030204" pitchFamily="34" charset="0"/>
                <a:cs typeface="Times New Roman" panose="02020603050405020304" pitchFamily="18" charset="0"/>
              </a:rPr>
              <a:t>Veamos la raya se emplea para señalar cada una de las intervenciones de los personajes en un diálogo y para limitar las aclaraciones que el narrador inserta en el diálogo</a:t>
            </a:r>
          </a:p>
          <a:p>
            <a:pPr marL="0" indent="0" algn="just">
              <a:buNone/>
            </a:pPr>
            <a:r>
              <a:rPr lang="es-ES" b="1" dirty="0"/>
              <a:t>(a) Para marcar los diálogos en los cuentos, guiones o textos teatrales </a:t>
            </a:r>
            <a:r>
              <a:rPr lang="es-EC" b="1" i="0" dirty="0">
                <a:solidFill>
                  <a:srgbClr val="333333"/>
                </a:solidFill>
                <a:effectLst/>
                <a:latin typeface="Karla" panose="020B0604020202020204" pitchFamily="2" charset="0"/>
              </a:rPr>
              <a:t>—¿</a:t>
            </a:r>
            <a:r>
              <a:rPr lang="es-ES" dirty="0"/>
              <a:t>Quién eres?, me preguntó.</a:t>
            </a:r>
            <a:r>
              <a:rPr lang="es-EC" b="1" i="0" dirty="0">
                <a:solidFill>
                  <a:srgbClr val="333333"/>
                </a:solidFill>
                <a:effectLst/>
                <a:latin typeface="Karla" pitchFamily="2" charset="0"/>
              </a:rPr>
              <a:t> —</a:t>
            </a:r>
            <a:r>
              <a:rPr lang="es-ES" dirty="0"/>
              <a:t>Espero que todo salga bien. </a:t>
            </a:r>
            <a:r>
              <a:rPr lang="es-EC" b="1" i="0" dirty="0">
                <a:solidFill>
                  <a:srgbClr val="333333"/>
                </a:solidFill>
                <a:effectLst/>
                <a:latin typeface="Karla" pitchFamily="2" charset="0"/>
              </a:rPr>
              <a:t>—</a:t>
            </a:r>
            <a:r>
              <a:rPr lang="es-ES" dirty="0"/>
              <a:t>dijo Azucena con rostro ilusionado. </a:t>
            </a:r>
            <a:endParaRPr lang="es-EC" dirty="0">
              <a:effectLst/>
              <a:ea typeface="Calibri" panose="020F0502020204030204" pitchFamily="34" charset="0"/>
              <a:cs typeface="Times New Roman" panose="02020603050405020304" pitchFamily="18" charset="0"/>
            </a:endParaRPr>
          </a:p>
          <a:p>
            <a:pPr marL="0" indent="0" algn="just">
              <a:buNone/>
            </a:pPr>
            <a:endParaRPr lang="es-EC" dirty="0"/>
          </a:p>
        </p:txBody>
      </p:sp>
      <p:sp>
        <p:nvSpPr>
          <p:cNvPr id="4" name="Título 1">
            <a:extLst>
              <a:ext uri="{FF2B5EF4-FFF2-40B4-BE49-F238E27FC236}">
                <a16:creationId xmlns:a16="http://schemas.microsoft.com/office/drawing/2014/main" id="{A544832F-A9C5-4ADB-B438-42F13189B3C6}"/>
              </a:ext>
            </a:extLst>
          </p:cNvPr>
          <p:cNvSpPr txBox="1">
            <a:spLocks/>
          </p:cNvSpPr>
          <p:nvPr/>
        </p:nvSpPr>
        <p:spPr>
          <a:xfrm>
            <a:off x="1371599" y="3021751"/>
            <a:ext cx="9601200" cy="742950"/>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r>
              <a:rPr lang="es-ES" b="1" dirty="0"/>
              <a:t>Uso de las comillas:</a:t>
            </a:r>
            <a:endParaRPr lang="es-EC" b="1" dirty="0"/>
          </a:p>
        </p:txBody>
      </p:sp>
      <p:sp>
        <p:nvSpPr>
          <p:cNvPr id="6" name="CuadroTexto 5">
            <a:extLst>
              <a:ext uri="{FF2B5EF4-FFF2-40B4-BE49-F238E27FC236}">
                <a16:creationId xmlns:a16="http://schemas.microsoft.com/office/drawing/2014/main" id="{49C15AAE-A6AA-4890-8A60-60ECB3E556BC}"/>
              </a:ext>
            </a:extLst>
          </p:cNvPr>
          <p:cNvSpPr txBox="1"/>
          <p:nvPr/>
        </p:nvSpPr>
        <p:spPr>
          <a:xfrm>
            <a:off x="1371599" y="3764701"/>
            <a:ext cx="7800973" cy="2862322"/>
          </a:xfrm>
          <a:prstGeom prst="rect">
            <a:avLst/>
          </a:prstGeom>
          <a:noFill/>
        </p:spPr>
        <p:txBody>
          <a:bodyPr wrap="square">
            <a:spAutoFit/>
          </a:bodyPr>
          <a:lstStyle/>
          <a:p>
            <a:pPr algn="just"/>
            <a:r>
              <a:rPr lang="es-EC" sz="2000" dirty="0">
                <a:ea typeface="Calibri" panose="020F0502020204030204" pitchFamily="34" charset="0"/>
                <a:cs typeface="Times New Roman" panose="02020603050405020304" pitchFamily="18" charset="0"/>
              </a:rPr>
              <a:t>E</a:t>
            </a:r>
            <a:r>
              <a:rPr lang="es-EC" sz="2000" dirty="0">
                <a:effectLst/>
                <a:ea typeface="Calibri" panose="020F0502020204030204" pitchFamily="34" charset="0"/>
                <a:cs typeface="Times New Roman" panose="02020603050405020304" pitchFamily="18" charset="0"/>
              </a:rPr>
              <a:t>so hablemos del uso de las comillas se emplean al principio y al final de las frases que reproduce textualmente lo que ha dicho un personaje y cuando queremos resaltar alguna palabra o usamos palabras que no pertenecen a la lengua española </a:t>
            </a:r>
          </a:p>
          <a:p>
            <a:pPr marL="457200" indent="-457200" algn="just">
              <a:buAutoNum type="alphaLcParenBoth"/>
            </a:pPr>
            <a:r>
              <a:rPr lang="es-ES" sz="2000" b="1" dirty="0"/>
              <a:t>Para marcar palabras escritas en otro idioma</a:t>
            </a:r>
            <a:r>
              <a:rPr lang="es-ES" sz="2000" dirty="0"/>
              <a:t>: </a:t>
            </a:r>
          </a:p>
          <a:p>
            <a:pPr marL="342900" indent="-342900" algn="just">
              <a:buFont typeface="Arial" panose="020B0604020202020204" pitchFamily="34" charset="0"/>
              <a:buChar char="•"/>
            </a:pPr>
            <a:r>
              <a:rPr lang="es-ES" sz="2000" dirty="0"/>
              <a:t>El francés la saludó diciéndole: “Bon </a:t>
            </a:r>
            <a:r>
              <a:rPr lang="es-ES" sz="2000" dirty="0" err="1"/>
              <a:t>jour</a:t>
            </a:r>
            <a:r>
              <a:rPr lang="es-ES" sz="2000" dirty="0"/>
              <a:t>”. </a:t>
            </a:r>
          </a:p>
          <a:p>
            <a:pPr algn="just"/>
            <a:r>
              <a:rPr lang="es-ES" sz="2000" b="1" dirty="0"/>
              <a:t>(b) En las citas directas: </a:t>
            </a:r>
          </a:p>
          <a:p>
            <a:pPr marL="342900" indent="-342900" algn="just">
              <a:buFont typeface="Arial" panose="020B0604020202020204" pitchFamily="34" charset="0"/>
              <a:buChar char="•"/>
            </a:pPr>
            <a:r>
              <a:rPr lang="es-ES" sz="2000" dirty="0"/>
              <a:t>Benito Juárez dijo: “El respeto al derecho ajeno es la paz.”</a:t>
            </a:r>
          </a:p>
          <a:p>
            <a:pPr algn="just"/>
            <a:r>
              <a:rPr lang="es-ES" sz="2000" b="1" dirty="0"/>
              <a:t>(c) Para citar títulos de artículos, poemas, cuadros:  </a:t>
            </a:r>
            <a:r>
              <a:rPr lang="es-ES" sz="2000" dirty="0"/>
              <a:t>“La Mona Lisa”</a:t>
            </a:r>
            <a:endParaRPr lang="es-EC" sz="2000" dirty="0"/>
          </a:p>
        </p:txBody>
      </p:sp>
      <p:pic>
        <p:nvPicPr>
          <p:cNvPr id="7" name="Imagen 6">
            <a:extLst>
              <a:ext uri="{FF2B5EF4-FFF2-40B4-BE49-F238E27FC236}">
                <a16:creationId xmlns:a16="http://schemas.microsoft.com/office/drawing/2014/main" id="{927709D4-FAAB-45CE-85B5-9B7AF5725537}"/>
              </a:ext>
            </a:extLst>
          </p:cNvPr>
          <p:cNvPicPr>
            <a:picLocks noChangeAspect="1"/>
          </p:cNvPicPr>
          <p:nvPr/>
        </p:nvPicPr>
        <p:blipFill rotWithShape="1">
          <a:blip r:embed="rId2">
            <a:clrChange>
              <a:clrFrom>
                <a:srgbClr val="FFFFFF"/>
              </a:clrFrom>
              <a:clrTo>
                <a:srgbClr val="FFFFFF">
                  <a:alpha val="0"/>
                </a:srgbClr>
              </a:clrTo>
            </a:clrChange>
          </a:blip>
          <a:srcRect l="26006" t="40208" r="27804" b="43473"/>
          <a:stretch/>
        </p:blipFill>
        <p:spPr>
          <a:xfrm>
            <a:off x="10558462" y="1950135"/>
            <a:ext cx="828675" cy="495518"/>
          </a:xfrm>
          <a:prstGeom prst="rect">
            <a:avLst/>
          </a:prstGeom>
        </p:spPr>
      </p:pic>
      <p:pic>
        <p:nvPicPr>
          <p:cNvPr id="8" name="Imagen 7">
            <a:extLst>
              <a:ext uri="{FF2B5EF4-FFF2-40B4-BE49-F238E27FC236}">
                <a16:creationId xmlns:a16="http://schemas.microsoft.com/office/drawing/2014/main" id="{A07F4EB7-AB8C-4127-9BFA-AE71E2EAEC47}"/>
              </a:ext>
            </a:extLst>
          </p:cNvPr>
          <p:cNvPicPr>
            <a:picLocks noChangeAspect="1"/>
          </p:cNvPicPr>
          <p:nvPr/>
        </p:nvPicPr>
        <p:blipFill rotWithShape="1">
          <a:blip r:embed="rId3">
            <a:clrChange>
              <a:clrFrom>
                <a:srgbClr val="FFFFFF"/>
              </a:clrFrom>
              <a:clrTo>
                <a:srgbClr val="FFFFFF">
                  <a:alpha val="0"/>
                </a:srgbClr>
              </a:clrTo>
            </a:clrChange>
          </a:blip>
          <a:srcRect l="13135" t="28498" r="56894" b="27979"/>
          <a:stretch/>
        </p:blipFill>
        <p:spPr>
          <a:xfrm>
            <a:off x="9662889" y="4686301"/>
            <a:ext cx="1195610" cy="981729"/>
          </a:xfrm>
          <a:prstGeom prst="rect">
            <a:avLst/>
          </a:prstGeom>
        </p:spPr>
      </p:pic>
      <p:pic>
        <p:nvPicPr>
          <p:cNvPr id="3074" name="Picture 2" descr="Comillas, breve historia del signo ortográfico, El Siglo de Torreón">
            <a:extLst>
              <a:ext uri="{FF2B5EF4-FFF2-40B4-BE49-F238E27FC236}">
                <a16:creationId xmlns:a16="http://schemas.microsoft.com/office/drawing/2014/main" id="{F78AFBFB-2E17-4A22-B526-50E49A0163C5}"/>
              </a:ext>
            </a:extLst>
          </p:cNvPr>
          <p:cNvPicPr>
            <a:picLocks noChangeAspect="1" noChangeArrowheads="1"/>
          </p:cNvPicPr>
          <p:nvPr/>
        </p:nvPicPr>
        <p:blipFill rotWithShape="1">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l="61328" t="30311" r="13769" b="31866"/>
          <a:stretch/>
        </p:blipFill>
        <p:spPr bwMode="auto">
          <a:xfrm>
            <a:off x="10858499" y="4686301"/>
            <a:ext cx="1057276" cy="9080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33577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7C51E54-6AEC-4E96-87E1-33CBE04D4FBA}"/>
              </a:ext>
            </a:extLst>
          </p:cNvPr>
          <p:cNvSpPr>
            <a:spLocks noGrp="1"/>
          </p:cNvSpPr>
          <p:nvPr>
            <p:ph type="title"/>
          </p:nvPr>
        </p:nvSpPr>
        <p:spPr>
          <a:xfrm>
            <a:off x="1371600" y="212360"/>
            <a:ext cx="9601200" cy="771525"/>
          </a:xfrm>
        </p:spPr>
        <p:txBody>
          <a:bodyPr/>
          <a:lstStyle/>
          <a:p>
            <a:r>
              <a:rPr lang="es-ES" b="1" dirty="0"/>
              <a:t>Los corchetes:</a:t>
            </a:r>
            <a:endParaRPr lang="es-EC" b="1" dirty="0"/>
          </a:p>
        </p:txBody>
      </p:sp>
      <p:sp>
        <p:nvSpPr>
          <p:cNvPr id="3" name="Marcador de contenido 2">
            <a:extLst>
              <a:ext uri="{FF2B5EF4-FFF2-40B4-BE49-F238E27FC236}">
                <a16:creationId xmlns:a16="http://schemas.microsoft.com/office/drawing/2014/main" id="{6634C44E-1449-4DCF-AEDA-0D3384498AAD}"/>
              </a:ext>
            </a:extLst>
          </p:cNvPr>
          <p:cNvSpPr>
            <a:spLocks noGrp="1"/>
          </p:cNvSpPr>
          <p:nvPr>
            <p:ph idx="1"/>
          </p:nvPr>
        </p:nvSpPr>
        <p:spPr>
          <a:xfrm>
            <a:off x="1371600" y="983885"/>
            <a:ext cx="8758238" cy="2545556"/>
          </a:xfrm>
        </p:spPr>
        <p:txBody>
          <a:bodyPr>
            <a:noAutofit/>
          </a:bodyPr>
          <a:lstStyle/>
          <a:p>
            <a:pPr marL="0" indent="0" algn="just">
              <a:buNone/>
            </a:pPr>
            <a:r>
              <a:rPr lang="es-EC" dirty="0">
                <a:ea typeface="Calibri" panose="020F0502020204030204" pitchFamily="34" charset="0"/>
                <a:cs typeface="Times New Roman" panose="02020603050405020304" pitchFamily="18" charset="0"/>
              </a:rPr>
              <a:t>L</a:t>
            </a:r>
            <a:r>
              <a:rPr lang="es-EC" dirty="0">
                <a:effectLst/>
                <a:ea typeface="Calibri" panose="020F0502020204030204" pitchFamily="34" charset="0"/>
                <a:cs typeface="Times New Roman" panose="02020603050405020304" pitchFamily="18" charset="0"/>
              </a:rPr>
              <a:t>os corchetes incorporan información complementaria como los paréntesis, se usan dentro de un enunciado que vaya entre paréntesis, para introducir una precisión, también cuando en un texto transcrito el editor quiere introducir una nota complementaria al texto</a:t>
            </a:r>
          </a:p>
          <a:p>
            <a:pPr marL="0" indent="0" algn="just">
              <a:buNone/>
            </a:pPr>
            <a:r>
              <a:rPr lang="es-EC" b="1" dirty="0">
                <a:effectLst/>
                <a:ea typeface="Calibri" panose="020F0502020204030204" pitchFamily="34" charset="0"/>
                <a:cs typeface="Times New Roman" panose="02020603050405020304" pitchFamily="18" charset="0"/>
              </a:rPr>
              <a:t>Ejemplo</a:t>
            </a:r>
            <a:r>
              <a:rPr lang="es-EC" dirty="0">
                <a:effectLst/>
                <a:ea typeface="Calibri" panose="020F0502020204030204" pitchFamily="34" charset="0"/>
                <a:cs typeface="Times New Roman" panose="02020603050405020304" pitchFamily="18" charset="0"/>
              </a:rPr>
              <a:t> </a:t>
            </a:r>
          </a:p>
          <a:p>
            <a:pPr algn="just">
              <a:buFont typeface="Arial" panose="020B0604020202020204" pitchFamily="34" charset="0"/>
              <a:buChar char="•"/>
            </a:pPr>
            <a:r>
              <a:rPr lang="es-EC" dirty="0">
                <a:ea typeface="Calibri" panose="020F0502020204030204" pitchFamily="34" charset="0"/>
                <a:cs typeface="Times New Roman" panose="02020603050405020304" pitchFamily="18" charset="0"/>
              </a:rPr>
              <a:t>U</a:t>
            </a:r>
            <a:r>
              <a:rPr lang="es-EC" dirty="0">
                <a:effectLst/>
                <a:ea typeface="Calibri" panose="020F0502020204030204" pitchFamily="34" charset="0"/>
                <a:cs typeface="Times New Roman" panose="02020603050405020304" pitchFamily="18" charset="0"/>
              </a:rPr>
              <a:t>na de las obras de Antonio Muñoz </a:t>
            </a:r>
            <a:r>
              <a:rPr lang="es-EC" dirty="0">
                <a:ea typeface="Calibri" panose="020F0502020204030204" pitchFamily="34" charset="0"/>
                <a:cs typeface="Times New Roman" panose="02020603050405020304" pitchFamily="18" charset="0"/>
              </a:rPr>
              <a:t>M</a:t>
            </a:r>
            <a:r>
              <a:rPr lang="es-EC" dirty="0">
                <a:effectLst/>
                <a:ea typeface="Calibri" panose="020F0502020204030204" pitchFamily="34" charset="0"/>
                <a:cs typeface="Times New Roman" panose="02020603050405020304" pitchFamily="18" charset="0"/>
              </a:rPr>
              <a:t>olina [algunos la consideran como su mejor novela 1997], es “Plenilunio”. </a:t>
            </a:r>
          </a:p>
        </p:txBody>
      </p:sp>
      <p:sp>
        <p:nvSpPr>
          <p:cNvPr id="4" name="Título 1">
            <a:extLst>
              <a:ext uri="{FF2B5EF4-FFF2-40B4-BE49-F238E27FC236}">
                <a16:creationId xmlns:a16="http://schemas.microsoft.com/office/drawing/2014/main" id="{15AD47C0-93FF-4005-9EE2-2D63F278A5D7}"/>
              </a:ext>
            </a:extLst>
          </p:cNvPr>
          <p:cNvSpPr txBox="1">
            <a:spLocks/>
          </p:cNvSpPr>
          <p:nvPr/>
        </p:nvSpPr>
        <p:spPr>
          <a:xfrm>
            <a:off x="1371600" y="3521638"/>
            <a:ext cx="9601200" cy="771525"/>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r>
              <a:rPr lang="es-ES" b="1" dirty="0"/>
              <a:t>El guion:</a:t>
            </a:r>
            <a:endParaRPr lang="es-EC" b="1" dirty="0"/>
          </a:p>
        </p:txBody>
      </p:sp>
      <p:sp>
        <p:nvSpPr>
          <p:cNvPr id="6" name="CuadroTexto 5">
            <a:extLst>
              <a:ext uri="{FF2B5EF4-FFF2-40B4-BE49-F238E27FC236}">
                <a16:creationId xmlns:a16="http://schemas.microsoft.com/office/drawing/2014/main" id="{1DE1CD77-728D-4F92-84B8-73A53A6F8F8F}"/>
              </a:ext>
            </a:extLst>
          </p:cNvPr>
          <p:cNvSpPr txBox="1"/>
          <p:nvPr/>
        </p:nvSpPr>
        <p:spPr>
          <a:xfrm>
            <a:off x="1371600" y="4226763"/>
            <a:ext cx="8758238" cy="2554545"/>
          </a:xfrm>
          <a:prstGeom prst="rect">
            <a:avLst/>
          </a:prstGeom>
          <a:noFill/>
        </p:spPr>
        <p:txBody>
          <a:bodyPr wrap="square">
            <a:spAutoFit/>
          </a:bodyPr>
          <a:lstStyle/>
          <a:p>
            <a:pPr algn="just"/>
            <a:r>
              <a:rPr lang="es-EC" sz="2000" dirty="0">
                <a:effectLst/>
                <a:ea typeface="Calibri" panose="020F0502020204030204" pitchFamily="34" charset="0"/>
                <a:cs typeface="Times New Roman" panose="02020603050405020304" pitchFamily="18" charset="0"/>
              </a:rPr>
              <a:t>Otro de los signos es el guion, se utiliza para separar en determinados casos los dos elementos que integran una palabra compuesta, también para dividir una palabra al final del renglón cuando no cabe en el completa </a:t>
            </a:r>
          </a:p>
          <a:p>
            <a:pPr marL="457200" indent="-457200" algn="just">
              <a:buFont typeface="Arial" panose="020B0604020202020204" pitchFamily="34" charset="0"/>
              <a:buChar char="•"/>
            </a:pPr>
            <a:r>
              <a:rPr lang="es-ES" sz="2000" b="1" dirty="0"/>
              <a:t>División silábica: </a:t>
            </a:r>
            <a:r>
              <a:rPr lang="es-ES" sz="2000" dirty="0" err="1"/>
              <a:t>pa</a:t>
            </a:r>
            <a:r>
              <a:rPr lang="es-ES" sz="2000" dirty="0"/>
              <a:t>-la-</a:t>
            </a:r>
            <a:r>
              <a:rPr lang="es-ES" sz="2000" dirty="0" err="1"/>
              <a:t>bra</a:t>
            </a:r>
            <a:r>
              <a:rPr lang="es-ES" sz="2000" dirty="0"/>
              <a:t> </a:t>
            </a:r>
          </a:p>
          <a:p>
            <a:pPr marL="457200" indent="-457200" algn="just">
              <a:buFont typeface="Arial" panose="020B0604020202020204" pitchFamily="34" charset="0"/>
              <a:buChar char="•"/>
            </a:pPr>
            <a:r>
              <a:rPr lang="es-ES" sz="2000" b="1" dirty="0"/>
              <a:t>En las palabras compuestas por guion:</a:t>
            </a:r>
            <a:r>
              <a:rPr lang="es-ES" sz="2000" dirty="0"/>
              <a:t> </a:t>
            </a:r>
          </a:p>
          <a:p>
            <a:pPr marL="457200" indent="-457200" algn="just">
              <a:buFont typeface="Arial" panose="020B0604020202020204" pitchFamily="34" charset="0"/>
              <a:buChar char="•"/>
            </a:pPr>
            <a:r>
              <a:rPr lang="es-ES" sz="2000" dirty="0"/>
              <a:t>histórico-filosófico.</a:t>
            </a:r>
          </a:p>
          <a:p>
            <a:pPr marL="457200" indent="-457200" algn="just">
              <a:buFont typeface="Arial" panose="020B0604020202020204" pitchFamily="34" charset="0"/>
              <a:buChar char="•"/>
            </a:pPr>
            <a:r>
              <a:rPr lang="es-ES" sz="2000" dirty="0"/>
              <a:t>Físico-matemático.</a:t>
            </a:r>
          </a:p>
          <a:p>
            <a:pPr marL="457200" indent="-457200" algn="just">
              <a:buFont typeface="Arial" panose="020B0604020202020204" pitchFamily="34" charset="0"/>
              <a:buChar char="•"/>
            </a:pPr>
            <a:r>
              <a:rPr lang="es-ES" sz="2000" b="1" dirty="0"/>
              <a:t>Para separar las cifras</a:t>
            </a:r>
            <a:r>
              <a:rPr lang="es-ES" sz="2000" dirty="0"/>
              <a:t>: (1990-1999)</a:t>
            </a:r>
            <a:endParaRPr lang="es-EC" sz="2000" dirty="0"/>
          </a:p>
        </p:txBody>
      </p:sp>
      <p:pic>
        <p:nvPicPr>
          <p:cNvPr id="8" name="Imagen 7">
            <a:extLst>
              <a:ext uri="{FF2B5EF4-FFF2-40B4-BE49-F238E27FC236}">
                <a16:creationId xmlns:a16="http://schemas.microsoft.com/office/drawing/2014/main" id="{EFAFC88F-9F68-4AC5-89BF-564B33BB3C51}"/>
              </a:ext>
            </a:extLst>
          </p:cNvPr>
          <p:cNvPicPr>
            <a:picLocks noChangeAspect="1"/>
          </p:cNvPicPr>
          <p:nvPr/>
        </p:nvPicPr>
        <p:blipFill rotWithShape="1">
          <a:blip r:embed="rId2">
            <a:clrChange>
              <a:clrFrom>
                <a:srgbClr val="FFFFFF"/>
              </a:clrFrom>
              <a:clrTo>
                <a:srgbClr val="FFFFFF">
                  <a:alpha val="0"/>
                </a:srgbClr>
              </a:clrTo>
            </a:clrChange>
          </a:blip>
          <a:srcRect l="23789" t="20946" r="23348" b="20946"/>
          <a:stretch/>
        </p:blipFill>
        <p:spPr>
          <a:xfrm>
            <a:off x="10483452" y="1428750"/>
            <a:ext cx="1143000" cy="1228726"/>
          </a:xfrm>
          <a:prstGeom prst="rect">
            <a:avLst/>
          </a:prstGeom>
        </p:spPr>
      </p:pic>
      <p:pic>
        <p:nvPicPr>
          <p:cNvPr id="9" name="Imagen 8">
            <a:extLst>
              <a:ext uri="{FF2B5EF4-FFF2-40B4-BE49-F238E27FC236}">
                <a16:creationId xmlns:a16="http://schemas.microsoft.com/office/drawing/2014/main" id="{65C197C5-4CF0-48CD-BA28-C2898AABEC0E}"/>
              </a:ext>
            </a:extLst>
          </p:cNvPr>
          <p:cNvPicPr>
            <a:picLocks noChangeAspect="1"/>
          </p:cNvPicPr>
          <p:nvPr/>
        </p:nvPicPr>
        <p:blipFill rotWithShape="1">
          <a:blip r:embed="rId3">
            <a:clrChange>
              <a:clrFrom>
                <a:srgbClr val="FFFFFF"/>
              </a:clrFrom>
              <a:clrTo>
                <a:srgbClr val="FFFFFF">
                  <a:alpha val="0"/>
                </a:srgbClr>
              </a:clrTo>
            </a:clrChange>
          </a:blip>
          <a:srcRect l="11442" t="28816" r="16125" b="16710"/>
          <a:stretch/>
        </p:blipFill>
        <p:spPr>
          <a:xfrm>
            <a:off x="10289191" y="4635866"/>
            <a:ext cx="1531522" cy="788619"/>
          </a:xfrm>
          <a:prstGeom prst="rect">
            <a:avLst/>
          </a:prstGeom>
        </p:spPr>
      </p:pic>
    </p:spTree>
    <p:extLst>
      <p:ext uri="{BB962C8B-B14F-4D97-AF65-F5344CB8AC3E}">
        <p14:creationId xmlns:p14="http://schemas.microsoft.com/office/powerpoint/2010/main" val="979903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43813E5-89AB-44FF-B088-75560D104955}"/>
              </a:ext>
            </a:extLst>
          </p:cNvPr>
          <p:cNvSpPr>
            <a:spLocks noGrp="1"/>
          </p:cNvSpPr>
          <p:nvPr>
            <p:ph type="title"/>
          </p:nvPr>
        </p:nvSpPr>
        <p:spPr>
          <a:xfrm>
            <a:off x="1295400" y="394994"/>
            <a:ext cx="9601200" cy="928688"/>
          </a:xfrm>
        </p:spPr>
        <p:txBody>
          <a:bodyPr/>
          <a:lstStyle/>
          <a:p>
            <a:r>
              <a:rPr lang="es-ES" b="1" dirty="0"/>
              <a:t>La diéresis o crema:</a:t>
            </a:r>
            <a:endParaRPr lang="es-EC" b="1" dirty="0"/>
          </a:p>
        </p:txBody>
      </p:sp>
      <p:sp>
        <p:nvSpPr>
          <p:cNvPr id="3" name="Marcador de contenido 2">
            <a:extLst>
              <a:ext uri="{FF2B5EF4-FFF2-40B4-BE49-F238E27FC236}">
                <a16:creationId xmlns:a16="http://schemas.microsoft.com/office/drawing/2014/main" id="{EDCB6CDD-4C40-4285-AD93-052FD847D71B}"/>
              </a:ext>
            </a:extLst>
          </p:cNvPr>
          <p:cNvSpPr>
            <a:spLocks noGrp="1"/>
          </p:cNvSpPr>
          <p:nvPr>
            <p:ph idx="1"/>
          </p:nvPr>
        </p:nvSpPr>
        <p:spPr>
          <a:xfrm>
            <a:off x="1333500" y="1404685"/>
            <a:ext cx="8786813" cy="928688"/>
          </a:xfrm>
        </p:spPr>
        <p:txBody>
          <a:bodyPr>
            <a:noAutofit/>
          </a:bodyPr>
          <a:lstStyle/>
          <a:p>
            <a:pPr marL="0" indent="0" algn="just">
              <a:buNone/>
            </a:pPr>
            <a:r>
              <a:rPr lang="es-EC" sz="2400" dirty="0">
                <a:ea typeface="Calibri" panose="020F0502020204030204" pitchFamily="34" charset="0"/>
                <a:cs typeface="Times New Roman" panose="02020603050405020304" pitchFamily="18" charset="0"/>
              </a:rPr>
              <a:t>V</a:t>
            </a:r>
            <a:r>
              <a:rPr lang="es-EC" sz="2400" dirty="0">
                <a:effectLst/>
                <a:ea typeface="Calibri" panose="020F0502020204030204" pitchFamily="34" charset="0"/>
                <a:cs typeface="Times New Roman" panose="02020603050405020304" pitchFamily="18" charset="0"/>
              </a:rPr>
              <a:t>amos con la siguiente la diéresis o crema se utiliza para señalar la pronunciación de la vocal </a:t>
            </a:r>
          </a:p>
          <a:p>
            <a:pPr marL="0" indent="0" algn="just">
              <a:buNone/>
            </a:pPr>
            <a:r>
              <a:rPr lang="es-EC" sz="2400" b="1" dirty="0">
                <a:effectLst/>
                <a:ea typeface="Calibri" panose="020F0502020204030204" pitchFamily="34" charset="0"/>
                <a:cs typeface="Times New Roman" panose="02020603050405020304" pitchFamily="18" charset="0"/>
              </a:rPr>
              <a:t>Ejemplo  </a:t>
            </a:r>
            <a:r>
              <a:rPr lang="es-EC" sz="2400" dirty="0">
                <a:effectLst/>
                <a:ea typeface="Calibri" panose="020F0502020204030204" pitchFamily="34" charset="0"/>
                <a:cs typeface="Times New Roman" panose="02020603050405020304" pitchFamily="18" charset="0"/>
              </a:rPr>
              <a:t>pingüino,</a:t>
            </a:r>
            <a:r>
              <a:rPr lang="es-EC" dirty="0">
                <a:solidFill>
                  <a:srgbClr val="BDC1C6"/>
                </a:solidFill>
                <a:latin typeface="arial" panose="020B0604020202020204" pitchFamily="34" charset="0"/>
                <a:ea typeface="Calibri" panose="020F0502020204030204" pitchFamily="34" charset="0"/>
                <a:cs typeface="Times New Roman" panose="02020603050405020304" pitchFamily="18" charset="0"/>
              </a:rPr>
              <a:t> </a:t>
            </a:r>
            <a:r>
              <a:rPr lang="es-EC" sz="2400" dirty="0">
                <a:effectLst/>
                <a:ea typeface="Calibri" panose="020F0502020204030204" pitchFamily="34" charset="0"/>
                <a:cs typeface="Times New Roman" panose="02020603050405020304" pitchFamily="18" charset="0"/>
              </a:rPr>
              <a:t>bilingüe, lingüística, ungüento.</a:t>
            </a:r>
            <a:endParaRPr lang="es-EC" sz="2400" dirty="0"/>
          </a:p>
        </p:txBody>
      </p:sp>
      <p:sp>
        <p:nvSpPr>
          <p:cNvPr id="8" name="Título 1">
            <a:extLst>
              <a:ext uri="{FF2B5EF4-FFF2-40B4-BE49-F238E27FC236}">
                <a16:creationId xmlns:a16="http://schemas.microsoft.com/office/drawing/2014/main" id="{570D1E03-7FC1-412D-A36D-0331BEE691D4}"/>
              </a:ext>
            </a:extLst>
          </p:cNvPr>
          <p:cNvSpPr txBox="1">
            <a:spLocks/>
          </p:cNvSpPr>
          <p:nvPr/>
        </p:nvSpPr>
        <p:spPr>
          <a:xfrm>
            <a:off x="1295400" y="2964656"/>
            <a:ext cx="9601200" cy="928688"/>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r>
              <a:rPr lang="es-ES" b="1" dirty="0"/>
              <a:t>El asterisco:</a:t>
            </a:r>
            <a:endParaRPr lang="es-EC" b="1" dirty="0"/>
          </a:p>
        </p:txBody>
      </p:sp>
      <p:sp>
        <p:nvSpPr>
          <p:cNvPr id="10" name="CuadroTexto 9">
            <a:extLst>
              <a:ext uri="{FF2B5EF4-FFF2-40B4-BE49-F238E27FC236}">
                <a16:creationId xmlns:a16="http://schemas.microsoft.com/office/drawing/2014/main" id="{35982283-A455-4D05-96DD-4FAFA04DD2C3}"/>
              </a:ext>
            </a:extLst>
          </p:cNvPr>
          <p:cNvSpPr txBox="1"/>
          <p:nvPr/>
        </p:nvSpPr>
        <p:spPr>
          <a:xfrm>
            <a:off x="1333500" y="3777654"/>
            <a:ext cx="8863014" cy="2308324"/>
          </a:xfrm>
          <a:prstGeom prst="rect">
            <a:avLst/>
          </a:prstGeom>
          <a:noFill/>
        </p:spPr>
        <p:txBody>
          <a:bodyPr wrap="square">
            <a:spAutoFit/>
          </a:bodyPr>
          <a:lstStyle/>
          <a:p>
            <a:pPr algn="just"/>
            <a:r>
              <a:rPr lang="es-EC" sz="2400" dirty="0">
                <a:ea typeface="Calibri" panose="020F0502020204030204" pitchFamily="34" charset="0"/>
                <a:cs typeface="Times New Roman" panose="02020603050405020304" pitchFamily="18" charset="0"/>
              </a:rPr>
              <a:t>S</a:t>
            </a:r>
            <a:r>
              <a:rPr lang="es-EC" sz="2400" dirty="0">
                <a:effectLst/>
                <a:ea typeface="Calibri" panose="020F0502020204030204" pitchFamily="34" charset="0"/>
                <a:cs typeface="Times New Roman" panose="02020603050405020304" pitchFamily="18" charset="0"/>
              </a:rPr>
              <a:t>eguimos con el asterisco sirve para señalar una nota al margen o a pie de página dentro de un texto también para señalar la forma incorrecta de una palabra y a veces estos asteriscos se ingieran entre paréntesis.</a:t>
            </a:r>
          </a:p>
          <a:p>
            <a:pPr algn="just"/>
            <a:r>
              <a:rPr lang="es-EC" sz="2400" b="1" dirty="0">
                <a:ea typeface="Calibri" panose="020F0502020204030204" pitchFamily="34" charset="0"/>
                <a:cs typeface="Times New Roman" panose="02020603050405020304" pitchFamily="18" charset="0"/>
              </a:rPr>
              <a:t>E</a:t>
            </a:r>
            <a:r>
              <a:rPr lang="es-EC" sz="2400" b="1" dirty="0">
                <a:effectLst/>
                <a:ea typeface="Calibri" panose="020F0502020204030204" pitchFamily="34" charset="0"/>
                <a:cs typeface="Times New Roman" panose="02020603050405020304" pitchFamily="18" charset="0"/>
              </a:rPr>
              <a:t>jemplo: </a:t>
            </a:r>
            <a:r>
              <a:rPr lang="es-EC" sz="2400" dirty="0">
                <a:effectLst/>
                <a:ea typeface="Calibri" panose="020F0502020204030204" pitchFamily="34" charset="0"/>
                <a:cs typeface="Times New Roman" panose="02020603050405020304" pitchFamily="18" charset="0"/>
              </a:rPr>
              <a:t>en el caso de citas directas al pie de pagina se emplea este signo.</a:t>
            </a:r>
            <a:endParaRPr lang="es-EC" sz="2400" dirty="0"/>
          </a:p>
        </p:txBody>
      </p:sp>
      <p:pic>
        <p:nvPicPr>
          <p:cNvPr id="11" name="Imagen 10">
            <a:extLst>
              <a:ext uri="{FF2B5EF4-FFF2-40B4-BE49-F238E27FC236}">
                <a16:creationId xmlns:a16="http://schemas.microsoft.com/office/drawing/2014/main" id="{E4726DA7-8EBA-48C3-A668-CB939CCD4820}"/>
              </a:ext>
            </a:extLst>
          </p:cNvPr>
          <p:cNvPicPr>
            <a:picLocks noChangeAspect="1"/>
          </p:cNvPicPr>
          <p:nvPr/>
        </p:nvPicPr>
        <p:blipFill rotWithShape="1">
          <a:blip r:embed="rId2">
            <a:clrChange>
              <a:clrFrom>
                <a:srgbClr val="FFFFFF"/>
              </a:clrFrom>
              <a:clrTo>
                <a:srgbClr val="FFFFFF">
                  <a:alpha val="0"/>
                </a:srgbClr>
              </a:clrTo>
            </a:clrChange>
          </a:blip>
          <a:srcRect t="11354" b="22122"/>
          <a:stretch/>
        </p:blipFill>
        <p:spPr>
          <a:xfrm>
            <a:off x="9991723" y="617325"/>
            <a:ext cx="1962150" cy="1451036"/>
          </a:xfrm>
          <a:prstGeom prst="rect">
            <a:avLst/>
          </a:prstGeom>
        </p:spPr>
      </p:pic>
      <p:pic>
        <p:nvPicPr>
          <p:cNvPr id="13" name="Imagen 12">
            <a:extLst>
              <a:ext uri="{FF2B5EF4-FFF2-40B4-BE49-F238E27FC236}">
                <a16:creationId xmlns:a16="http://schemas.microsoft.com/office/drawing/2014/main" id="{02C38A8C-C25D-4F08-B3CE-83EE49AAB22D}"/>
              </a:ext>
            </a:extLst>
          </p:cNvPr>
          <p:cNvPicPr>
            <a:picLocks noChangeAspect="1"/>
          </p:cNvPicPr>
          <p:nvPr/>
        </p:nvPicPr>
        <p:blipFill rotWithShape="1">
          <a:blip r:embed="rId3">
            <a:clrChange>
              <a:clrFrom>
                <a:srgbClr val="FFFFFF"/>
              </a:clrFrom>
              <a:clrTo>
                <a:srgbClr val="FFFFFF">
                  <a:alpha val="0"/>
                </a:srgbClr>
              </a:clrTo>
            </a:clrChange>
          </a:blip>
          <a:srcRect l="30903" t="30160" r="37222" b="38256"/>
          <a:stretch/>
        </p:blipFill>
        <p:spPr>
          <a:xfrm>
            <a:off x="10472784" y="4539548"/>
            <a:ext cx="1000028" cy="990925"/>
          </a:xfrm>
          <a:prstGeom prst="rect">
            <a:avLst/>
          </a:prstGeom>
        </p:spPr>
      </p:pic>
    </p:spTree>
    <p:extLst>
      <p:ext uri="{BB962C8B-B14F-4D97-AF65-F5344CB8AC3E}">
        <p14:creationId xmlns:p14="http://schemas.microsoft.com/office/powerpoint/2010/main" val="22718190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05B1367-EAD8-4E2C-995F-D4F38E2DC77D}"/>
              </a:ext>
            </a:extLst>
          </p:cNvPr>
          <p:cNvSpPr>
            <a:spLocks noGrp="1"/>
          </p:cNvSpPr>
          <p:nvPr>
            <p:ph type="title"/>
          </p:nvPr>
        </p:nvSpPr>
        <p:spPr>
          <a:xfrm>
            <a:off x="391640" y="940762"/>
            <a:ext cx="9601200" cy="971550"/>
          </a:xfrm>
        </p:spPr>
        <p:txBody>
          <a:bodyPr>
            <a:normAutofit fontScale="90000"/>
          </a:bodyPr>
          <a:lstStyle/>
          <a:p>
            <a:pPr marL="571500" indent="-571500">
              <a:buFont typeface="Arial" panose="020B0604020202020204" pitchFamily="34" charset="0"/>
              <a:buChar char="•"/>
            </a:pPr>
            <a:r>
              <a:rPr lang="es-ES" dirty="0"/>
              <a:t>Actividad en clase:  Plataforma </a:t>
            </a:r>
            <a:r>
              <a:rPr lang="es-ES" dirty="0" smtClean="0"/>
              <a:t>educa </a:t>
            </a:r>
            <a:r>
              <a:rPr lang="es-ES" dirty="0" err="1" smtClean="0"/>
              <a:t>play</a:t>
            </a:r>
            <a:r>
              <a:rPr lang="es-ES" dirty="0" smtClean="0"/>
              <a:t>  </a:t>
            </a:r>
            <a:r>
              <a:rPr lang="es-ES" dirty="0"/>
              <a:t/>
            </a:r>
            <a:br>
              <a:rPr lang="es-ES" dirty="0"/>
            </a:br>
            <a:r>
              <a:rPr lang="es-ES" dirty="0" smtClean="0"/>
              <a:t/>
            </a:r>
            <a:br>
              <a:rPr lang="es-ES" dirty="0" smtClean="0"/>
            </a:br>
            <a:r>
              <a:rPr lang="es-ES" dirty="0" smtClean="0"/>
              <a:t>El </a:t>
            </a:r>
            <a:r>
              <a:rPr lang="es-ES" dirty="0"/>
              <a:t>apóstrofo:</a:t>
            </a:r>
            <a:br>
              <a:rPr lang="es-ES" dirty="0"/>
            </a:br>
            <a:r>
              <a:rPr lang="es-ES" sz="2700" dirty="0"/>
              <a:t>- </a:t>
            </a:r>
            <a:r>
              <a:rPr lang="es-ES" sz="2700" dirty="0" err="1" smtClean="0"/>
              <a:t>reseÑA</a:t>
            </a:r>
            <a:endParaRPr lang="es-EC" sz="2700" dirty="0"/>
          </a:p>
        </p:txBody>
      </p:sp>
      <p:pic>
        <p:nvPicPr>
          <p:cNvPr id="4" name="Imagen 3">
            <a:extLst>
              <a:ext uri="{FF2B5EF4-FFF2-40B4-BE49-F238E27FC236}">
                <a16:creationId xmlns:a16="http://schemas.microsoft.com/office/drawing/2014/main" id="{6B90E0B4-2228-4511-A6F2-F88DFB469F78}"/>
              </a:ext>
            </a:extLst>
          </p:cNvPr>
          <p:cNvPicPr>
            <a:picLocks noChangeAspect="1"/>
          </p:cNvPicPr>
          <p:nvPr/>
        </p:nvPicPr>
        <p:blipFill>
          <a:blip r:embed="rId2">
            <a:clrChange>
              <a:clrFrom>
                <a:srgbClr val="FFFFFF"/>
              </a:clrFrom>
              <a:clrTo>
                <a:srgbClr val="FFFFFF">
                  <a:alpha val="0"/>
                </a:srgbClr>
              </a:clrTo>
            </a:clrChange>
          </a:blip>
          <a:stretch>
            <a:fillRect/>
          </a:stretch>
        </p:blipFill>
        <p:spPr>
          <a:xfrm>
            <a:off x="9044355" y="1618311"/>
            <a:ext cx="667811" cy="1328738"/>
          </a:xfrm>
          <a:prstGeom prst="rect">
            <a:avLst/>
          </a:prstGeom>
        </p:spPr>
      </p:pic>
      <p:pic>
        <p:nvPicPr>
          <p:cNvPr id="5" name="Imagen 4">
            <a:extLst>
              <a:ext uri="{FF2B5EF4-FFF2-40B4-BE49-F238E27FC236}">
                <a16:creationId xmlns:a16="http://schemas.microsoft.com/office/drawing/2014/main" id="{51C69C9D-1FC1-2B6D-CCA1-6F2C6D790459}"/>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9954064" y="183515"/>
            <a:ext cx="1888911" cy="1888911"/>
          </a:xfrm>
          <a:prstGeom prst="rect">
            <a:avLst/>
          </a:prstGeom>
        </p:spPr>
      </p:pic>
      <p:sp>
        <p:nvSpPr>
          <p:cNvPr id="8" name="Rectángulo 7">
            <a:extLst>
              <a:ext uri="{FF2B5EF4-FFF2-40B4-BE49-F238E27FC236}">
                <a16:creationId xmlns:a16="http://schemas.microsoft.com/office/drawing/2014/main" id="{FFD71897-5CA8-89C7-CCA0-8AC9E4DF2A1D}"/>
              </a:ext>
            </a:extLst>
          </p:cNvPr>
          <p:cNvSpPr/>
          <p:nvPr/>
        </p:nvSpPr>
        <p:spPr>
          <a:xfrm>
            <a:off x="8525814" y="3966693"/>
            <a:ext cx="2372705" cy="2542916"/>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dirty="0"/>
          </a:p>
        </p:txBody>
      </p:sp>
      <p:sp>
        <p:nvSpPr>
          <p:cNvPr id="9" name="Rectángulo 8">
            <a:extLst>
              <a:ext uri="{FF2B5EF4-FFF2-40B4-BE49-F238E27FC236}">
                <a16:creationId xmlns:a16="http://schemas.microsoft.com/office/drawing/2014/main" id="{863B3E7C-06F0-844B-A23F-74D028351CC8}"/>
              </a:ext>
            </a:extLst>
          </p:cNvPr>
          <p:cNvSpPr/>
          <p:nvPr/>
        </p:nvSpPr>
        <p:spPr>
          <a:xfrm>
            <a:off x="8963696" y="3309870"/>
            <a:ext cx="1825811" cy="540913"/>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3" name="Rectángulo 2"/>
          <p:cNvSpPr/>
          <p:nvPr/>
        </p:nvSpPr>
        <p:spPr>
          <a:xfrm>
            <a:off x="1188307" y="2986704"/>
            <a:ext cx="6096000" cy="646331"/>
          </a:xfrm>
          <a:prstGeom prst="rect">
            <a:avLst/>
          </a:prstGeom>
        </p:spPr>
        <p:txBody>
          <a:bodyPr>
            <a:spAutoFit/>
          </a:bodyPr>
          <a:lstStyle/>
          <a:p>
            <a:r>
              <a:rPr lang="en-US" dirty="0"/>
              <a:t>https://www.educaplay.com/learning-resources/15411469-el_apostrofo.html</a:t>
            </a:r>
          </a:p>
        </p:txBody>
      </p:sp>
      <p:pic>
        <p:nvPicPr>
          <p:cNvPr id="6" name="Imagen 5"/>
          <p:cNvPicPr>
            <a:picLocks noChangeAspect="1"/>
          </p:cNvPicPr>
          <p:nvPr/>
        </p:nvPicPr>
        <p:blipFill rotWithShape="1">
          <a:blip r:embed="rId4"/>
          <a:srcRect l="738" t="4375" r="3282" b="14553"/>
          <a:stretch/>
        </p:blipFill>
        <p:spPr>
          <a:xfrm>
            <a:off x="613954" y="4008810"/>
            <a:ext cx="5643155" cy="2679908"/>
          </a:xfrm>
          <a:prstGeom prst="rect">
            <a:avLst/>
          </a:prstGeom>
        </p:spPr>
      </p:pic>
    </p:spTree>
    <p:extLst>
      <p:ext uri="{BB962C8B-B14F-4D97-AF65-F5344CB8AC3E}">
        <p14:creationId xmlns:p14="http://schemas.microsoft.com/office/powerpoint/2010/main" val="27757817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42A1F80-2615-41E6-B9E0-05F74C44F2D9}"/>
              </a:ext>
            </a:extLst>
          </p:cNvPr>
          <p:cNvSpPr>
            <a:spLocks noGrp="1"/>
          </p:cNvSpPr>
          <p:nvPr>
            <p:ph type="ctrTitle"/>
          </p:nvPr>
        </p:nvSpPr>
        <p:spPr>
          <a:xfrm>
            <a:off x="805859" y="589640"/>
            <a:ext cx="8361229" cy="2098226"/>
          </a:xfrm>
        </p:spPr>
        <p:txBody>
          <a:bodyPr>
            <a:normAutofit fontScale="90000"/>
          </a:bodyPr>
          <a:lstStyle/>
          <a:p>
            <a:r>
              <a:rPr lang="es-EC" dirty="0"/>
              <a:t>Los signos de puntuación en textos literarios</a:t>
            </a:r>
            <a:endParaRPr lang="es-EC" dirty="0">
              <a:latin typeface="Book Antiqua" panose="02040602050305030304" pitchFamily="18" charset="0"/>
            </a:endParaRPr>
          </a:p>
        </p:txBody>
      </p:sp>
      <p:pic>
        <p:nvPicPr>
          <p:cNvPr id="4" name="Imagen 3">
            <a:extLst>
              <a:ext uri="{FF2B5EF4-FFF2-40B4-BE49-F238E27FC236}">
                <a16:creationId xmlns:a16="http://schemas.microsoft.com/office/drawing/2014/main" id="{CF3BA346-BC1A-4535-B09F-E1949AB37023}"/>
              </a:ext>
            </a:extLst>
          </p:cNvPr>
          <p:cNvPicPr>
            <a:picLocks noChangeAspect="1"/>
          </p:cNvPicPr>
          <p:nvPr/>
        </p:nvPicPr>
        <p:blipFill>
          <a:blip r:embed="rId2">
            <a:clrChange>
              <a:clrFrom>
                <a:srgbClr val="FFFFFF"/>
              </a:clrFrom>
              <a:clrTo>
                <a:srgbClr val="FFFFFF">
                  <a:alpha val="0"/>
                </a:srgbClr>
              </a:clrTo>
            </a:clrChange>
            <a:duotone>
              <a:schemeClr val="accent1">
                <a:shade val="45000"/>
                <a:satMod val="135000"/>
              </a:schemeClr>
              <a:prstClr val="white"/>
            </a:duotone>
          </a:blip>
          <a:stretch>
            <a:fillRect/>
          </a:stretch>
        </p:blipFill>
        <p:spPr>
          <a:xfrm>
            <a:off x="11111907" y="110669"/>
            <a:ext cx="953685" cy="957943"/>
          </a:xfrm>
          <a:prstGeom prst="rect">
            <a:avLst/>
          </a:prstGeom>
        </p:spPr>
      </p:pic>
    </p:spTree>
    <p:extLst>
      <p:ext uri="{BB962C8B-B14F-4D97-AF65-F5344CB8AC3E}">
        <p14:creationId xmlns:p14="http://schemas.microsoft.com/office/powerpoint/2010/main" val="7696455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4911DB5-3254-494A-825D-A0297B5A029F}"/>
              </a:ext>
            </a:extLst>
          </p:cNvPr>
          <p:cNvSpPr>
            <a:spLocks noGrp="1"/>
          </p:cNvSpPr>
          <p:nvPr>
            <p:ph type="title"/>
          </p:nvPr>
        </p:nvSpPr>
        <p:spPr>
          <a:xfrm>
            <a:off x="1371600" y="685800"/>
            <a:ext cx="9601200" cy="900113"/>
          </a:xfrm>
        </p:spPr>
        <p:txBody>
          <a:bodyPr/>
          <a:lstStyle/>
          <a:p>
            <a:r>
              <a:rPr lang="es-ES" b="1" dirty="0"/>
              <a:t>Artículo de Apoyo sobre el tema:</a:t>
            </a:r>
            <a:endParaRPr lang="es-EC" b="1" dirty="0"/>
          </a:p>
        </p:txBody>
      </p:sp>
      <p:sp>
        <p:nvSpPr>
          <p:cNvPr id="3" name="Marcador de contenido 2">
            <a:extLst>
              <a:ext uri="{FF2B5EF4-FFF2-40B4-BE49-F238E27FC236}">
                <a16:creationId xmlns:a16="http://schemas.microsoft.com/office/drawing/2014/main" id="{0A7AD714-8A69-4E56-9E3A-CE7CB0D4EAF4}"/>
              </a:ext>
            </a:extLst>
          </p:cNvPr>
          <p:cNvSpPr>
            <a:spLocks noGrp="1"/>
          </p:cNvSpPr>
          <p:nvPr>
            <p:ph idx="1"/>
          </p:nvPr>
        </p:nvSpPr>
        <p:spPr>
          <a:xfrm>
            <a:off x="1138238" y="1814512"/>
            <a:ext cx="8434388" cy="1243012"/>
          </a:xfrm>
        </p:spPr>
        <p:txBody>
          <a:bodyPr>
            <a:normAutofit/>
          </a:bodyPr>
          <a:lstStyle/>
          <a:p>
            <a:pPr marL="0" indent="0">
              <a:buNone/>
            </a:pPr>
            <a:r>
              <a:rPr lang="es-EC" sz="3200" dirty="0">
                <a:solidFill>
                  <a:srgbClr val="0070C0"/>
                </a:solidFill>
              </a:rPr>
              <a:t>https://virgulilla.wordpress.com/2014/03/12/puntuacion-en-la-literatura/</a:t>
            </a:r>
          </a:p>
        </p:txBody>
      </p:sp>
      <p:pic>
        <p:nvPicPr>
          <p:cNvPr id="4" name="Imagen 3">
            <a:extLst>
              <a:ext uri="{FF2B5EF4-FFF2-40B4-BE49-F238E27FC236}">
                <a16:creationId xmlns:a16="http://schemas.microsoft.com/office/drawing/2014/main" id="{14FD8C8F-32D2-42C7-95CC-A75DABF4C175}"/>
              </a:ext>
            </a:extLst>
          </p:cNvPr>
          <p:cNvPicPr>
            <a:picLocks noChangeAspect="1"/>
          </p:cNvPicPr>
          <p:nvPr/>
        </p:nvPicPr>
        <p:blipFill rotWithShape="1">
          <a:blip r:embed="rId2">
            <a:clrChange>
              <a:clrFrom>
                <a:srgbClr val="FFFFFF"/>
              </a:clrFrom>
              <a:clrTo>
                <a:srgbClr val="FFFFFF">
                  <a:alpha val="0"/>
                </a:srgbClr>
              </a:clrTo>
            </a:clrChange>
          </a:blip>
          <a:srcRect b="10902"/>
          <a:stretch/>
        </p:blipFill>
        <p:spPr>
          <a:xfrm>
            <a:off x="5207676" y="3286124"/>
            <a:ext cx="6822399" cy="3535352"/>
          </a:xfrm>
          <a:prstGeom prst="rect">
            <a:avLst/>
          </a:prstGeom>
        </p:spPr>
      </p:pic>
    </p:spTree>
    <p:extLst>
      <p:ext uri="{BB962C8B-B14F-4D97-AF65-F5344CB8AC3E}">
        <p14:creationId xmlns:p14="http://schemas.microsoft.com/office/powerpoint/2010/main" val="6779842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CA371F4-009D-4269-873D-ECAEBC401FF9}"/>
              </a:ext>
            </a:extLst>
          </p:cNvPr>
          <p:cNvSpPr>
            <a:spLocks noGrp="1"/>
          </p:cNvSpPr>
          <p:nvPr>
            <p:ph type="title"/>
          </p:nvPr>
        </p:nvSpPr>
        <p:spPr>
          <a:xfrm>
            <a:off x="1371600" y="685800"/>
            <a:ext cx="9601200" cy="900113"/>
          </a:xfrm>
        </p:spPr>
        <p:txBody>
          <a:bodyPr/>
          <a:lstStyle/>
          <a:p>
            <a:r>
              <a:rPr lang="es-ES" b="1" dirty="0"/>
              <a:t>¿Qué son los signos de puntuación?</a:t>
            </a:r>
            <a:endParaRPr lang="es-EC" b="1" dirty="0"/>
          </a:p>
        </p:txBody>
      </p:sp>
      <p:sp>
        <p:nvSpPr>
          <p:cNvPr id="3" name="Marcador de contenido 2">
            <a:extLst>
              <a:ext uri="{FF2B5EF4-FFF2-40B4-BE49-F238E27FC236}">
                <a16:creationId xmlns:a16="http://schemas.microsoft.com/office/drawing/2014/main" id="{579165FF-1A3A-4713-BB9E-81F487FAB59B}"/>
              </a:ext>
            </a:extLst>
          </p:cNvPr>
          <p:cNvSpPr>
            <a:spLocks noGrp="1"/>
          </p:cNvSpPr>
          <p:nvPr>
            <p:ph idx="1"/>
          </p:nvPr>
        </p:nvSpPr>
        <p:spPr>
          <a:xfrm>
            <a:off x="1371600" y="1728787"/>
            <a:ext cx="9601200" cy="4286250"/>
          </a:xfrm>
        </p:spPr>
        <p:txBody>
          <a:bodyPr>
            <a:normAutofit fontScale="85000" lnSpcReduction="20000"/>
          </a:bodyPr>
          <a:lstStyle/>
          <a:p>
            <a:pPr algn="just"/>
            <a:r>
              <a:rPr lang="es-EC" sz="2800" dirty="0">
                <a:solidFill>
                  <a:schemeClr val="bg1"/>
                </a:solidFill>
                <a:effectLst/>
                <a:ea typeface="Calibri" panose="020F0502020204030204" pitchFamily="34" charset="0"/>
                <a:cs typeface="Times New Roman" panose="02020603050405020304" pitchFamily="18" charset="0"/>
              </a:rPr>
              <a:t>Los signos de puntuación son señales o marcas gráficas que permiten al redactor estructurar un discurso escrito </a:t>
            </a:r>
          </a:p>
          <a:p>
            <a:pPr algn="just"/>
            <a:r>
              <a:rPr lang="es-EC" sz="2800" b="1" dirty="0">
                <a:solidFill>
                  <a:schemeClr val="bg1"/>
                </a:solidFill>
                <a:ea typeface="Calibri" panose="020F0502020204030204" pitchFamily="34" charset="0"/>
                <a:cs typeface="Times New Roman" panose="02020603050405020304" pitchFamily="18" charset="0"/>
              </a:rPr>
              <a:t>BENEFICIOS:</a:t>
            </a:r>
          </a:p>
          <a:p>
            <a:pPr algn="just"/>
            <a:r>
              <a:rPr lang="es-EC" sz="2800" b="1" dirty="0">
                <a:solidFill>
                  <a:schemeClr val="bg1"/>
                </a:solidFill>
                <a:ea typeface="Calibri" panose="020F0502020204030204" pitchFamily="34" charset="0"/>
                <a:cs typeface="Times New Roman" panose="02020603050405020304" pitchFamily="18" charset="0"/>
              </a:rPr>
              <a:t>Lector:</a:t>
            </a:r>
            <a:r>
              <a:rPr lang="es-EC" sz="2800" dirty="0">
                <a:solidFill>
                  <a:schemeClr val="bg1"/>
                </a:solidFill>
                <a:ea typeface="Calibri" panose="020F0502020204030204" pitchFamily="34" charset="0"/>
                <a:cs typeface="Times New Roman" panose="02020603050405020304" pitchFamily="18" charset="0"/>
              </a:rPr>
              <a:t> permite que el lector mientras lee, identifique </a:t>
            </a:r>
            <a:r>
              <a:rPr lang="es-EC" sz="2800" dirty="0">
                <a:solidFill>
                  <a:schemeClr val="bg1"/>
                </a:solidFill>
                <a:effectLst/>
                <a:ea typeface="Calibri" panose="020F0502020204030204" pitchFamily="34" charset="0"/>
                <a:cs typeface="Times New Roman" panose="02020603050405020304" pitchFamily="18" charset="0"/>
              </a:rPr>
              <a:t>las inflexiones  del texto (</a:t>
            </a:r>
            <a:r>
              <a:rPr lang="es-ES" sz="2800" dirty="0">
                <a:solidFill>
                  <a:schemeClr val="bg1"/>
                </a:solidFill>
                <a:effectLst/>
                <a:ea typeface="Calibri" panose="020F0502020204030204" pitchFamily="34" charset="0"/>
                <a:cs typeface="Times New Roman" panose="02020603050405020304" pitchFamily="18" charset="0"/>
              </a:rPr>
              <a:t>c</a:t>
            </a:r>
            <a:r>
              <a:rPr lang="es-ES" sz="2800" dirty="0">
                <a:solidFill>
                  <a:schemeClr val="bg1"/>
                </a:solidFill>
                <a:ea typeface="Calibri" panose="020F0502020204030204" pitchFamily="34" charset="0"/>
                <a:cs typeface="Times New Roman" panose="02020603050405020304" pitchFamily="18" charset="0"/>
              </a:rPr>
              <a:t>ambio de tono de la voz,</a:t>
            </a:r>
            <a:r>
              <a:rPr lang="es-EC" sz="2800" dirty="0">
                <a:solidFill>
                  <a:schemeClr val="bg1"/>
                </a:solidFill>
                <a:ea typeface="Calibri" panose="020F0502020204030204" pitchFamily="34" charset="0"/>
                <a:cs typeface="Times New Roman" panose="02020603050405020304" pitchFamily="18" charset="0"/>
              </a:rPr>
              <a:t> el modo de entonación), y las pausas necesarias que debe hacer, para que pueda comprender el texto.</a:t>
            </a:r>
          </a:p>
          <a:p>
            <a:pPr algn="just"/>
            <a:r>
              <a:rPr lang="es-EC" sz="2800" b="1" dirty="0">
                <a:solidFill>
                  <a:schemeClr val="bg1"/>
                </a:solidFill>
                <a:effectLst/>
                <a:ea typeface="Calibri" panose="020F0502020204030204" pitchFamily="34" charset="0"/>
                <a:cs typeface="Times New Roman" panose="02020603050405020304" pitchFamily="18" charset="0"/>
              </a:rPr>
              <a:t>Escritor:</a:t>
            </a:r>
            <a:r>
              <a:rPr lang="es-EC" sz="2800" dirty="0">
                <a:solidFill>
                  <a:schemeClr val="bg1"/>
                </a:solidFill>
                <a:effectLst/>
                <a:ea typeface="Calibri" panose="020F0502020204030204" pitchFamily="34" charset="0"/>
                <a:cs typeface="Times New Roman" panose="02020603050405020304" pitchFamily="18" charset="0"/>
              </a:rPr>
              <a:t> cumple una de las más importantes funciones del lenguaje y de la lengua escrita, que es comprender de manera coherente y sin ambigüedades (</a:t>
            </a:r>
            <a:r>
              <a:rPr lang="es-ES" sz="2800" dirty="0">
                <a:solidFill>
                  <a:schemeClr val="bg1"/>
                </a:solidFill>
                <a:ea typeface="Calibri" panose="020F0502020204030204" pitchFamily="34" charset="0"/>
                <a:cs typeface="Times New Roman" panose="02020603050405020304" pitchFamily="18" charset="0"/>
              </a:rPr>
              <a:t>palabras, oraciones o enunciados que </a:t>
            </a:r>
            <a:r>
              <a:rPr lang="es-ES" sz="2800" dirty="0">
                <a:solidFill>
                  <a:schemeClr val="bg1"/>
                </a:solidFill>
                <a:effectLst/>
                <a:ea typeface="Calibri" panose="020F0502020204030204" pitchFamily="34" charset="0"/>
                <a:cs typeface="Times New Roman" panose="02020603050405020304" pitchFamily="18" charset="0"/>
              </a:rPr>
              <a:t>pueden entenderse o interpretarse de diversas maneras).</a:t>
            </a:r>
            <a:endParaRPr lang="es-EC" sz="2800" dirty="0">
              <a:solidFill>
                <a:schemeClr val="bg1"/>
              </a:solidFill>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464229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63AFE04-9B88-44C5-80E6-B1BF3368E839}"/>
              </a:ext>
            </a:extLst>
          </p:cNvPr>
          <p:cNvSpPr>
            <a:spLocks noGrp="1"/>
          </p:cNvSpPr>
          <p:nvPr>
            <p:ph type="title"/>
          </p:nvPr>
        </p:nvSpPr>
        <p:spPr>
          <a:xfrm>
            <a:off x="1421607" y="755854"/>
            <a:ext cx="9601200" cy="800100"/>
          </a:xfrm>
        </p:spPr>
        <p:txBody>
          <a:bodyPr/>
          <a:lstStyle/>
          <a:p>
            <a:r>
              <a:rPr lang="es-ES" b="1" dirty="0"/>
              <a:t>Tipos de signos de puntuación:</a:t>
            </a:r>
            <a:endParaRPr lang="es-EC" b="1" dirty="0"/>
          </a:p>
        </p:txBody>
      </p:sp>
      <p:sp>
        <p:nvSpPr>
          <p:cNvPr id="3" name="Marcador de contenido 2">
            <a:extLst>
              <a:ext uri="{FF2B5EF4-FFF2-40B4-BE49-F238E27FC236}">
                <a16:creationId xmlns:a16="http://schemas.microsoft.com/office/drawing/2014/main" id="{05EE5228-3B7C-494E-B18B-1CD1EA08433A}"/>
              </a:ext>
            </a:extLst>
          </p:cNvPr>
          <p:cNvSpPr>
            <a:spLocks noGrp="1"/>
          </p:cNvSpPr>
          <p:nvPr>
            <p:ph idx="1"/>
          </p:nvPr>
        </p:nvSpPr>
        <p:spPr>
          <a:xfrm>
            <a:off x="1471614" y="1731199"/>
            <a:ext cx="9601200" cy="1600200"/>
          </a:xfrm>
        </p:spPr>
        <p:txBody>
          <a:bodyPr>
            <a:normAutofit fontScale="92500"/>
          </a:bodyPr>
          <a:lstStyle/>
          <a:p>
            <a:pPr marL="0" indent="0" algn="just">
              <a:buNone/>
            </a:pPr>
            <a:r>
              <a:rPr lang="es-EC" sz="2400" dirty="0">
                <a:ea typeface="Calibri" panose="020F0502020204030204" pitchFamily="34" charset="0"/>
                <a:cs typeface="Times New Roman" panose="02020603050405020304" pitchFamily="18" charset="0"/>
              </a:rPr>
              <a:t>Es importante conocer los parámetros generales que debemos seguir para poder utilizar o implementar los signos de puntuación, de acuerdo al uso que les vayamos dar, dentro de los diferentes tipos de </a:t>
            </a:r>
            <a:r>
              <a:rPr lang="es-EC" sz="2400" dirty="0">
                <a:effectLst/>
                <a:ea typeface="Calibri" panose="020F0502020204030204" pitchFamily="34" charset="0"/>
                <a:cs typeface="Times New Roman" panose="02020603050405020304" pitchFamily="18" charset="0"/>
              </a:rPr>
              <a:t>signos de puntuación tenemos los siguientes</a:t>
            </a:r>
            <a:r>
              <a:rPr lang="es-EC" sz="2400" dirty="0">
                <a:ea typeface="Calibri" panose="020F0502020204030204" pitchFamily="34" charset="0"/>
                <a:cs typeface="Times New Roman" panose="02020603050405020304" pitchFamily="18" charset="0"/>
              </a:rPr>
              <a:t>:</a:t>
            </a:r>
            <a:endParaRPr lang="es-EC" sz="1800" dirty="0">
              <a:latin typeface="Calibri" panose="020F0502020204030204" pitchFamily="34" charset="0"/>
              <a:cs typeface="Times New Roman" panose="02020603050405020304" pitchFamily="18" charset="0"/>
            </a:endParaRPr>
          </a:p>
        </p:txBody>
      </p:sp>
      <p:sp>
        <p:nvSpPr>
          <p:cNvPr id="4" name="Título 1">
            <a:extLst>
              <a:ext uri="{FF2B5EF4-FFF2-40B4-BE49-F238E27FC236}">
                <a16:creationId xmlns:a16="http://schemas.microsoft.com/office/drawing/2014/main" id="{22FF3288-0142-4DDD-8D87-935538829318}"/>
              </a:ext>
            </a:extLst>
          </p:cNvPr>
          <p:cNvSpPr txBox="1">
            <a:spLocks/>
          </p:cNvSpPr>
          <p:nvPr/>
        </p:nvSpPr>
        <p:spPr>
          <a:xfrm>
            <a:off x="1471614" y="3401497"/>
            <a:ext cx="9601200" cy="800100"/>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r>
              <a:rPr lang="es-ES" b="1" dirty="0"/>
              <a:t>La Coma:</a:t>
            </a:r>
            <a:endParaRPr lang="es-EC" b="1" dirty="0"/>
          </a:p>
        </p:txBody>
      </p:sp>
      <p:sp>
        <p:nvSpPr>
          <p:cNvPr id="6" name="CuadroTexto 5">
            <a:extLst>
              <a:ext uri="{FF2B5EF4-FFF2-40B4-BE49-F238E27FC236}">
                <a16:creationId xmlns:a16="http://schemas.microsoft.com/office/drawing/2014/main" id="{86EDFF06-3A7D-4945-B81A-5E32D29F12A8}"/>
              </a:ext>
            </a:extLst>
          </p:cNvPr>
          <p:cNvSpPr txBox="1"/>
          <p:nvPr/>
        </p:nvSpPr>
        <p:spPr>
          <a:xfrm>
            <a:off x="1471614" y="4149578"/>
            <a:ext cx="9501186" cy="2308324"/>
          </a:xfrm>
          <a:prstGeom prst="rect">
            <a:avLst/>
          </a:prstGeom>
          <a:noFill/>
        </p:spPr>
        <p:txBody>
          <a:bodyPr wrap="square">
            <a:spAutoFit/>
          </a:bodyPr>
          <a:lstStyle/>
          <a:p>
            <a:pPr algn="just"/>
            <a:r>
              <a:rPr lang="es-EC" sz="2400" dirty="0">
                <a:ea typeface="Calibri" panose="020F0502020204030204" pitchFamily="34" charset="0"/>
                <a:cs typeface="Times New Roman" panose="02020603050405020304" pitchFamily="18" charset="0"/>
              </a:rPr>
              <a:t>I</a:t>
            </a:r>
            <a:r>
              <a:rPr lang="es-EC" sz="2400" dirty="0">
                <a:effectLst/>
                <a:ea typeface="Calibri" panose="020F0502020204030204" pitchFamily="34" charset="0"/>
                <a:cs typeface="Times New Roman" panose="02020603050405020304" pitchFamily="18" charset="0"/>
              </a:rPr>
              <a:t>ndica una breve pausa en la lectura, se emplea para separar dos o más palabras, separar dos miembros independientes, limitar una aclaración, locuciones conjuntivas (palabras que </a:t>
            </a:r>
            <a:r>
              <a:rPr lang="es-ES" sz="2400" dirty="0">
                <a:effectLst/>
                <a:ea typeface="Calibri" panose="020F0502020204030204" pitchFamily="34" charset="0"/>
                <a:cs typeface="Times New Roman" panose="02020603050405020304" pitchFamily="18" charset="0"/>
              </a:rPr>
              <a:t>se utilizan para enlazar términos o partes de una oración. </a:t>
            </a:r>
            <a:r>
              <a:rPr lang="es-ES" sz="2400" b="1" dirty="0">
                <a:effectLst/>
                <a:ea typeface="Calibri" panose="020F0502020204030204" pitchFamily="34" charset="0"/>
                <a:cs typeface="Times New Roman" panose="02020603050405020304" pitchFamily="18" charset="0"/>
              </a:rPr>
              <a:t>Por ejemplo: </a:t>
            </a:r>
            <a:r>
              <a:rPr lang="es-ES" sz="2400" dirty="0">
                <a:effectLst/>
                <a:ea typeface="Calibri" panose="020F0502020204030204" pitchFamily="34" charset="0"/>
                <a:cs typeface="Times New Roman" panose="02020603050405020304" pitchFamily="18" charset="0"/>
              </a:rPr>
              <a:t>así que, siempre y cuando, tan pronto como.</a:t>
            </a:r>
          </a:p>
          <a:p>
            <a:pPr algn="just"/>
            <a:endParaRPr lang="es-EC" sz="2400" dirty="0"/>
          </a:p>
        </p:txBody>
      </p:sp>
      <p:pic>
        <p:nvPicPr>
          <p:cNvPr id="7" name="Imagen 6">
            <a:extLst>
              <a:ext uri="{FF2B5EF4-FFF2-40B4-BE49-F238E27FC236}">
                <a16:creationId xmlns:a16="http://schemas.microsoft.com/office/drawing/2014/main" id="{EB11D33C-3612-431B-9B79-48A91D3BF9CE}"/>
              </a:ext>
            </a:extLst>
          </p:cNvPr>
          <p:cNvPicPr>
            <a:picLocks noChangeAspect="1"/>
          </p:cNvPicPr>
          <p:nvPr/>
        </p:nvPicPr>
        <p:blipFill>
          <a:blip r:embed="rId2">
            <a:clrChange>
              <a:clrFrom>
                <a:srgbClr val="FFFFFF"/>
              </a:clrFrom>
              <a:clrTo>
                <a:srgbClr val="FFFFFF">
                  <a:alpha val="0"/>
                </a:srgbClr>
              </a:clrTo>
            </a:clrChange>
          </a:blip>
          <a:stretch>
            <a:fillRect/>
          </a:stretch>
        </p:blipFill>
        <p:spPr>
          <a:xfrm>
            <a:off x="11022807" y="3689920"/>
            <a:ext cx="871538" cy="1163549"/>
          </a:xfrm>
          <a:prstGeom prst="rect">
            <a:avLst/>
          </a:prstGeom>
        </p:spPr>
      </p:pic>
      <p:pic>
        <p:nvPicPr>
          <p:cNvPr id="8" name="Imagen 7">
            <a:extLst>
              <a:ext uri="{FF2B5EF4-FFF2-40B4-BE49-F238E27FC236}">
                <a16:creationId xmlns:a16="http://schemas.microsoft.com/office/drawing/2014/main" id="{0BB8D3D9-DB05-4571-91D2-8AEC0D4E5526}"/>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9679781" y="199029"/>
            <a:ext cx="1833931" cy="1528276"/>
          </a:xfrm>
          <a:prstGeom prst="rect">
            <a:avLst/>
          </a:prstGeom>
        </p:spPr>
      </p:pic>
    </p:spTree>
    <p:extLst>
      <p:ext uri="{BB962C8B-B14F-4D97-AF65-F5344CB8AC3E}">
        <p14:creationId xmlns:p14="http://schemas.microsoft.com/office/powerpoint/2010/main" val="18049579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7475D82-D256-485F-88FE-F14CC50EFF5A}"/>
              </a:ext>
            </a:extLst>
          </p:cNvPr>
          <p:cNvSpPr>
            <a:spLocks noGrp="1"/>
          </p:cNvSpPr>
          <p:nvPr>
            <p:ph idx="1"/>
          </p:nvPr>
        </p:nvSpPr>
        <p:spPr>
          <a:xfrm>
            <a:off x="990064" y="846284"/>
            <a:ext cx="10587038" cy="5515880"/>
          </a:xfrm>
        </p:spPr>
        <p:txBody>
          <a:bodyPr>
            <a:noAutofit/>
          </a:bodyPr>
          <a:lstStyle/>
          <a:p>
            <a:pPr marL="0" indent="0" algn="just">
              <a:buNone/>
            </a:pPr>
            <a:r>
              <a:rPr lang="es-ES" sz="2400" b="1" dirty="0">
                <a:solidFill>
                  <a:schemeClr val="bg1"/>
                </a:solidFill>
              </a:rPr>
              <a:t>EJEMPLOS:</a:t>
            </a:r>
          </a:p>
          <a:p>
            <a:pPr marL="0" indent="0" algn="just">
              <a:buNone/>
            </a:pPr>
            <a:r>
              <a:rPr lang="es-ES" b="1" dirty="0">
                <a:solidFill>
                  <a:schemeClr val="bg1"/>
                </a:solidFill>
              </a:rPr>
              <a:t>(a) Cuando se enumeran elementos análogos: </a:t>
            </a:r>
          </a:p>
          <a:p>
            <a:pPr algn="just">
              <a:buFont typeface="Arial" panose="020B0604020202020204" pitchFamily="34" charset="0"/>
              <a:buChar char="•"/>
            </a:pPr>
            <a:r>
              <a:rPr lang="es-ES" dirty="0">
                <a:solidFill>
                  <a:schemeClr val="bg1"/>
                </a:solidFill>
              </a:rPr>
              <a:t>Los colores primarios son: rojo, amarillo y azul. </a:t>
            </a:r>
          </a:p>
          <a:p>
            <a:pPr algn="just">
              <a:buFont typeface="Arial" panose="020B0604020202020204" pitchFamily="34" charset="0"/>
              <a:buChar char="•"/>
            </a:pPr>
            <a:r>
              <a:rPr lang="es-ES" dirty="0">
                <a:solidFill>
                  <a:schemeClr val="bg1"/>
                </a:solidFill>
              </a:rPr>
              <a:t>Me iré de vacaciones por varios países de Suramérica: Chile, Bolivia, Perú y Colombia. </a:t>
            </a:r>
          </a:p>
          <a:p>
            <a:pPr marL="0" indent="0" algn="just">
              <a:buNone/>
            </a:pPr>
            <a:r>
              <a:rPr lang="es-ES" b="1" dirty="0">
                <a:solidFill>
                  <a:schemeClr val="bg1"/>
                </a:solidFill>
              </a:rPr>
              <a:t>(b) Para separar miembros gramaticalmente equivalentes dentro de un mismo enunciado</a:t>
            </a:r>
          </a:p>
          <a:p>
            <a:pPr algn="just">
              <a:buFont typeface="Arial" panose="020B0604020202020204" pitchFamily="34" charset="0"/>
              <a:buChar char="•"/>
            </a:pPr>
            <a:r>
              <a:rPr lang="es-ES" dirty="0">
                <a:solidFill>
                  <a:schemeClr val="bg1"/>
                </a:solidFill>
              </a:rPr>
              <a:t>Estaba muy preocupado por su familia, por su trabajo, por sus amigos, por su salud. </a:t>
            </a:r>
          </a:p>
          <a:p>
            <a:pPr algn="just">
              <a:buFont typeface="Arial" panose="020B0604020202020204" pitchFamily="34" charset="0"/>
              <a:buChar char="•"/>
            </a:pPr>
            <a:r>
              <a:rPr lang="es-ES" dirty="0">
                <a:solidFill>
                  <a:schemeClr val="bg1"/>
                </a:solidFill>
              </a:rPr>
              <a:t>Ante de salir de la casa, corre las cortinas, cierra la ventanas, apaga las luces y echa la llave. </a:t>
            </a:r>
          </a:p>
          <a:p>
            <a:pPr marL="0" indent="0" algn="just">
              <a:buNone/>
            </a:pPr>
            <a:r>
              <a:rPr lang="es-ES" b="1" dirty="0">
                <a:solidFill>
                  <a:schemeClr val="bg1"/>
                </a:solidFill>
              </a:rPr>
              <a:t>(c) Para separar el nombre del pueblo y el país o ciudad y estado. </a:t>
            </a:r>
          </a:p>
          <a:p>
            <a:pPr algn="just">
              <a:buFont typeface="Arial" panose="020B0604020202020204" pitchFamily="34" charset="0"/>
              <a:buChar char="•"/>
            </a:pPr>
            <a:r>
              <a:rPr lang="es-ES" dirty="0">
                <a:solidFill>
                  <a:schemeClr val="bg1"/>
                </a:solidFill>
              </a:rPr>
              <a:t>Enviaré la carta a Lima, Perú.  (capital &gt; país).</a:t>
            </a:r>
          </a:p>
          <a:p>
            <a:pPr algn="just">
              <a:buFont typeface="Arial" panose="020B0604020202020204" pitchFamily="34" charset="0"/>
              <a:buChar char="•"/>
            </a:pPr>
            <a:r>
              <a:rPr lang="es-ES" dirty="0">
                <a:solidFill>
                  <a:schemeClr val="bg1"/>
                </a:solidFill>
              </a:rPr>
              <a:t>Viajaré este verano a Houston, Texas.  (ciudad&gt;estado)</a:t>
            </a:r>
          </a:p>
          <a:p>
            <a:pPr algn="just">
              <a:buFont typeface="Arial" panose="020B0604020202020204" pitchFamily="34" charset="0"/>
              <a:buChar char="•"/>
            </a:pPr>
            <a:r>
              <a:rPr lang="es-ES" b="1" dirty="0">
                <a:solidFill>
                  <a:schemeClr val="bg1"/>
                </a:solidFill>
              </a:rPr>
              <a:t>Aplicable a:</a:t>
            </a:r>
            <a:r>
              <a:rPr lang="es-ES" dirty="0">
                <a:solidFill>
                  <a:schemeClr val="bg1"/>
                </a:solidFill>
              </a:rPr>
              <a:t> pueblos, comunas, ciudades, cantones, provincias, estados, países, </a:t>
            </a:r>
            <a:r>
              <a:rPr lang="es-ES" dirty="0"/>
              <a:t>etc.</a:t>
            </a:r>
          </a:p>
        </p:txBody>
      </p:sp>
      <p:pic>
        <p:nvPicPr>
          <p:cNvPr id="4" name="Imagen 3">
            <a:extLst>
              <a:ext uri="{FF2B5EF4-FFF2-40B4-BE49-F238E27FC236}">
                <a16:creationId xmlns:a16="http://schemas.microsoft.com/office/drawing/2014/main" id="{771AE641-5759-0E39-F6EC-314AECCB4925}"/>
              </a:ext>
            </a:extLst>
          </p:cNvPr>
          <p:cNvPicPr>
            <a:picLocks noChangeAspect="1"/>
          </p:cNvPicPr>
          <p:nvPr/>
        </p:nvPicPr>
        <p:blipFill>
          <a:blip r:embed="rId2">
            <a:clrChange>
              <a:clrFrom>
                <a:srgbClr val="FFFFFF"/>
              </a:clrFrom>
              <a:clrTo>
                <a:srgbClr val="FFFFFF">
                  <a:alpha val="0"/>
                </a:srgbClr>
              </a:clrTo>
            </a:clrChange>
          </a:blip>
          <a:stretch>
            <a:fillRect/>
          </a:stretch>
        </p:blipFill>
        <p:spPr>
          <a:xfrm>
            <a:off x="10705564" y="495836"/>
            <a:ext cx="871538" cy="1163549"/>
          </a:xfrm>
          <a:prstGeom prst="rect">
            <a:avLst/>
          </a:prstGeom>
        </p:spPr>
      </p:pic>
    </p:spTree>
    <p:extLst>
      <p:ext uri="{BB962C8B-B14F-4D97-AF65-F5344CB8AC3E}">
        <p14:creationId xmlns:p14="http://schemas.microsoft.com/office/powerpoint/2010/main" val="26557165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74C27A04-5AF1-279C-BAD2-846341CCB067}"/>
              </a:ext>
            </a:extLst>
          </p:cNvPr>
          <p:cNvSpPr>
            <a:spLocks noGrp="1"/>
          </p:cNvSpPr>
          <p:nvPr>
            <p:ph idx="1"/>
          </p:nvPr>
        </p:nvSpPr>
        <p:spPr>
          <a:xfrm>
            <a:off x="1397358" y="1307205"/>
            <a:ext cx="9601200" cy="4346619"/>
          </a:xfrm>
        </p:spPr>
        <p:txBody>
          <a:bodyPr>
            <a:normAutofit fontScale="85000" lnSpcReduction="10000"/>
          </a:bodyPr>
          <a:lstStyle/>
          <a:p>
            <a:pPr marL="0" indent="0" algn="just">
              <a:buNone/>
            </a:pPr>
            <a:r>
              <a:rPr lang="es-ES" b="1" dirty="0">
                <a:solidFill>
                  <a:schemeClr val="bg1"/>
                </a:solidFill>
              </a:rPr>
              <a:t>(d) Para separar los apellidos del nombre cuando éste se escribe invertido:</a:t>
            </a:r>
          </a:p>
          <a:p>
            <a:pPr algn="just">
              <a:buFont typeface="Arial" panose="020B0604020202020204" pitchFamily="34" charset="0"/>
              <a:buChar char="•"/>
            </a:pPr>
            <a:r>
              <a:rPr lang="es-ES" dirty="0" smtClean="0">
                <a:solidFill>
                  <a:schemeClr val="bg1"/>
                </a:solidFill>
              </a:rPr>
              <a:t>Jara Peralta </a:t>
            </a:r>
            <a:r>
              <a:rPr lang="es-ES" dirty="0" err="1" smtClean="0">
                <a:solidFill>
                  <a:schemeClr val="bg1"/>
                </a:solidFill>
              </a:rPr>
              <a:t>Jhon</a:t>
            </a:r>
            <a:r>
              <a:rPr lang="es-ES" smtClean="0">
                <a:solidFill>
                  <a:schemeClr val="bg1"/>
                </a:solidFill>
              </a:rPr>
              <a:t> Jairo</a:t>
            </a:r>
            <a:endParaRPr lang="es-ES" dirty="0">
              <a:solidFill>
                <a:schemeClr val="bg1"/>
              </a:solidFill>
            </a:endParaRPr>
          </a:p>
          <a:p>
            <a:pPr algn="just">
              <a:buFont typeface="Arial" panose="020B0604020202020204" pitchFamily="34" charset="0"/>
              <a:buChar char="•"/>
            </a:pPr>
            <a:r>
              <a:rPr lang="es-ES" dirty="0">
                <a:solidFill>
                  <a:schemeClr val="bg1"/>
                </a:solidFill>
              </a:rPr>
              <a:t>Por ejemplo en citas textuales o bibliográficas</a:t>
            </a:r>
          </a:p>
          <a:p>
            <a:pPr marL="0" indent="0" algn="just">
              <a:buNone/>
            </a:pPr>
            <a:r>
              <a:rPr lang="es-ES" b="1" dirty="0">
                <a:solidFill>
                  <a:schemeClr val="bg1"/>
                </a:solidFill>
              </a:rPr>
              <a:t>(e) Para marcar los sujetos en aposición o aposiciones explicativas </a:t>
            </a:r>
          </a:p>
          <a:p>
            <a:pPr marL="0" indent="0" algn="just">
              <a:buNone/>
            </a:pPr>
            <a:r>
              <a:rPr lang="es-ES" b="1" dirty="0">
                <a:solidFill>
                  <a:schemeClr val="bg1"/>
                </a:solidFill>
              </a:rPr>
              <a:t>Aposición &gt; (complementos del sustantivo)</a:t>
            </a:r>
          </a:p>
          <a:p>
            <a:pPr algn="just">
              <a:buFont typeface="Arial" panose="020B0604020202020204" pitchFamily="34" charset="0"/>
              <a:buChar char="•"/>
            </a:pPr>
            <a:r>
              <a:rPr lang="es-ES" b="1" dirty="0">
                <a:solidFill>
                  <a:schemeClr val="bg1"/>
                </a:solidFill>
              </a:rPr>
              <a:t>Eugenio María de Hostos</a:t>
            </a:r>
            <a:r>
              <a:rPr lang="es-ES" dirty="0">
                <a:solidFill>
                  <a:schemeClr val="bg1"/>
                </a:solidFill>
              </a:rPr>
              <a:t>, el ensayista puertorriqueño, nació en Mayagüez. </a:t>
            </a:r>
          </a:p>
          <a:p>
            <a:pPr algn="just">
              <a:buFont typeface="Arial" panose="020B0604020202020204" pitchFamily="34" charset="0"/>
              <a:buChar char="•"/>
            </a:pPr>
            <a:r>
              <a:rPr lang="es-ES" b="1" dirty="0">
                <a:solidFill>
                  <a:schemeClr val="bg1"/>
                </a:solidFill>
              </a:rPr>
              <a:t>Mi mejor amigo</a:t>
            </a:r>
            <a:r>
              <a:rPr lang="es-ES" dirty="0">
                <a:solidFill>
                  <a:schemeClr val="bg1"/>
                </a:solidFill>
              </a:rPr>
              <a:t>, un ingeniero mexicano, vendrá a visitarme muy pronto. </a:t>
            </a:r>
          </a:p>
          <a:p>
            <a:pPr algn="just">
              <a:buFont typeface="Arial" panose="020B0604020202020204" pitchFamily="34" charset="0"/>
              <a:buChar char="•"/>
            </a:pPr>
            <a:r>
              <a:rPr lang="es-ES" dirty="0">
                <a:solidFill>
                  <a:schemeClr val="bg1"/>
                </a:solidFill>
              </a:rPr>
              <a:t>En ese instante </a:t>
            </a:r>
            <a:r>
              <a:rPr lang="es-ES" b="1" dirty="0">
                <a:solidFill>
                  <a:schemeClr val="bg1"/>
                </a:solidFill>
              </a:rPr>
              <a:t>Pedro</a:t>
            </a:r>
            <a:r>
              <a:rPr lang="es-ES" dirty="0">
                <a:solidFill>
                  <a:schemeClr val="bg1"/>
                </a:solidFill>
              </a:rPr>
              <a:t>, el marido de mi hermana, entró velozmente a la habitación. </a:t>
            </a:r>
          </a:p>
          <a:p>
            <a:pPr marL="0" indent="0" algn="just">
              <a:buNone/>
            </a:pPr>
            <a:r>
              <a:rPr lang="es-ES" b="1" dirty="0">
                <a:solidFill>
                  <a:schemeClr val="bg1"/>
                </a:solidFill>
              </a:rPr>
              <a:t>(f) Para marcar las frases insertadas o explicativas: </a:t>
            </a:r>
          </a:p>
          <a:p>
            <a:pPr algn="just">
              <a:buFont typeface="Arial" panose="020B0604020202020204" pitchFamily="34" charset="0"/>
              <a:buChar char="•"/>
            </a:pPr>
            <a:r>
              <a:rPr lang="es-ES" dirty="0">
                <a:solidFill>
                  <a:schemeClr val="bg1"/>
                </a:solidFill>
              </a:rPr>
              <a:t>No sé por qué, no ha entregado su tarea aún Marta, </a:t>
            </a:r>
            <a:r>
              <a:rPr lang="es-ES" b="1" dirty="0">
                <a:solidFill>
                  <a:schemeClr val="bg1"/>
                </a:solidFill>
              </a:rPr>
              <a:t>que es muy responsable</a:t>
            </a:r>
            <a:r>
              <a:rPr lang="es-ES" dirty="0">
                <a:solidFill>
                  <a:schemeClr val="bg1"/>
                </a:solidFill>
              </a:rPr>
              <a:t>, siempre entrega sus trabajos a tiempo. </a:t>
            </a:r>
          </a:p>
          <a:p>
            <a:pPr algn="just">
              <a:buFont typeface="Arial" panose="020B0604020202020204" pitchFamily="34" charset="0"/>
              <a:buChar char="•"/>
            </a:pPr>
            <a:r>
              <a:rPr lang="es-ES" dirty="0">
                <a:solidFill>
                  <a:schemeClr val="bg1"/>
                </a:solidFill>
              </a:rPr>
              <a:t>Ramiro, </a:t>
            </a:r>
            <a:r>
              <a:rPr lang="es-ES" b="1" dirty="0">
                <a:solidFill>
                  <a:schemeClr val="bg1"/>
                </a:solidFill>
              </a:rPr>
              <a:t>que es el mejor alumno</a:t>
            </a:r>
            <a:r>
              <a:rPr lang="es-ES" dirty="0">
                <a:solidFill>
                  <a:schemeClr val="bg1"/>
                </a:solidFill>
              </a:rPr>
              <a:t>, fue nuevamente abanderado.</a:t>
            </a:r>
          </a:p>
          <a:p>
            <a:pPr marL="0" indent="0" algn="just">
              <a:buNone/>
            </a:pPr>
            <a:endParaRPr lang="es-ES" dirty="0"/>
          </a:p>
          <a:p>
            <a:pPr marL="0" indent="0" algn="just">
              <a:buNone/>
            </a:pPr>
            <a:endParaRPr lang="es-ES" dirty="0"/>
          </a:p>
          <a:p>
            <a:pPr marL="0" indent="0" algn="just">
              <a:buNone/>
            </a:pPr>
            <a:endParaRPr lang="es-ES" dirty="0"/>
          </a:p>
          <a:p>
            <a:endParaRPr lang="es-EC" dirty="0"/>
          </a:p>
        </p:txBody>
      </p:sp>
      <p:pic>
        <p:nvPicPr>
          <p:cNvPr id="4" name="Imagen 3">
            <a:extLst>
              <a:ext uri="{FF2B5EF4-FFF2-40B4-BE49-F238E27FC236}">
                <a16:creationId xmlns:a16="http://schemas.microsoft.com/office/drawing/2014/main" id="{0E047874-8B65-9C69-26FE-D50B2F11515F}"/>
              </a:ext>
            </a:extLst>
          </p:cNvPr>
          <p:cNvPicPr>
            <a:picLocks noChangeAspect="1"/>
          </p:cNvPicPr>
          <p:nvPr/>
        </p:nvPicPr>
        <p:blipFill>
          <a:blip r:embed="rId2">
            <a:clrChange>
              <a:clrFrom>
                <a:srgbClr val="FFFFFF"/>
              </a:clrFrom>
              <a:clrTo>
                <a:srgbClr val="FFFFFF">
                  <a:alpha val="0"/>
                </a:srgbClr>
              </a:clrTo>
            </a:clrChange>
          </a:blip>
          <a:stretch>
            <a:fillRect/>
          </a:stretch>
        </p:blipFill>
        <p:spPr>
          <a:xfrm>
            <a:off x="10562789" y="1204176"/>
            <a:ext cx="871538" cy="1163549"/>
          </a:xfrm>
          <a:prstGeom prst="rect">
            <a:avLst/>
          </a:prstGeom>
        </p:spPr>
      </p:pic>
    </p:spTree>
    <p:extLst>
      <p:ext uri="{BB962C8B-B14F-4D97-AF65-F5344CB8AC3E}">
        <p14:creationId xmlns:p14="http://schemas.microsoft.com/office/powerpoint/2010/main" val="7588948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09979C36-8DBA-470C-B563-3A473C648853}"/>
              </a:ext>
            </a:extLst>
          </p:cNvPr>
          <p:cNvSpPr>
            <a:spLocks noGrp="1"/>
          </p:cNvSpPr>
          <p:nvPr>
            <p:ph idx="1"/>
          </p:nvPr>
        </p:nvSpPr>
        <p:spPr>
          <a:xfrm>
            <a:off x="1367245" y="1390781"/>
            <a:ext cx="9023797" cy="4895850"/>
          </a:xfrm>
        </p:spPr>
        <p:txBody>
          <a:bodyPr>
            <a:normAutofit fontScale="92500" lnSpcReduction="20000"/>
          </a:bodyPr>
          <a:lstStyle/>
          <a:p>
            <a:pPr marL="0" indent="0" algn="just">
              <a:buNone/>
            </a:pPr>
            <a:r>
              <a:rPr lang="es-EC" dirty="0">
                <a:solidFill>
                  <a:schemeClr val="bg1"/>
                </a:solidFill>
                <a:ea typeface="Calibri" panose="020F0502020204030204" pitchFamily="34" charset="0"/>
                <a:cs typeface="Times New Roman" panose="02020603050405020304" pitchFamily="18" charset="0"/>
              </a:rPr>
              <a:t>P</a:t>
            </a:r>
            <a:r>
              <a:rPr lang="es-EC" dirty="0">
                <a:solidFill>
                  <a:schemeClr val="bg1"/>
                </a:solidFill>
                <a:effectLst/>
                <a:ea typeface="Calibri" panose="020F0502020204030204" pitchFamily="34" charset="0"/>
                <a:cs typeface="Times New Roman" panose="02020603050405020304" pitchFamily="18" charset="0"/>
              </a:rPr>
              <a:t>unto y coma interrupciones más largas que la de la coma se emplean para separar los diferentes miembros en la que ya hay una o más comas, se emplean también antes de las </a:t>
            </a:r>
            <a:r>
              <a:rPr lang="es-EC" sz="2000" dirty="0">
                <a:solidFill>
                  <a:schemeClr val="bg1"/>
                </a:solidFill>
                <a:effectLst/>
                <a:ea typeface="Calibri" panose="020F0502020204030204" pitchFamily="34" charset="0"/>
                <a:cs typeface="Times New Roman" panose="02020603050405020304" pitchFamily="18" charset="0"/>
              </a:rPr>
              <a:t>locuciones conjuntivas.</a:t>
            </a:r>
            <a:endParaRPr lang="es-EC" dirty="0">
              <a:solidFill>
                <a:schemeClr val="bg1"/>
              </a:solidFill>
              <a:effectLst/>
              <a:ea typeface="Calibri" panose="020F0502020204030204" pitchFamily="34" charset="0"/>
              <a:cs typeface="Times New Roman" panose="02020603050405020304" pitchFamily="18" charset="0"/>
            </a:endParaRPr>
          </a:p>
          <a:p>
            <a:pPr marL="0" indent="0" algn="just">
              <a:buNone/>
            </a:pPr>
            <a:r>
              <a:rPr lang="es-ES" b="1" dirty="0">
                <a:solidFill>
                  <a:schemeClr val="bg1"/>
                </a:solidFill>
              </a:rPr>
              <a:t>Se utiliza:</a:t>
            </a:r>
          </a:p>
          <a:p>
            <a:pPr marL="0" indent="0" algn="just">
              <a:buNone/>
            </a:pPr>
            <a:r>
              <a:rPr lang="es-ES" b="1" dirty="0">
                <a:solidFill>
                  <a:schemeClr val="bg1"/>
                </a:solidFill>
              </a:rPr>
              <a:t>(a) En enumeraciones que a su vez incluyen frases explicativas</a:t>
            </a:r>
            <a:r>
              <a:rPr lang="es-ES" dirty="0">
                <a:solidFill>
                  <a:schemeClr val="bg1"/>
                </a:solidFill>
              </a:rPr>
              <a:t>. </a:t>
            </a:r>
          </a:p>
          <a:p>
            <a:pPr algn="just">
              <a:buFont typeface="Arial" panose="020B0604020202020204" pitchFamily="34" charset="0"/>
              <a:buChar char="•"/>
            </a:pPr>
            <a:r>
              <a:rPr lang="es-ES" dirty="0">
                <a:solidFill>
                  <a:schemeClr val="bg1"/>
                </a:solidFill>
              </a:rPr>
              <a:t>Visitamos varios pueblos de la isla, entre ellos, Ponce, Perla del Sur; Yauco, Ciudad del Café</a:t>
            </a:r>
            <a:r>
              <a:rPr lang="es-ES" b="1" dirty="0">
                <a:solidFill>
                  <a:schemeClr val="bg1"/>
                </a:solidFill>
              </a:rPr>
              <a:t>. </a:t>
            </a:r>
          </a:p>
          <a:p>
            <a:pPr algn="just">
              <a:buFont typeface="Arial" panose="020B0604020202020204" pitchFamily="34" charset="0"/>
              <a:buChar char="•"/>
            </a:pPr>
            <a:r>
              <a:rPr lang="es-ES" dirty="0">
                <a:solidFill>
                  <a:schemeClr val="bg1"/>
                </a:solidFill>
              </a:rPr>
              <a:t>Viajaron en el auto: Cristian, el papá; Andrea, la mamá; Juan, el hermano; Rafaela, la prima; y Sandra la sobrina. Todos ellos se llevan muy bien entre sí.</a:t>
            </a:r>
          </a:p>
          <a:p>
            <a:pPr algn="just">
              <a:buFont typeface="Arial" panose="020B0604020202020204" pitchFamily="34" charset="0"/>
              <a:buChar char="•"/>
            </a:pPr>
            <a:r>
              <a:rPr lang="es-ES" dirty="0">
                <a:solidFill>
                  <a:schemeClr val="bg1"/>
                </a:solidFill>
              </a:rPr>
              <a:t>La chaqueta es azul; los pantalones, grises; la camisa, blanca; el abrigo, negro. </a:t>
            </a:r>
          </a:p>
          <a:p>
            <a:pPr marL="0" indent="0" algn="just">
              <a:buNone/>
            </a:pPr>
            <a:r>
              <a:rPr lang="es-ES" b="1" dirty="0">
                <a:solidFill>
                  <a:schemeClr val="bg1"/>
                </a:solidFill>
              </a:rPr>
              <a:t>(b) Delante de pero, en clausulas extensas sobre todo si ya se ha utilizado previamente la coma:</a:t>
            </a:r>
          </a:p>
          <a:p>
            <a:pPr algn="just">
              <a:buFont typeface="Arial" panose="020B0604020202020204" pitchFamily="34" charset="0"/>
              <a:buChar char="•"/>
            </a:pPr>
            <a:r>
              <a:rPr lang="es-ES" dirty="0">
                <a:solidFill>
                  <a:schemeClr val="bg1"/>
                </a:solidFill>
              </a:rPr>
              <a:t>Llegó de madrugada, entró sigilosamente a su hogar para no ser descubierto</a:t>
            </a:r>
            <a:r>
              <a:rPr lang="es-ES" b="1" dirty="0">
                <a:solidFill>
                  <a:schemeClr val="bg1"/>
                </a:solidFill>
              </a:rPr>
              <a:t> ; pero </a:t>
            </a:r>
            <a:r>
              <a:rPr lang="es-ES" dirty="0">
                <a:solidFill>
                  <a:schemeClr val="bg1"/>
                </a:solidFill>
              </a:rPr>
              <a:t>los ladridos de su perro alertaron a sus padres</a:t>
            </a:r>
            <a:r>
              <a:rPr lang="es-ES" dirty="0"/>
              <a:t>. </a:t>
            </a:r>
            <a:endParaRPr lang="es-EC" dirty="0"/>
          </a:p>
        </p:txBody>
      </p:sp>
      <p:sp>
        <p:nvSpPr>
          <p:cNvPr id="4" name="Título 1">
            <a:extLst>
              <a:ext uri="{FF2B5EF4-FFF2-40B4-BE49-F238E27FC236}">
                <a16:creationId xmlns:a16="http://schemas.microsoft.com/office/drawing/2014/main" id="{244AD24F-E2BB-41AD-BB01-1F974C8AD879}"/>
              </a:ext>
            </a:extLst>
          </p:cNvPr>
          <p:cNvSpPr txBox="1">
            <a:spLocks/>
          </p:cNvSpPr>
          <p:nvPr/>
        </p:nvSpPr>
        <p:spPr>
          <a:xfrm>
            <a:off x="1523999" y="692735"/>
            <a:ext cx="9601200" cy="828675"/>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r>
              <a:rPr lang="es-ES" b="1" dirty="0">
                <a:solidFill>
                  <a:schemeClr val="tx1"/>
                </a:solidFill>
              </a:rPr>
              <a:t>El Punto y Coma:</a:t>
            </a:r>
            <a:endParaRPr lang="es-EC" b="1" dirty="0">
              <a:solidFill>
                <a:schemeClr val="tx1"/>
              </a:solidFill>
            </a:endParaRPr>
          </a:p>
        </p:txBody>
      </p:sp>
      <p:pic>
        <p:nvPicPr>
          <p:cNvPr id="7" name="Imagen 6">
            <a:extLst>
              <a:ext uri="{FF2B5EF4-FFF2-40B4-BE49-F238E27FC236}">
                <a16:creationId xmlns:a16="http://schemas.microsoft.com/office/drawing/2014/main" id="{5CAF12D0-0FC4-425A-A6D8-8A78EC3A790E}"/>
              </a:ext>
            </a:extLst>
          </p:cNvPr>
          <p:cNvPicPr>
            <a:picLocks noChangeAspect="1"/>
          </p:cNvPicPr>
          <p:nvPr/>
        </p:nvPicPr>
        <p:blipFill>
          <a:blip r:embed="rId2">
            <a:clrChange>
              <a:clrFrom>
                <a:srgbClr val="FFFFFF"/>
              </a:clrFrom>
              <a:clrTo>
                <a:srgbClr val="FFFFFF">
                  <a:alpha val="0"/>
                </a:srgbClr>
              </a:clrTo>
            </a:clrChange>
          </a:blip>
          <a:stretch>
            <a:fillRect/>
          </a:stretch>
        </p:blipFill>
        <p:spPr>
          <a:xfrm>
            <a:off x="10136880" y="2508080"/>
            <a:ext cx="2143125" cy="2143125"/>
          </a:xfrm>
          <a:prstGeom prst="rect">
            <a:avLst/>
          </a:prstGeom>
        </p:spPr>
      </p:pic>
    </p:spTree>
    <p:extLst>
      <p:ext uri="{BB962C8B-B14F-4D97-AF65-F5344CB8AC3E}">
        <p14:creationId xmlns:p14="http://schemas.microsoft.com/office/powerpoint/2010/main" val="29342561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FB138FC-C119-4F4C-8026-384D3ECE0A81}"/>
              </a:ext>
            </a:extLst>
          </p:cNvPr>
          <p:cNvSpPr>
            <a:spLocks noGrp="1"/>
          </p:cNvSpPr>
          <p:nvPr>
            <p:ph type="title"/>
          </p:nvPr>
        </p:nvSpPr>
        <p:spPr>
          <a:xfrm>
            <a:off x="1524000" y="219405"/>
            <a:ext cx="9601200" cy="714375"/>
          </a:xfrm>
        </p:spPr>
        <p:txBody>
          <a:bodyPr>
            <a:normAutofit/>
          </a:bodyPr>
          <a:lstStyle/>
          <a:p>
            <a:r>
              <a:rPr lang="es-ES" b="1" dirty="0"/>
              <a:t>El Punto:</a:t>
            </a:r>
            <a:endParaRPr lang="es-EC" b="1" dirty="0"/>
          </a:p>
        </p:txBody>
      </p:sp>
      <p:sp>
        <p:nvSpPr>
          <p:cNvPr id="6" name="CuadroTexto 5">
            <a:extLst>
              <a:ext uri="{FF2B5EF4-FFF2-40B4-BE49-F238E27FC236}">
                <a16:creationId xmlns:a16="http://schemas.microsoft.com/office/drawing/2014/main" id="{54A12F5B-FEF3-4DC5-8823-313C23AD6C63}"/>
              </a:ext>
            </a:extLst>
          </p:cNvPr>
          <p:cNvSpPr txBox="1"/>
          <p:nvPr/>
        </p:nvSpPr>
        <p:spPr>
          <a:xfrm>
            <a:off x="1524000" y="1006284"/>
            <a:ext cx="8891588" cy="5632311"/>
          </a:xfrm>
          <a:prstGeom prst="rect">
            <a:avLst/>
          </a:prstGeom>
          <a:noFill/>
        </p:spPr>
        <p:txBody>
          <a:bodyPr wrap="square">
            <a:spAutoFit/>
          </a:bodyPr>
          <a:lstStyle/>
          <a:p>
            <a:pPr algn="just"/>
            <a:r>
              <a:rPr lang="es-EC" sz="2000" dirty="0">
                <a:ea typeface="Calibri" panose="020F0502020204030204" pitchFamily="34" charset="0"/>
                <a:cs typeface="Times New Roman" panose="02020603050405020304" pitchFamily="18" charset="0"/>
              </a:rPr>
              <a:t>A</a:t>
            </a:r>
            <a:r>
              <a:rPr lang="es-EC" sz="2000" dirty="0">
                <a:effectLst/>
                <a:ea typeface="Calibri" panose="020F0502020204030204" pitchFamily="34" charset="0"/>
                <a:cs typeface="Times New Roman" panose="02020603050405020304" pitchFamily="18" charset="0"/>
              </a:rPr>
              <a:t>hora hablemos del punto existen tres tipos de puntos que son el punto y seguido el punto y aparte y el punto y final se emplean para señalar el final de una oración o detrás de las abreviaturas</a:t>
            </a:r>
          </a:p>
          <a:p>
            <a:pPr algn="just"/>
            <a:r>
              <a:rPr lang="es-ES" sz="2000" b="1" dirty="0"/>
              <a:t>(a) Punto y seguido separa enunciados que integran un párrafo. Después de un punto y seguido se continúa escribiendo en la misma línea</a:t>
            </a:r>
            <a:r>
              <a:rPr lang="es-ES" sz="2000" dirty="0"/>
              <a:t>. </a:t>
            </a:r>
          </a:p>
          <a:p>
            <a:pPr marL="342900" indent="-342900" algn="just">
              <a:buFont typeface="Arial" panose="020B0604020202020204" pitchFamily="34" charset="0"/>
              <a:buChar char="•"/>
            </a:pPr>
            <a:r>
              <a:rPr lang="es-ES" sz="2000" dirty="0"/>
              <a:t>Salieron juntos a dar un breve paseo. El día era espléndido. El paseo fue reconfortante. </a:t>
            </a:r>
          </a:p>
          <a:p>
            <a:pPr algn="just"/>
            <a:r>
              <a:rPr lang="es-ES" sz="2000" b="1" dirty="0"/>
              <a:t>(b) Punto y aparte separa dos párrafos distintos, que suelen desarrollar, dentro de una unidad de texto, contenidos diferentes. Después del punto y aparte se escribe en una línea distinta. </a:t>
            </a:r>
          </a:p>
          <a:p>
            <a:pPr marL="342900" indent="-342900" algn="just">
              <a:buFont typeface="Arial" panose="020B0604020202020204" pitchFamily="34" charset="0"/>
              <a:buChar char="•"/>
            </a:pPr>
            <a:r>
              <a:rPr lang="es-ES" sz="2000" b="1" dirty="0"/>
              <a:t>(primer párrafo)&gt; </a:t>
            </a:r>
            <a:r>
              <a:rPr lang="es-ES" sz="2000" dirty="0"/>
              <a:t>El mar estaba embravecido aquella tarde de verano. Las embarcaciones se estremecían sobre el agua sorteando las olas con dificultad. </a:t>
            </a:r>
            <a:endParaRPr lang="es-ES" sz="2000" b="1" dirty="0"/>
          </a:p>
          <a:p>
            <a:pPr marL="342900" indent="-342900" algn="just">
              <a:buFont typeface="Arial" panose="020B0604020202020204" pitchFamily="34" charset="0"/>
              <a:buChar char="•"/>
            </a:pPr>
            <a:r>
              <a:rPr lang="es-ES" sz="2000" b="1" dirty="0"/>
              <a:t>(segundo párrafo)&gt; </a:t>
            </a:r>
            <a:r>
              <a:rPr lang="es-ES" sz="2000" dirty="0"/>
              <a:t>Miguel, sentado en el muelle, esperaba el regreso de su padre. Miraba el horizonte buscando a la distancia algún barco que anunciara su llegada. </a:t>
            </a:r>
          </a:p>
          <a:p>
            <a:pPr algn="just"/>
            <a:r>
              <a:rPr lang="es-ES" sz="2000" b="1" dirty="0"/>
              <a:t>(c) Punto final es el que cierra un texto</a:t>
            </a:r>
            <a:r>
              <a:rPr lang="es-ES" sz="2000" dirty="0"/>
              <a:t>. </a:t>
            </a:r>
          </a:p>
          <a:p>
            <a:pPr algn="just"/>
            <a:r>
              <a:rPr lang="es-ES" sz="2000" b="1" dirty="0"/>
              <a:t>(d) El punto se utiliza también después de las abreviaturas</a:t>
            </a:r>
            <a:r>
              <a:rPr lang="es-ES" sz="2000" dirty="0"/>
              <a:t>: Sra. Dr. </a:t>
            </a:r>
            <a:endParaRPr lang="es-EC" sz="2000" dirty="0"/>
          </a:p>
        </p:txBody>
      </p:sp>
      <p:pic>
        <p:nvPicPr>
          <p:cNvPr id="9" name="Imagen 8">
            <a:extLst>
              <a:ext uri="{FF2B5EF4-FFF2-40B4-BE49-F238E27FC236}">
                <a16:creationId xmlns:a16="http://schemas.microsoft.com/office/drawing/2014/main" id="{DCE117DC-E379-4275-9C7E-A8D2A21DDA28}"/>
              </a:ext>
            </a:extLst>
          </p:cNvPr>
          <p:cNvPicPr>
            <a:picLocks noChangeAspect="1"/>
          </p:cNvPicPr>
          <p:nvPr/>
        </p:nvPicPr>
        <p:blipFill rotWithShape="1">
          <a:blip r:embed="rId2">
            <a:clrChange>
              <a:clrFrom>
                <a:srgbClr val="FFFFFF"/>
              </a:clrFrom>
              <a:clrTo>
                <a:srgbClr val="FFFFFF">
                  <a:alpha val="0"/>
                </a:srgbClr>
              </a:clrTo>
            </a:clrChange>
          </a:blip>
          <a:srcRect b="54971"/>
          <a:stretch/>
        </p:blipFill>
        <p:spPr>
          <a:xfrm>
            <a:off x="10053637" y="2857409"/>
            <a:ext cx="2143125" cy="965031"/>
          </a:xfrm>
          <a:prstGeom prst="rect">
            <a:avLst/>
          </a:prstGeom>
        </p:spPr>
      </p:pic>
    </p:spTree>
    <p:extLst>
      <p:ext uri="{BB962C8B-B14F-4D97-AF65-F5344CB8AC3E}">
        <p14:creationId xmlns:p14="http://schemas.microsoft.com/office/powerpoint/2010/main" val="12648975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9FE9AA5-FC14-4BF5-B996-F5ABBBAC6A7A}"/>
              </a:ext>
            </a:extLst>
          </p:cNvPr>
          <p:cNvSpPr>
            <a:spLocks noGrp="1"/>
          </p:cNvSpPr>
          <p:nvPr>
            <p:ph type="title"/>
          </p:nvPr>
        </p:nvSpPr>
        <p:spPr>
          <a:xfrm>
            <a:off x="1371600" y="167728"/>
            <a:ext cx="9601200" cy="814388"/>
          </a:xfrm>
        </p:spPr>
        <p:txBody>
          <a:bodyPr/>
          <a:lstStyle/>
          <a:p>
            <a:r>
              <a:rPr lang="es-ES" b="1" dirty="0"/>
              <a:t>Los dos puntos:</a:t>
            </a:r>
            <a:endParaRPr lang="es-EC" b="1" dirty="0"/>
          </a:p>
        </p:txBody>
      </p:sp>
      <p:sp>
        <p:nvSpPr>
          <p:cNvPr id="3" name="Marcador de contenido 2">
            <a:extLst>
              <a:ext uri="{FF2B5EF4-FFF2-40B4-BE49-F238E27FC236}">
                <a16:creationId xmlns:a16="http://schemas.microsoft.com/office/drawing/2014/main" id="{632BF90A-D6A6-4F79-860A-A010A14FC0AD}"/>
              </a:ext>
            </a:extLst>
          </p:cNvPr>
          <p:cNvSpPr>
            <a:spLocks noGrp="1"/>
          </p:cNvSpPr>
          <p:nvPr>
            <p:ph idx="1"/>
          </p:nvPr>
        </p:nvSpPr>
        <p:spPr>
          <a:xfrm>
            <a:off x="1371600" y="881143"/>
            <a:ext cx="8943975" cy="5688272"/>
          </a:xfrm>
        </p:spPr>
        <p:txBody>
          <a:bodyPr>
            <a:normAutofit fontScale="85000" lnSpcReduction="20000"/>
          </a:bodyPr>
          <a:lstStyle/>
          <a:p>
            <a:pPr marL="0" indent="0" algn="just">
              <a:buNone/>
            </a:pPr>
            <a:r>
              <a:rPr lang="es-EC" b="1" dirty="0">
                <a:solidFill>
                  <a:schemeClr val="bg1"/>
                </a:solidFill>
                <a:ea typeface="Calibri" panose="020F0502020204030204" pitchFamily="34" charset="0"/>
                <a:cs typeface="Times New Roman" panose="02020603050405020304" pitchFamily="18" charset="0"/>
              </a:rPr>
              <a:t>D</a:t>
            </a:r>
            <a:r>
              <a:rPr lang="es-EC" b="1" dirty="0">
                <a:solidFill>
                  <a:schemeClr val="bg1"/>
                </a:solidFill>
                <a:effectLst/>
                <a:ea typeface="Calibri" panose="020F0502020204030204" pitchFamily="34" charset="0"/>
                <a:cs typeface="Times New Roman" panose="02020603050405020304" pitchFamily="18" charset="0"/>
              </a:rPr>
              <a:t>os puntos los dos puntos representan una pausa mayor que la coma pero menor que la del punto se usa en los siguientes casos antes de una cita textual y como un llamado de atención</a:t>
            </a:r>
          </a:p>
          <a:p>
            <a:pPr marL="0" indent="0" algn="just">
              <a:buNone/>
            </a:pPr>
            <a:r>
              <a:rPr lang="es-ES" b="1" dirty="0">
                <a:solidFill>
                  <a:schemeClr val="bg1"/>
                </a:solidFill>
              </a:rPr>
              <a:t>(a) Saludos de las cartas: </a:t>
            </a:r>
          </a:p>
          <a:p>
            <a:pPr algn="just">
              <a:buFont typeface="Arial" panose="020B0604020202020204" pitchFamily="34" charset="0"/>
              <a:buChar char="•"/>
            </a:pPr>
            <a:r>
              <a:rPr lang="es-ES" b="1" dirty="0">
                <a:solidFill>
                  <a:schemeClr val="bg1"/>
                </a:solidFill>
              </a:rPr>
              <a:t>Querido amigo: </a:t>
            </a:r>
          </a:p>
          <a:p>
            <a:pPr algn="just">
              <a:buFont typeface="Arial" panose="020B0604020202020204" pitchFamily="34" charset="0"/>
              <a:buChar char="•"/>
            </a:pPr>
            <a:r>
              <a:rPr lang="es-ES" b="1" dirty="0">
                <a:solidFill>
                  <a:schemeClr val="bg1"/>
                </a:solidFill>
              </a:rPr>
              <a:t>Estimado Javier:</a:t>
            </a:r>
          </a:p>
          <a:p>
            <a:pPr marL="0" indent="0" algn="just">
              <a:buNone/>
            </a:pPr>
            <a:r>
              <a:rPr lang="es-ES" b="1" dirty="0">
                <a:solidFill>
                  <a:schemeClr val="bg1"/>
                </a:solidFill>
              </a:rPr>
              <a:t>(b) En enumeraciones: </a:t>
            </a:r>
          </a:p>
          <a:p>
            <a:pPr algn="just">
              <a:buFont typeface="Arial" panose="020B0604020202020204" pitchFamily="34" charset="0"/>
              <a:buChar char="•"/>
            </a:pPr>
            <a:r>
              <a:rPr lang="es-ES" b="1" dirty="0">
                <a:solidFill>
                  <a:schemeClr val="bg1"/>
                </a:solidFill>
              </a:rPr>
              <a:t>Los colores primarios son: rojo, amarillo y azul. </a:t>
            </a:r>
          </a:p>
          <a:p>
            <a:pPr marL="0" indent="0" algn="just">
              <a:buNone/>
            </a:pPr>
            <a:r>
              <a:rPr lang="es-ES" b="1" dirty="0">
                <a:solidFill>
                  <a:schemeClr val="bg1"/>
                </a:solidFill>
              </a:rPr>
              <a:t>(c) Luego de la palabra dijo cuando se inicia una cita directa: </a:t>
            </a:r>
          </a:p>
          <a:p>
            <a:pPr marL="0" indent="0" algn="just">
              <a:buNone/>
            </a:pPr>
            <a:r>
              <a:rPr lang="es-ES" b="1" dirty="0">
                <a:solidFill>
                  <a:schemeClr val="bg1"/>
                </a:solidFill>
              </a:rPr>
              <a:t>Jesús dijo: “Ama a tu prójimo como a ti mismo”.. </a:t>
            </a:r>
          </a:p>
          <a:p>
            <a:pPr marL="0" indent="0" algn="just">
              <a:buNone/>
            </a:pPr>
            <a:r>
              <a:rPr lang="es-ES" b="1" dirty="0">
                <a:solidFill>
                  <a:schemeClr val="bg1"/>
                </a:solidFill>
              </a:rPr>
              <a:t>(d) Para conectar oraciones relacionadas entre sí; </a:t>
            </a:r>
          </a:p>
          <a:p>
            <a:pPr marL="457200" indent="-457200" algn="just">
              <a:buAutoNum type="arabicPeriod"/>
            </a:pPr>
            <a:r>
              <a:rPr lang="es-ES" b="1" dirty="0">
                <a:solidFill>
                  <a:schemeClr val="bg1"/>
                </a:solidFill>
              </a:rPr>
              <a:t>Causa y efecto: Se ha quedado sin trabajo: no podrá ir de vacaciones este año. </a:t>
            </a:r>
          </a:p>
          <a:p>
            <a:pPr marL="457200" indent="-457200" algn="just">
              <a:buAutoNum type="arabicPeriod" startAt="2"/>
            </a:pPr>
            <a:r>
              <a:rPr lang="es-ES" b="1" dirty="0">
                <a:solidFill>
                  <a:schemeClr val="bg1"/>
                </a:solidFill>
              </a:rPr>
              <a:t>Conclusión o resumen: No necesitaba correr: aún era pronto. </a:t>
            </a:r>
          </a:p>
          <a:p>
            <a:pPr marL="0" indent="0" algn="just">
              <a:buNone/>
            </a:pPr>
            <a:r>
              <a:rPr lang="es-ES" b="1" dirty="0">
                <a:solidFill>
                  <a:schemeClr val="bg1"/>
                </a:solidFill>
              </a:rPr>
              <a:t>(e) En documentos jurídicos y administrativos, </a:t>
            </a:r>
          </a:p>
          <a:p>
            <a:pPr algn="just">
              <a:buFont typeface="Arial" panose="020B0604020202020204" pitchFamily="34" charset="0"/>
              <a:buChar char="•"/>
            </a:pPr>
            <a:r>
              <a:rPr lang="es-ES" b="1" dirty="0">
                <a:solidFill>
                  <a:schemeClr val="bg1"/>
                </a:solidFill>
              </a:rPr>
              <a:t>Se colocan dos puntos después del verbo escritos con todas sus letras mayúsculas que representa el objetivo principal del documento: CERTIFICA: POR TANTO: </a:t>
            </a:r>
            <a:r>
              <a:rPr lang="es-EC" b="1" dirty="0">
                <a:solidFill>
                  <a:schemeClr val="bg1"/>
                </a:solidFill>
                <a:effectLst/>
                <a:ea typeface="Calibri" panose="020F0502020204030204" pitchFamily="34" charset="0"/>
                <a:cs typeface="Times New Roman" panose="02020603050405020304" pitchFamily="18" charset="0"/>
              </a:rPr>
              <a:t> </a:t>
            </a:r>
            <a:endParaRPr lang="es-EC" b="1" dirty="0">
              <a:solidFill>
                <a:schemeClr val="bg1"/>
              </a:solidFill>
            </a:endParaRPr>
          </a:p>
        </p:txBody>
      </p:sp>
      <p:pic>
        <p:nvPicPr>
          <p:cNvPr id="8" name="Imagen 7">
            <a:extLst>
              <a:ext uri="{FF2B5EF4-FFF2-40B4-BE49-F238E27FC236}">
                <a16:creationId xmlns:a16="http://schemas.microsoft.com/office/drawing/2014/main" id="{62C1EA8E-5E96-4D2A-87E5-96C97834F5A1}"/>
              </a:ext>
            </a:extLst>
          </p:cNvPr>
          <p:cNvPicPr>
            <a:picLocks noChangeAspect="1"/>
          </p:cNvPicPr>
          <p:nvPr/>
        </p:nvPicPr>
        <p:blipFill rotWithShape="1">
          <a:blip r:embed="rId2">
            <a:clrChange>
              <a:clrFrom>
                <a:srgbClr val="FFFFFF"/>
              </a:clrFrom>
              <a:clrTo>
                <a:srgbClr val="FFFFFF">
                  <a:alpha val="0"/>
                </a:srgbClr>
              </a:clrTo>
            </a:clrChange>
          </a:blip>
          <a:srcRect b="54971"/>
          <a:stretch/>
        </p:blipFill>
        <p:spPr>
          <a:xfrm>
            <a:off x="9901236" y="3054429"/>
            <a:ext cx="2143125" cy="965031"/>
          </a:xfrm>
          <a:prstGeom prst="rect">
            <a:avLst/>
          </a:prstGeom>
        </p:spPr>
      </p:pic>
      <p:pic>
        <p:nvPicPr>
          <p:cNvPr id="10" name="Imagen 9">
            <a:extLst>
              <a:ext uri="{FF2B5EF4-FFF2-40B4-BE49-F238E27FC236}">
                <a16:creationId xmlns:a16="http://schemas.microsoft.com/office/drawing/2014/main" id="{9C302468-6D31-4A6B-BF1D-17BD4618C198}"/>
              </a:ext>
            </a:extLst>
          </p:cNvPr>
          <p:cNvPicPr>
            <a:picLocks noChangeAspect="1"/>
          </p:cNvPicPr>
          <p:nvPr/>
        </p:nvPicPr>
        <p:blipFill rotWithShape="1">
          <a:blip r:embed="rId2">
            <a:clrChange>
              <a:clrFrom>
                <a:srgbClr val="FFFFFF"/>
              </a:clrFrom>
              <a:clrTo>
                <a:srgbClr val="FFFFFF">
                  <a:alpha val="0"/>
                </a:srgbClr>
              </a:clrTo>
            </a:clrChange>
          </a:blip>
          <a:srcRect b="54971"/>
          <a:stretch/>
        </p:blipFill>
        <p:spPr>
          <a:xfrm>
            <a:off x="9901236" y="3841164"/>
            <a:ext cx="2143125" cy="965031"/>
          </a:xfrm>
          <a:prstGeom prst="rect">
            <a:avLst/>
          </a:prstGeom>
        </p:spPr>
      </p:pic>
    </p:spTree>
    <p:extLst>
      <p:ext uri="{BB962C8B-B14F-4D97-AF65-F5344CB8AC3E}">
        <p14:creationId xmlns:p14="http://schemas.microsoft.com/office/powerpoint/2010/main" val="9143213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231FB0A2-77DF-4E3A-A92C-1F80F239B897}"/>
              </a:ext>
            </a:extLst>
          </p:cNvPr>
          <p:cNvSpPr txBox="1">
            <a:spLocks/>
          </p:cNvSpPr>
          <p:nvPr/>
        </p:nvSpPr>
        <p:spPr>
          <a:xfrm>
            <a:off x="1276349" y="875674"/>
            <a:ext cx="9601200" cy="814388"/>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r>
              <a:rPr lang="es-ES" b="1" dirty="0"/>
              <a:t>Puntos suspensivos:</a:t>
            </a:r>
            <a:endParaRPr lang="es-EC" b="1" dirty="0"/>
          </a:p>
        </p:txBody>
      </p:sp>
      <p:sp>
        <p:nvSpPr>
          <p:cNvPr id="6" name="CuadroTexto 5">
            <a:extLst>
              <a:ext uri="{FF2B5EF4-FFF2-40B4-BE49-F238E27FC236}">
                <a16:creationId xmlns:a16="http://schemas.microsoft.com/office/drawing/2014/main" id="{68B3FB5F-8793-4986-BE70-7603CD559F1C}"/>
              </a:ext>
            </a:extLst>
          </p:cNvPr>
          <p:cNvSpPr txBox="1"/>
          <p:nvPr/>
        </p:nvSpPr>
        <p:spPr>
          <a:xfrm>
            <a:off x="1276349" y="1690062"/>
            <a:ext cx="8329613" cy="4093428"/>
          </a:xfrm>
          <a:prstGeom prst="rect">
            <a:avLst/>
          </a:prstGeom>
          <a:noFill/>
        </p:spPr>
        <p:txBody>
          <a:bodyPr wrap="square">
            <a:spAutoFit/>
          </a:bodyPr>
          <a:lstStyle/>
          <a:p>
            <a:pPr algn="just"/>
            <a:r>
              <a:rPr lang="es-EC" sz="2000" dirty="0">
                <a:ea typeface="Calibri" panose="020F0502020204030204" pitchFamily="34" charset="0"/>
                <a:cs typeface="Times New Roman" panose="02020603050405020304" pitchFamily="18" charset="0"/>
              </a:rPr>
              <a:t>L</a:t>
            </a:r>
            <a:r>
              <a:rPr lang="es-EC" sz="2000" dirty="0">
                <a:effectLst/>
                <a:ea typeface="Calibri" panose="020F0502020204030204" pitchFamily="34" charset="0"/>
                <a:cs typeface="Times New Roman" panose="02020603050405020304" pitchFamily="18" charset="0"/>
              </a:rPr>
              <a:t>os puntos suspensivos se usan cuando dejamos el sentido de la frase sin terminar, cuando se interrumpe lo que se está diciendo porque ya se sabe su continuación o cuando al reproducir un texto hace su primer fragmento innecesario se ponen entre corchetes o entre paréntesis</a:t>
            </a:r>
          </a:p>
          <a:p>
            <a:pPr algn="just"/>
            <a:endParaRPr lang="es-EC" sz="2000" dirty="0">
              <a:effectLst/>
              <a:ea typeface="Calibri" panose="020F0502020204030204" pitchFamily="34" charset="0"/>
              <a:cs typeface="Times New Roman" panose="02020603050405020304" pitchFamily="18" charset="0"/>
            </a:endParaRPr>
          </a:p>
          <a:p>
            <a:pPr algn="just"/>
            <a:r>
              <a:rPr lang="es-ES" sz="2000" b="1" dirty="0"/>
              <a:t>(a) Para indicar que un enunciado está incompleto o que continúa:</a:t>
            </a:r>
            <a:r>
              <a:rPr lang="es-ES" sz="2000" dirty="0"/>
              <a:t> </a:t>
            </a:r>
          </a:p>
          <a:p>
            <a:pPr marL="342900" indent="-342900" algn="just">
              <a:buFont typeface="Arial" panose="020B0604020202020204" pitchFamily="34" charset="0"/>
              <a:buChar char="•"/>
            </a:pPr>
            <a:r>
              <a:rPr lang="es-ES" sz="2000" dirty="0"/>
              <a:t>En un lugar de la Mancha... </a:t>
            </a:r>
          </a:p>
          <a:p>
            <a:pPr algn="just"/>
            <a:r>
              <a:rPr lang="es-ES" sz="2000" b="1" dirty="0"/>
              <a:t>(b) Para crear suspenso o intriga:</a:t>
            </a:r>
            <a:r>
              <a:rPr lang="es-ES" sz="2000" dirty="0"/>
              <a:t> </a:t>
            </a:r>
          </a:p>
          <a:p>
            <a:pPr marL="342900" indent="-342900" algn="just">
              <a:buFont typeface="Arial" panose="020B0604020202020204" pitchFamily="34" charset="0"/>
              <a:buChar char="•"/>
            </a:pPr>
            <a:r>
              <a:rPr lang="es-ES" sz="2000" dirty="0"/>
              <a:t>Lo sé todo...incluso lo que hiciste ayer.</a:t>
            </a:r>
          </a:p>
          <a:p>
            <a:pPr marL="342900" indent="-342900" algn="just">
              <a:buFont typeface="Arial" panose="020B0604020202020204" pitchFamily="34" charset="0"/>
              <a:buChar char="•"/>
            </a:pPr>
            <a:r>
              <a:rPr lang="es-ES" sz="2000" dirty="0"/>
              <a:t>Dicen que tú... </a:t>
            </a:r>
          </a:p>
          <a:p>
            <a:pPr algn="just"/>
            <a:r>
              <a:rPr lang="es-ES" sz="2000" b="1" dirty="0"/>
              <a:t>(c) Para indicar que una enumeración queda abierta:</a:t>
            </a:r>
            <a:r>
              <a:rPr lang="es-ES" sz="2000" dirty="0"/>
              <a:t> </a:t>
            </a:r>
          </a:p>
          <a:p>
            <a:pPr marL="342900" indent="-342900" algn="just">
              <a:buFont typeface="Arial" panose="020B0604020202020204" pitchFamily="34" charset="0"/>
              <a:buChar char="•"/>
            </a:pPr>
            <a:r>
              <a:rPr lang="es-ES" sz="2000" dirty="0"/>
              <a:t>Llegaron a la marcha: maestros, policías, bomberos, servidores públicos...</a:t>
            </a:r>
            <a:endParaRPr lang="es-EC" sz="2000" dirty="0"/>
          </a:p>
        </p:txBody>
      </p:sp>
      <p:pic>
        <p:nvPicPr>
          <p:cNvPr id="1026" name="Picture 2" descr="Cuáles son los usos de los puntos suspensivos - 7 pasos">
            <a:extLst>
              <a:ext uri="{FF2B5EF4-FFF2-40B4-BE49-F238E27FC236}">
                <a16:creationId xmlns:a16="http://schemas.microsoft.com/office/drawing/2014/main" id="{F291E025-DBD0-4AB8-9C60-0E47413C730E}"/>
              </a:ext>
            </a:extLst>
          </p:cNvPr>
          <p:cNvPicPr>
            <a:picLocks noChangeAspect="1" noChangeArrowheads="1"/>
          </p:cNvPicPr>
          <p:nvPr/>
        </p:nvPicPr>
        <p:blipFill rotWithShape="1">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l="19786" t="52104" r="19786" b="24934"/>
          <a:stretch/>
        </p:blipFill>
        <p:spPr bwMode="auto">
          <a:xfrm>
            <a:off x="9805986" y="2991384"/>
            <a:ext cx="2143125" cy="8143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3863834"/>
      </p:ext>
    </p:extLst>
  </p:cSld>
  <p:clrMapOvr>
    <a:masterClrMapping/>
  </p:clrMapOvr>
</p:sld>
</file>

<file path=ppt/theme/theme1.xml><?xml version="1.0" encoding="utf-8"?>
<a:theme xmlns:a="http://schemas.openxmlformats.org/drawingml/2006/main" name="Sector">
  <a:themeElements>
    <a:clrScheme name="Sector">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ector">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ector">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3671</TotalTime>
  <Words>1931</Words>
  <Application>Microsoft Office PowerPoint</Application>
  <PresentationFormat>Panorámica</PresentationFormat>
  <Paragraphs>126</Paragraphs>
  <Slides>17</Slides>
  <Notes>0</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17</vt:i4>
      </vt:variant>
    </vt:vector>
  </HeadingPairs>
  <TitlesOfParts>
    <vt:vector size="26" baseType="lpstr">
      <vt:lpstr>Arial</vt:lpstr>
      <vt:lpstr>Arial</vt:lpstr>
      <vt:lpstr>Book Antiqua</vt:lpstr>
      <vt:lpstr>Calibri</vt:lpstr>
      <vt:lpstr>Century Gothic</vt:lpstr>
      <vt:lpstr>Karla</vt:lpstr>
      <vt:lpstr>Times New Roman</vt:lpstr>
      <vt:lpstr>Wingdings 3</vt:lpstr>
      <vt:lpstr>Sector</vt:lpstr>
      <vt:lpstr>Los signos de puntuación</vt:lpstr>
      <vt:lpstr>¿Qué son los signos de puntuación?</vt:lpstr>
      <vt:lpstr>Tipos de signos de puntuación:</vt:lpstr>
      <vt:lpstr>Presentación de PowerPoint</vt:lpstr>
      <vt:lpstr>Presentación de PowerPoint</vt:lpstr>
      <vt:lpstr>Presentación de PowerPoint</vt:lpstr>
      <vt:lpstr>El Punto:</vt:lpstr>
      <vt:lpstr>Los dos puntos:</vt:lpstr>
      <vt:lpstr>Presentación de PowerPoint</vt:lpstr>
      <vt:lpstr>Signos de interrogación:</vt:lpstr>
      <vt:lpstr>Signos de puntuación y auxiliares:</vt:lpstr>
      <vt:lpstr>La raya:</vt:lpstr>
      <vt:lpstr>Los corchetes:</vt:lpstr>
      <vt:lpstr>La diéresis o crema:</vt:lpstr>
      <vt:lpstr>Actividad en clase:  Plataforma educa play    El apóstrofo: - reseÑA</vt:lpstr>
      <vt:lpstr>Los signos de puntuación en textos literarios</vt:lpstr>
      <vt:lpstr>Artículo de Apoyo sobre el tema: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Las conferencias</dc:title>
  <dc:creator>User</dc:creator>
  <cp:lastModifiedBy>Lily</cp:lastModifiedBy>
  <cp:revision>123</cp:revision>
  <cp:lastPrinted>2020-08-24T05:44:40Z</cp:lastPrinted>
  <dcterms:created xsi:type="dcterms:W3CDTF">2020-08-17T04:29:40Z</dcterms:created>
  <dcterms:modified xsi:type="dcterms:W3CDTF">2023-07-03T04:36:14Z</dcterms:modified>
</cp:coreProperties>
</file>