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9" r:id="rId6"/>
    <p:sldId id="268" r:id="rId7"/>
    <p:sldId id="265" r:id="rId8"/>
    <p:sldId id="275" r:id="rId9"/>
    <p:sldId id="461" r:id="rId10"/>
    <p:sldId id="513" r:id="rId11"/>
    <p:sldId id="462" r:id="rId12"/>
    <p:sldId id="259" r:id="rId13"/>
    <p:sldId id="260" r:id="rId14"/>
    <p:sldId id="516" r:id="rId15"/>
    <p:sldId id="464" r:id="rId16"/>
    <p:sldId id="517" r:id="rId17"/>
    <p:sldId id="466" r:id="rId18"/>
    <p:sldId id="467" r:id="rId19"/>
    <p:sldId id="518" r:id="rId20"/>
    <p:sldId id="514" r:id="rId21"/>
    <p:sldId id="465" r:id="rId22"/>
    <p:sldId id="468" r:id="rId23"/>
    <p:sldId id="474" r:id="rId24"/>
    <p:sldId id="470" r:id="rId25"/>
    <p:sldId id="495" r:id="rId26"/>
    <p:sldId id="490" r:id="rId27"/>
    <p:sldId id="493" r:id="rId28"/>
    <p:sldId id="494" r:id="rId29"/>
    <p:sldId id="521" r:id="rId30"/>
    <p:sldId id="511" r:id="rId31"/>
    <p:sldId id="471" r:id="rId32"/>
    <p:sldId id="61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37C4EE-5586-4885-814E-D08B6A10C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203841-E3E6-4FC0-B6E4-4909F19CE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103C65-9E32-436A-ADF8-91316678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D81-FCC7-46A7-8578-4F6A7864215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80E718-7BBF-44F0-84DC-30464EE09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279F7D-0243-498F-8E3B-0F7F282F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4023-D3DD-42F2-894D-50ECB1B0C6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8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FEA4DA-AFA7-49CF-81D2-815088BB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D48FD3-EA6B-4066-93BC-2CDE3DC2B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5A5490-E979-4FE4-9BE6-FAF676116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D81-FCC7-46A7-8578-4F6A7864215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2F74A2-90E8-4912-A4FC-56EDF999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7BC64B-A0E4-4BA7-B36B-1AC4D328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4023-D3DD-42F2-894D-50ECB1B0C6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1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284A3EE-7B6F-4475-B615-D773F569E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0CC033-1C83-45FC-8D5C-953690E6D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34B7AC-A06D-4575-87E7-19CCB646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D81-FCC7-46A7-8578-4F6A7864215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CF2FD4-3FD3-44FF-A3AA-2DD76D73F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F60A24-526B-4531-A263-46CACE33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4023-D3DD-42F2-894D-50ECB1B0C6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8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B64CD-8AE1-4D56-BFE0-76AC875C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0C8B68-213A-48ED-AECA-FCEA16D41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96A272-3EAA-4301-8D62-574235DC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D81-FCC7-46A7-8578-4F6A7864215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846071-F581-4080-BA91-4B59E6E7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6303A-C3E3-4B1B-8A9A-2FAF1CD91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4023-D3DD-42F2-894D-50ECB1B0C6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38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2BC09-0C97-40A8-B995-B2E367021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7BA961-CAB3-4BF3-BC2C-A097141AC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C74D1B-0066-41B5-8504-EF39FD339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D81-FCC7-46A7-8578-4F6A7864215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954807-4447-404F-A3CC-FD03FEEE7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8FD28E-CD5C-416E-B105-09FFAEDB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4023-D3DD-42F2-894D-50ECB1B0C6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7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8A87F-BBB5-4C04-B469-E9C96EDF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A4E53F-BA0D-4F75-B9FB-223E4780E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A2637E-E285-4B33-8071-D44494C64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17D6BE-97EC-406D-8DFC-3640A52E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D81-FCC7-46A7-8578-4F6A7864215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5C6B801-0812-4534-B9F6-5BB1987B9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9D9E6E-5008-4D02-8F61-FCC9304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4023-D3DD-42F2-894D-50ECB1B0C6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6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615AE-0DBB-47D5-88B5-59F4840E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246050-CFC8-4A6A-BAA4-11819969E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8B9D57-9633-490F-A0DB-9806908B1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77B8070-D340-468F-AC55-2B0A534E1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E2BB9F7-ED06-4FE6-8CA3-D0E88086A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01CE822-214F-4561-A8C9-51359D8B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D81-FCC7-46A7-8578-4F6A7864215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0FA62B6-4A78-40A0-916A-A3B0152D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45DCA5-7A03-4A41-86BB-7AADF574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4023-D3DD-42F2-894D-50ECB1B0C6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4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2A241-3B7C-4C9D-A2F9-4BC287CA1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286FF5-0CE7-45F7-B691-FD81163C4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D81-FCC7-46A7-8578-4F6A7864215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E069DEA-B0E6-4CFE-AD17-0ABDD0A1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8E833E9-57FB-448B-A571-719C8CFD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4023-D3DD-42F2-894D-50ECB1B0C6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34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5F6F5A3-599B-40DD-8AEC-6E876F847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D81-FCC7-46A7-8578-4F6A7864215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9ABBDB-87BE-42C2-89E2-9E702353F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81E8C0-139F-421C-8A10-A81B8A5A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4023-D3DD-42F2-894D-50ECB1B0C6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4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213B9-3881-4CCD-8CF7-0F1193BE0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A28BFB-F989-4C76-A49B-F264DF286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439B00-FCC3-401B-AA0A-C377576FA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FA6BACF-79BD-43F5-BFD7-7F065A708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D81-FCC7-46A7-8578-4F6A7864215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E89A6B-A02E-4CD1-A103-82BE81199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A13AE0-B1B5-4593-83BD-F864CFAD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4023-D3DD-42F2-894D-50ECB1B0C6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4F511-F310-4B6A-BA08-64360EE37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9A438FA-8BEA-41F9-A0E7-B3D0B71DB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B8DB27-3231-4F53-902F-03BF023B6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54BD44-366F-44AC-9F14-D90F2D46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0BD81-FCC7-46A7-8578-4F6A7864215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2579CD-46B2-42AD-9193-5D5262181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3AC396-14F4-4BDB-976D-91A3A21C0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4023-D3DD-42F2-894D-50ECB1B0C6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0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C7B68C6-8E96-43A4-BDE6-6E374A2B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0E278A-E0E5-4935-A5F7-168D59E79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B836D-7DE9-438F-B248-29E919323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0BD81-FCC7-46A7-8578-4F6A7864215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B4CE1B-4628-4A80-9ADB-D5CC9BAA5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DCF2AF-2B9D-40DF-B25F-A71429AAC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D4023-D3DD-42F2-894D-50ECB1B0C61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8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9769C7D-1414-430E-84AB-96D491F2BA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46339" y="2407255"/>
            <a:ext cx="7055428" cy="3360016"/>
          </a:xfrm>
        </p:spPr>
        <p:txBody>
          <a:bodyPr>
            <a:normAutofit fontScale="90000"/>
          </a:bodyPr>
          <a:lstStyle/>
          <a:p>
            <a:pPr algn="r" eaLnBrk="1" hangingPunct="1"/>
            <a:br>
              <a:rPr lang="es-ES" altLang="es-VE" sz="2800" b="1" dirty="0">
                <a:solidFill>
                  <a:schemeClr val="accent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altLang="es-VE" sz="2800" b="1" dirty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s-ES" altLang="es-VE" sz="2800" b="1" dirty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altLang="es-VE" sz="2800" b="1" dirty="0">
                <a:solidFill>
                  <a:schemeClr val="accent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s-ES" altLang="es-VE" sz="2800" b="1" dirty="0">
                <a:solidFill>
                  <a:schemeClr val="accent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altLang="es-VE" sz="2800" b="1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UNIDAD II:</a:t>
            </a:r>
            <a:br>
              <a:rPr lang="es-ES" altLang="es-VE" sz="2800" b="1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altLang="es-VE" sz="2800" b="1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TÉCNICAS DE CONCENTRACIÓN SEGÚN LAS MUESTRAS BIOLÓGICAS</a:t>
            </a:r>
            <a:br>
              <a:rPr lang="es-ES" altLang="es-VE" sz="2800" b="1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s-ES" altLang="es-VE" sz="2800" b="1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altLang="es-VE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TEMA 2:</a:t>
            </a:r>
            <a:br>
              <a:rPr lang="es-ES" altLang="es-VE" sz="2800" b="1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altLang="es-VE" sz="2800" b="1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s-ES" altLang="es-VE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ORINA</a:t>
            </a:r>
            <a:br>
              <a:rPr lang="es-ES" altLang="es-VE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altLang="es-VE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SECRECIONES </a:t>
            </a:r>
            <a:br>
              <a:rPr lang="es-ES" altLang="es-VE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altLang="es-VE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SANGRE</a:t>
            </a:r>
            <a:br>
              <a:rPr lang="es-ES" altLang="es-VE" sz="2800" b="1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s-ES" altLang="es-VE" sz="2800" b="1" dirty="0">
                <a:solidFill>
                  <a:schemeClr val="accent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altLang="es-VE" sz="2000" b="1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Ph.D</a:t>
            </a:r>
            <a:r>
              <a:rPr lang="es-ES" altLang="es-VE" sz="20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 Luisa Carolina González Ramírez</a:t>
            </a:r>
            <a:endParaRPr lang="es-ES" altLang="es-VE" sz="28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3A27FEA-F45B-4146-B326-6DC6BACBE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181" y="213604"/>
            <a:ext cx="5025744" cy="108337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1" lang="es-ES" altLang="es-VE" sz="20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Carrera Laboratorio Clínico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1" lang="es-ES" altLang="es-VE" sz="20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Facultad de Ciencias de la Salud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1" lang="es-ES" altLang="es-VE" sz="20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Universidad Nacional de Chimborazo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1" lang="es-ES" altLang="es-VE" sz="20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Riobamba-Ecuador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C7ACE546-E580-4D79-82DB-636D0A12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29" y="213604"/>
            <a:ext cx="12954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766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05ABAD-B53A-4998-A3C0-ABA1DADFC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597"/>
            <a:ext cx="10515600" cy="701675"/>
          </a:xfrm>
        </p:spPr>
        <p:txBody>
          <a:bodyPr>
            <a:normAutofit/>
          </a:bodyPr>
          <a:lstStyle/>
          <a:p>
            <a:r>
              <a:rPr lang="es-419" sz="3200" dirty="0"/>
              <a:t>Trofozoítos de </a:t>
            </a:r>
            <a:r>
              <a:rPr lang="es-419" sz="3200" i="1" dirty="0" err="1"/>
              <a:t>Trichomonas</a:t>
            </a:r>
            <a:r>
              <a:rPr lang="es-419" sz="3200" i="1" dirty="0"/>
              <a:t> vaginales </a:t>
            </a:r>
            <a:r>
              <a:rPr lang="es-419" sz="3200" dirty="0"/>
              <a:t>en sedimento urinario</a:t>
            </a:r>
            <a:endParaRPr lang="en-US" sz="3200" dirty="0"/>
          </a:p>
        </p:txBody>
      </p:sp>
      <p:pic>
        <p:nvPicPr>
          <p:cNvPr id="4" name="Trichomonas vaginalis en Sedimento Urinari">
            <a:hlinkClick r:id="" action="ppaction://media"/>
            <a:extLst>
              <a:ext uri="{FF2B5EF4-FFF2-40B4-BE49-F238E27FC236}">
                <a16:creationId xmlns:a16="http://schemas.microsoft.com/office/drawing/2014/main" id="{EA4CE7F2-0D76-4ACF-B9B0-84F7BDA03D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831272"/>
            <a:ext cx="9718187" cy="5466356"/>
          </a:xfrm>
        </p:spPr>
      </p:pic>
    </p:spTree>
    <p:extLst>
      <p:ext uri="{BB962C8B-B14F-4D97-AF65-F5344CB8AC3E}">
        <p14:creationId xmlns:p14="http://schemas.microsoft.com/office/powerpoint/2010/main" val="190907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9275" y="439737"/>
            <a:ext cx="8229600" cy="1143001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4000" b="1" dirty="0">
                <a:latin typeface="+mn-lt"/>
              </a:rPr>
              <a:t>Parásitos helmintos</a:t>
            </a:r>
            <a:br>
              <a:rPr lang="es-ES" sz="3600" dirty="0">
                <a:latin typeface="+mn-lt"/>
              </a:rPr>
            </a:br>
            <a:r>
              <a:rPr lang="es-ES" sz="3600" b="1" i="1" dirty="0" err="1">
                <a:latin typeface="+mn-lt"/>
              </a:rPr>
              <a:t>Schistosoma</a:t>
            </a:r>
            <a:r>
              <a:rPr lang="es-ES" sz="3600" b="1" i="1" dirty="0">
                <a:latin typeface="+mn-lt"/>
              </a:rPr>
              <a:t> </a:t>
            </a:r>
            <a:r>
              <a:rPr lang="es-ES" sz="3600" b="1" i="1" dirty="0" err="1">
                <a:latin typeface="+mn-lt"/>
              </a:rPr>
              <a:t>haematobium</a:t>
            </a:r>
            <a:endParaRPr lang="es-ES" sz="3600" dirty="0">
              <a:latin typeface="+mn-lt"/>
            </a:endParaRPr>
          </a:p>
        </p:txBody>
      </p:sp>
      <p:sp>
        <p:nvSpPr>
          <p:cNvPr id="78851" name="3 Marcador de contenido"/>
          <p:cNvSpPr>
            <a:spLocks noGrp="1"/>
          </p:cNvSpPr>
          <p:nvPr>
            <p:ph idx="1"/>
          </p:nvPr>
        </p:nvSpPr>
        <p:spPr>
          <a:xfrm>
            <a:off x="360219" y="1921885"/>
            <a:ext cx="11229686" cy="1476952"/>
          </a:xfrm>
        </p:spPr>
        <p:txBody>
          <a:bodyPr>
            <a:normAutofit/>
          </a:bodyPr>
          <a:lstStyle/>
          <a:p>
            <a:r>
              <a:rPr lang="es-ES" altLang="es-ES" dirty="0"/>
              <a:t>Huevo de gran tamaño con espolón terminal o polar</a:t>
            </a:r>
          </a:p>
          <a:p>
            <a:r>
              <a:rPr lang="es-ES" altLang="es-ES" dirty="0"/>
              <a:t>Importante recordar que para el diagnóstico la muestra debe ser del último chorro de orina</a:t>
            </a:r>
          </a:p>
        </p:txBody>
      </p:sp>
      <p:pic>
        <p:nvPicPr>
          <p:cNvPr id="1026" name="Picture 2" descr="Schistosoma haematobium - Wikipedia">
            <a:extLst>
              <a:ext uri="{FF2B5EF4-FFF2-40B4-BE49-F238E27FC236}">
                <a16:creationId xmlns:a16="http://schemas.microsoft.com/office/drawing/2014/main" id="{BA14C100-A818-4E19-BC9D-282EC1779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57082" y="4085440"/>
            <a:ext cx="2812170" cy="185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0F77064-892F-4D01-AF3B-CDAA97F77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6" y="3502464"/>
            <a:ext cx="4211305" cy="30194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3D00B5-033F-4E98-B95D-23FCD4456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127" y="3500851"/>
            <a:ext cx="4022654" cy="30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50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A61F41A-ECFF-4C28-9D35-460A46FCB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1009926"/>
            <a:ext cx="8706809" cy="584807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8C6C7DC-1456-42F6-AD64-AAFB86295441}"/>
              </a:ext>
            </a:extLst>
          </p:cNvPr>
          <p:cNvSpPr txBox="1"/>
          <p:nvPr/>
        </p:nvSpPr>
        <p:spPr>
          <a:xfrm>
            <a:off x="0" y="19628"/>
            <a:ext cx="80972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latin typeface="+mn-lt"/>
              </a:rPr>
              <a:t>Ciclo biológico de </a:t>
            </a:r>
            <a:r>
              <a:rPr lang="es-ES" sz="2800" b="1" i="1" dirty="0" err="1">
                <a:latin typeface="+mn-lt"/>
              </a:rPr>
              <a:t>Schistosoma</a:t>
            </a:r>
            <a:r>
              <a:rPr lang="es-ES" sz="2800" b="1" i="1" dirty="0">
                <a:latin typeface="+mn-lt"/>
              </a:rPr>
              <a:t> </a:t>
            </a:r>
            <a:r>
              <a:rPr lang="es-ES" sz="2800" b="1" i="1" dirty="0" err="1">
                <a:latin typeface="+mn-lt"/>
              </a:rPr>
              <a:t>haematobium</a:t>
            </a:r>
            <a:endParaRPr lang="en-US" sz="28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05592F8-B0D3-4FCA-BF02-6B1D039866F0}"/>
              </a:ext>
            </a:extLst>
          </p:cNvPr>
          <p:cNvSpPr/>
          <p:nvPr/>
        </p:nvSpPr>
        <p:spPr>
          <a:xfrm>
            <a:off x="3588327" y="2798618"/>
            <a:ext cx="3532909" cy="1607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5ECF197-13BD-4EB4-869F-431946767479}"/>
              </a:ext>
            </a:extLst>
          </p:cNvPr>
          <p:cNvSpPr/>
          <p:nvPr/>
        </p:nvSpPr>
        <p:spPr>
          <a:xfrm>
            <a:off x="1018309" y="4240947"/>
            <a:ext cx="3532909" cy="1607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4005052-43EF-4C0C-A9A3-EABFA8FE4093}"/>
              </a:ext>
            </a:extLst>
          </p:cNvPr>
          <p:cNvSpPr/>
          <p:nvPr/>
        </p:nvSpPr>
        <p:spPr>
          <a:xfrm>
            <a:off x="62344" y="5044510"/>
            <a:ext cx="3532909" cy="1607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A044795-82EA-4ECE-9411-D19A1B12566B}"/>
              </a:ext>
            </a:extLst>
          </p:cNvPr>
          <p:cNvSpPr/>
          <p:nvPr/>
        </p:nvSpPr>
        <p:spPr>
          <a:xfrm>
            <a:off x="2165158" y="1009926"/>
            <a:ext cx="3058005" cy="1941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287DE44-9300-4FA4-B9FA-C8FF326144E5}"/>
              </a:ext>
            </a:extLst>
          </p:cNvPr>
          <p:cNvSpPr/>
          <p:nvPr/>
        </p:nvSpPr>
        <p:spPr>
          <a:xfrm>
            <a:off x="5167746" y="1302327"/>
            <a:ext cx="928254" cy="293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81CAA98-B412-4FBC-BA8A-0213A9E4E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68"/>
          <a:stretch/>
        </p:blipFill>
        <p:spPr>
          <a:xfrm>
            <a:off x="981073" y="1441129"/>
            <a:ext cx="2288600" cy="339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89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atamiento del cáncer de vejiga (PDQ®)–Versión para pacientes - Instituto  Nacional del Cáncer">
            <a:extLst>
              <a:ext uri="{FF2B5EF4-FFF2-40B4-BE49-F238E27FC236}">
                <a16:creationId xmlns:a16="http://schemas.microsoft.com/office/drawing/2014/main" id="{02892C87-AB8C-4115-80E3-4FD09B1D8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45" y="124690"/>
            <a:ext cx="960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908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0D2CD-A4B1-4DC3-8BA9-A63D567F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580"/>
            <a:ext cx="10515600" cy="590839"/>
          </a:xfrm>
        </p:spPr>
        <p:txBody>
          <a:bodyPr>
            <a:normAutofit/>
          </a:bodyPr>
          <a:lstStyle/>
          <a:p>
            <a:r>
              <a:rPr lang="es-419" sz="3200" dirty="0"/>
              <a:t>Huevos de </a:t>
            </a:r>
            <a:r>
              <a:rPr lang="es-419" sz="3200" i="1" dirty="0" err="1"/>
              <a:t>Schistosoma</a:t>
            </a:r>
            <a:r>
              <a:rPr lang="es-419" sz="3200" i="1" dirty="0"/>
              <a:t> </a:t>
            </a:r>
            <a:r>
              <a:rPr lang="es-419" sz="3200" i="1" dirty="0" err="1"/>
              <a:t>haematobium</a:t>
            </a:r>
            <a:r>
              <a:rPr lang="es-419" sz="3200" i="1" dirty="0"/>
              <a:t> </a:t>
            </a:r>
            <a:r>
              <a:rPr lang="es-419" sz="3200" dirty="0"/>
              <a:t>en sedimento urinario</a:t>
            </a:r>
            <a:endParaRPr lang="en-US" sz="3200" dirty="0"/>
          </a:p>
        </p:txBody>
      </p:sp>
      <p:pic>
        <p:nvPicPr>
          <p:cNvPr id="4" name="Esquistosomiosis urinari">
            <a:hlinkClick r:id="" action="ppaction://media"/>
            <a:extLst>
              <a:ext uri="{FF2B5EF4-FFF2-40B4-BE49-F238E27FC236}">
                <a16:creationId xmlns:a16="http://schemas.microsoft.com/office/drawing/2014/main" id="{925BAC11-FC6E-4B28-91EC-6598449C2C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788" y="1177635"/>
            <a:ext cx="10515600" cy="5914891"/>
          </a:xfrm>
        </p:spPr>
      </p:pic>
    </p:spTree>
    <p:extLst>
      <p:ext uri="{BB962C8B-B14F-4D97-AF65-F5344CB8AC3E}">
        <p14:creationId xmlns:p14="http://schemas.microsoft.com/office/powerpoint/2010/main" val="57603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9275" y="439737"/>
            <a:ext cx="8229600" cy="1143001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4000" b="1" dirty="0">
                <a:latin typeface="+mn-lt"/>
              </a:rPr>
              <a:t>Parásitos helmintos</a:t>
            </a:r>
            <a:br>
              <a:rPr lang="es-ES" sz="3600" dirty="0">
                <a:latin typeface="+mn-lt"/>
              </a:rPr>
            </a:br>
            <a:r>
              <a:rPr lang="es-ES" sz="3600" b="1" i="1" dirty="0" err="1">
                <a:latin typeface="+mn-lt"/>
              </a:rPr>
              <a:t>Enterobius</a:t>
            </a:r>
            <a:r>
              <a:rPr lang="es-ES" sz="3600" b="1" i="1" dirty="0">
                <a:latin typeface="+mn-lt"/>
              </a:rPr>
              <a:t> </a:t>
            </a:r>
            <a:r>
              <a:rPr lang="es-ES" sz="3600" b="1" i="1" dirty="0" err="1">
                <a:latin typeface="+mn-lt"/>
              </a:rPr>
              <a:t>vermicularis</a:t>
            </a:r>
            <a:br>
              <a:rPr lang="es-ES" sz="3600" b="1" i="1" dirty="0">
                <a:latin typeface="+mn-lt"/>
              </a:rPr>
            </a:br>
            <a:r>
              <a:rPr lang="es-ES" sz="3600" b="1" dirty="0">
                <a:solidFill>
                  <a:srgbClr val="FF0000"/>
                </a:solidFill>
                <a:latin typeface="+mn-lt"/>
              </a:rPr>
              <a:t>huevos detectados en sedimento urinario</a:t>
            </a:r>
          </a:p>
        </p:txBody>
      </p:sp>
      <p:sp>
        <p:nvSpPr>
          <p:cNvPr id="78851" name="3 Marcador de contenido"/>
          <p:cNvSpPr>
            <a:spLocks noGrp="1"/>
          </p:cNvSpPr>
          <p:nvPr>
            <p:ph idx="1"/>
          </p:nvPr>
        </p:nvSpPr>
        <p:spPr>
          <a:xfrm>
            <a:off x="360219" y="1921885"/>
            <a:ext cx="11229686" cy="147695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altLang="es-ES" dirty="0"/>
              <a:t>Huevo de transparente con un lado plano y otro convexo</a:t>
            </a:r>
          </a:p>
          <a:p>
            <a:pPr algn="just"/>
            <a:r>
              <a:rPr lang="es-ES" altLang="es-ES" dirty="0"/>
              <a:t>Las hembras adultas del gusano, se trasladan hasta la vulva de las niñas y mujeres, allí </a:t>
            </a:r>
            <a:r>
              <a:rPr lang="es-ES" altLang="es-ES" dirty="0" err="1"/>
              <a:t>oviponen</a:t>
            </a:r>
            <a:r>
              <a:rPr lang="es-ES" altLang="es-ES" dirty="0"/>
              <a:t>, el chorro de orina arrastra los huevos o el gusano hembra que pueden visualizarse en el sedimento urinario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5017B2-C74D-45BD-8E00-A73E4E1F4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364" y="3737984"/>
            <a:ext cx="2143125" cy="21431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5049F9-A3B0-4A89-B482-9E07D917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137" y="3516695"/>
            <a:ext cx="3498407" cy="27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32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18E4D-6D78-4513-A51E-037A4375C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267854"/>
            <a:ext cx="10910455" cy="826366"/>
          </a:xfrm>
        </p:spPr>
        <p:txBody>
          <a:bodyPr>
            <a:normAutofit/>
          </a:bodyPr>
          <a:lstStyle/>
          <a:p>
            <a:r>
              <a:rPr lang="es-419" sz="3600" dirty="0"/>
              <a:t>Huevos </a:t>
            </a:r>
            <a:r>
              <a:rPr lang="es-419" sz="3600" i="1" dirty="0"/>
              <a:t>de </a:t>
            </a:r>
            <a:r>
              <a:rPr lang="es-419" sz="3600" i="1" dirty="0" err="1"/>
              <a:t>Enterobius</a:t>
            </a:r>
            <a:r>
              <a:rPr lang="es-419" sz="3600" i="1" dirty="0"/>
              <a:t> </a:t>
            </a:r>
            <a:r>
              <a:rPr lang="es-419" sz="3600" i="1" dirty="0" err="1"/>
              <a:t>vermicularis</a:t>
            </a:r>
            <a:r>
              <a:rPr lang="es-419" sz="3600" i="1" dirty="0"/>
              <a:t> </a:t>
            </a:r>
            <a:r>
              <a:rPr lang="es-419" sz="3600" dirty="0"/>
              <a:t>en sedimento urinario</a:t>
            </a:r>
            <a:endParaRPr lang="en-US" sz="3600" dirty="0"/>
          </a:p>
        </p:txBody>
      </p:sp>
      <p:pic>
        <p:nvPicPr>
          <p:cNvPr id="4" name="Huevos de oxiuros en orina  Uroanalisi">
            <a:hlinkClick r:id="" action="ppaction://media"/>
            <a:extLst>
              <a:ext uri="{FF2B5EF4-FFF2-40B4-BE49-F238E27FC236}">
                <a16:creationId xmlns:a16="http://schemas.microsoft.com/office/drawing/2014/main" id="{C95DD0EB-A431-450E-8D41-D5B22BC76D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945" y="1164192"/>
            <a:ext cx="9989128" cy="5618757"/>
          </a:xfrm>
        </p:spPr>
      </p:pic>
    </p:spTree>
    <p:extLst>
      <p:ext uri="{BB962C8B-B14F-4D97-AF65-F5344CB8AC3E}">
        <p14:creationId xmlns:p14="http://schemas.microsoft.com/office/powerpoint/2010/main" val="182522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9275" y="439737"/>
            <a:ext cx="8229600" cy="1143001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4000" b="1" dirty="0">
                <a:latin typeface="+mn-lt"/>
              </a:rPr>
              <a:t>Parásitos </a:t>
            </a:r>
            <a:r>
              <a:rPr lang="es-ES" sz="4000" b="1" dirty="0" err="1">
                <a:latin typeface="+mn-lt"/>
              </a:rPr>
              <a:t>atrópodos</a:t>
            </a:r>
            <a:br>
              <a:rPr lang="es-ES" sz="3600" dirty="0">
                <a:latin typeface="+mn-lt"/>
              </a:rPr>
            </a:br>
            <a:r>
              <a:rPr lang="es-ES" sz="3600" b="1" i="1" dirty="0" err="1">
                <a:latin typeface="+mn-lt"/>
              </a:rPr>
              <a:t>Ptirius</a:t>
            </a:r>
            <a:r>
              <a:rPr lang="es-ES" sz="3600" b="1" i="1" dirty="0">
                <a:latin typeface="+mn-lt"/>
              </a:rPr>
              <a:t> pubis</a:t>
            </a:r>
            <a:endParaRPr lang="es-E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8851" name="3 Marcador de contenido"/>
          <p:cNvSpPr>
            <a:spLocks noGrp="1"/>
          </p:cNvSpPr>
          <p:nvPr>
            <p:ph idx="1"/>
          </p:nvPr>
        </p:nvSpPr>
        <p:spPr>
          <a:xfrm>
            <a:off x="360219" y="1921885"/>
            <a:ext cx="5209308" cy="599642"/>
          </a:xfrm>
        </p:spPr>
        <p:txBody>
          <a:bodyPr>
            <a:normAutofit/>
          </a:bodyPr>
          <a:lstStyle/>
          <a:p>
            <a:r>
              <a:rPr lang="es-ES" altLang="es-ES" dirty="0"/>
              <a:t>Infestación por el piojo púbico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E7310F-2FF2-46ED-B572-A7DC6866A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9" y="2860674"/>
            <a:ext cx="2762250" cy="16573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294506-B171-4F28-A6A2-FA46D7CEC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159" y="3264911"/>
            <a:ext cx="2857500" cy="21431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F26365-8C05-41CD-94EB-D4FB5165B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334" y="1941511"/>
            <a:ext cx="2486025" cy="18383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4DAB91-D072-46B3-A33E-6CE7A89CE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5781" y="3805090"/>
            <a:ext cx="2286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3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06F60-7430-47C1-BCD6-D1EB12C4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166"/>
            <a:ext cx="4100945" cy="1325563"/>
          </a:xfrm>
        </p:spPr>
        <p:txBody>
          <a:bodyPr/>
          <a:lstStyle/>
          <a:p>
            <a:r>
              <a:rPr lang="es-419" b="1" dirty="0">
                <a:latin typeface="+mn-lt"/>
              </a:rPr>
              <a:t>Ciclo Biológico </a:t>
            </a:r>
            <a:br>
              <a:rPr lang="es-419" b="1" dirty="0">
                <a:latin typeface="+mn-lt"/>
              </a:rPr>
            </a:br>
            <a:r>
              <a:rPr lang="es-419" b="1" dirty="0">
                <a:latin typeface="+mn-lt"/>
              </a:rPr>
              <a:t>de </a:t>
            </a:r>
            <a:r>
              <a:rPr lang="es-419" b="1" i="1" dirty="0" err="1">
                <a:latin typeface="+mn-lt"/>
              </a:rPr>
              <a:t>Ptirius</a:t>
            </a:r>
            <a:r>
              <a:rPr lang="es-419" b="1" i="1" dirty="0">
                <a:latin typeface="+mn-lt"/>
              </a:rPr>
              <a:t> pubis</a:t>
            </a:r>
            <a:endParaRPr lang="en-US" b="1" i="1" dirty="0">
              <a:latin typeface="+mn-lt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A048CEE-FCF3-4CC2-A053-69BC8BF11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7927" y="326907"/>
            <a:ext cx="5193830" cy="65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36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F55DD6-2A0F-476F-A665-8EF90C5C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4" y="117907"/>
            <a:ext cx="11353800" cy="727220"/>
          </a:xfrm>
        </p:spPr>
        <p:txBody>
          <a:bodyPr>
            <a:noAutofit/>
          </a:bodyPr>
          <a:lstStyle/>
          <a:p>
            <a:pPr algn="ctr"/>
            <a:r>
              <a:rPr lang="es-ES" sz="3600" i="1" dirty="0" err="1">
                <a:latin typeface="+mn-lt"/>
              </a:rPr>
              <a:t>Ptirius</a:t>
            </a:r>
            <a:r>
              <a:rPr lang="es-ES" sz="3600" i="1" dirty="0">
                <a:latin typeface="+mn-lt"/>
              </a:rPr>
              <a:t> pubis </a:t>
            </a:r>
            <a:r>
              <a:rPr lang="es-ES" sz="3600" dirty="0">
                <a:latin typeface="+mn-lt"/>
              </a:rPr>
              <a:t>adherido a bello púbico en sedimento urinario</a:t>
            </a:r>
            <a:endParaRPr lang="en-US" sz="3600" dirty="0"/>
          </a:p>
        </p:txBody>
      </p:sp>
      <p:pic>
        <p:nvPicPr>
          <p:cNvPr id="4" name="Infestación del cabello por Phthirus pubi">
            <a:hlinkClick r:id="" action="ppaction://media"/>
            <a:extLst>
              <a:ext uri="{FF2B5EF4-FFF2-40B4-BE49-F238E27FC236}">
                <a16:creationId xmlns:a16="http://schemas.microsoft.com/office/drawing/2014/main" id="{2E947806-9D8A-4AF1-9F37-AF70A225F6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2764" y="946050"/>
            <a:ext cx="7726094" cy="5794043"/>
          </a:xfrm>
        </p:spPr>
      </p:pic>
    </p:spTree>
    <p:extLst>
      <p:ext uri="{BB962C8B-B14F-4D97-AF65-F5344CB8AC3E}">
        <p14:creationId xmlns:p14="http://schemas.microsoft.com/office/powerpoint/2010/main" val="30478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8E9419D-97F7-4388-82BF-1A77374F6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427527" cy="80655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C92BFA-800B-4690-B1C3-6F2C58DF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-1"/>
            <a:ext cx="2625435" cy="1325563"/>
          </a:xfrm>
        </p:spPr>
        <p:txBody>
          <a:bodyPr/>
          <a:lstStyle/>
          <a:p>
            <a:pPr algn="ctr"/>
            <a:r>
              <a:rPr lang="es-419" b="1" dirty="0">
                <a:latin typeface="+mn-lt"/>
                <a:ea typeface="Verdana" panose="020B0604030504040204" pitchFamily="34" charset="0"/>
              </a:rPr>
              <a:t>Orina</a:t>
            </a:r>
            <a:endParaRPr lang="en-US" b="1" dirty="0">
              <a:latin typeface="+mn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863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545049-DB4A-4413-9A79-823028E4C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1572" y="2615334"/>
            <a:ext cx="5728855" cy="95913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419" sz="7200" b="1" dirty="0"/>
              <a:t>Secreciones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4007266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2D6D7-8B80-49C7-9A9F-48BD7078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835" y="185164"/>
            <a:ext cx="3013364" cy="690275"/>
          </a:xfrm>
        </p:spPr>
        <p:txBody>
          <a:bodyPr>
            <a:normAutofit fontScale="90000"/>
          </a:bodyPr>
          <a:lstStyle/>
          <a:p>
            <a:r>
              <a:rPr lang="es-419" b="1" dirty="0">
                <a:latin typeface="+mn-lt"/>
              </a:rPr>
              <a:t>Secreciones</a:t>
            </a:r>
            <a:endParaRPr lang="en-US" b="1" dirty="0">
              <a:latin typeface="+mn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72492F1-C9E0-4682-AB76-B56EA7858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335" y="3007916"/>
            <a:ext cx="1419225" cy="29432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5156170-1585-49E6-AD06-C36AD4A7F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971" y="3482438"/>
            <a:ext cx="2600325" cy="176212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B9E043B-9C8B-4087-9499-1C6717D7C949}"/>
              </a:ext>
            </a:extLst>
          </p:cNvPr>
          <p:cNvSpPr txBox="1"/>
          <p:nvPr/>
        </p:nvSpPr>
        <p:spPr>
          <a:xfrm>
            <a:off x="949040" y="6026738"/>
            <a:ext cx="2239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dirty="0"/>
              <a:t>Vaginales y uretrales</a:t>
            </a:r>
          </a:p>
          <a:p>
            <a:pPr algn="ctr"/>
            <a:r>
              <a:rPr lang="es-419" i="1" dirty="0" err="1"/>
              <a:t>Trichomonas</a:t>
            </a:r>
            <a:r>
              <a:rPr lang="es-419" i="1" dirty="0"/>
              <a:t> </a:t>
            </a:r>
            <a:r>
              <a:rPr lang="es-419" i="1" dirty="0" err="1"/>
              <a:t>vaginalis</a:t>
            </a:r>
            <a:endParaRPr lang="en-US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36138FD-2C89-49FA-BD50-81093B2ECCC8}"/>
              </a:ext>
            </a:extLst>
          </p:cNvPr>
          <p:cNvSpPr txBox="1"/>
          <p:nvPr/>
        </p:nvSpPr>
        <p:spPr>
          <a:xfrm>
            <a:off x="9404558" y="5473596"/>
            <a:ext cx="2467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dirty="0"/>
              <a:t>Oculares</a:t>
            </a:r>
          </a:p>
          <a:p>
            <a:pPr algn="ctr"/>
            <a:r>
              <a:rPr lang="es-419" i="1" dirty="0" err="1"/>
              <a:t>Entamoeba</a:t>
            </a:r>
            <a:r>
              <a:rPr lang="es-419" i="1" dirty="0"/>
              <a:t> </a:t>
            </a:r>
            <a:r>
              <a:rPr lang="es-419" i="1" dirty="0" err="1"/>
              <a:t>histolytica</a:t>
            </a:r>
            <a:r>
              <a:rPr lang="es-419" i="1" dirty="0"/>
              <a:t> </a:t>
            </a:r>
            <a:r>
              <a:rPr lang="es-419" dirty="0"/>
              <a:t>y </a:t>
            </a:r>
          </a:p>
          <a:p>
            <a:pPr algn="ctr"/>
            <a:r>
              <a:rPr lang="es-419" dirty="0"/>
              <a:t>Amebas de vida libre</a:t>
            </a:r>
            <a:endParaRPr lang="en-US" i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CD8A42F-4C65-4A13-9AED-6A73752FA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051" y="649138"/>
            <a:ext cx="2322031" cy="148676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1823C10-A5C3-4FA4-9C0B-74BB9E57587F}"/>
              </a:ext>
            </a:extLst>
          </p:cNvPr>
          <p:cNvSpPr txBox="1"/>
          <p:nvPr/>
        </p:nvSpPr>
        <p:spPr>
          <a:xfrm>
            <a:off x="9232981" y="2176691"/>
            <a:ext cx="2467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dirty="0"/>
              <a:t>Cutáneas</a:t>
            </a:r>
          </a:p>
          <a:p>
            <a:pPr algn="ctr"/>
            <a:r>
              <a:rPr lang="es-419" i="1" dirty="0" err="1"/>
              <a:t>Entamoeba</a:t>
            </a:r>
            <a:r>
              <a:rPr lang="es-419" i="1" dirty="0"/>
              <a:t> </a:t>
            </a:r>
            <a:r>
              <a:rPr lang="es-419" i="1" dirty="0" err="1"/>
              <a:t>histolytica</a:t>
            </a:r>
            <a:r>
              <a:rPr lang="es-419" i="1" dirty="0"/>
              <a:t> </a:t>
            </a:r>
            <a:r>
              <a:rPr lang="es-419" dirty="0"/>
              <a:t>y </a:t>
            </a:r>
          </a:p>
          <a:p>
            <a:pPr algn="ctr"/>
            <a:r>
              <a:rPr lang="es-419" dirty="0"/>
              <a:t>Amebas de vida libre</a:t>
            </a:r>
            <a:endParaRPr lang="en-US" i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9D31A9B-63AA-4067-963B-69D5E61B5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0" y="185164"/>
            <a:ext cx="3786397" cy="251632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CD2E98B-71A8-43CD-BF91-6B0700966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015" y="1898875"/>
            <a:ext cx="3355103" cy="251632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9DC1D5B-4B12-4B05-B867-B07CA4D5C3EC}"/>
              </a:ext>
            </a:extLst>
          </p:cNvPr>
          <p:cNvSpPr txBox="1"/>
          <p:nvPr/>
        </p:nvSpPr>
        <p:spPr>
          <a:xfrm>
            <a:off x="4859282" y="4793441"/>
            <a:ext cx="30480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dirty="0"/>
              <a:t>Pulmonares</a:t>
            </a:r>
          </a:p>
          <a:p>
            <a:pPr algn="ctr"/>
            <a:r>
              <a:rPr lang="es-419" i="1" dirty="0" err="1"/>
              <a:t>Paragonimus</a:t>
            </a:r>
            <a:r>
              <a:rPr lang="es-419" i="1" dirty="0"/>
              <a:t> </a:t>
            </a:r>
            <a:r>
              <a:rPr lang="es-419" dirty="0" err="1"/>
              <a:t>spp</a:t>
            </a:r>
            <a:r>
              <a:rPr lang="es-419" i="1" dirty="0"/>
              <a:t>.</a:t>
            </a:r>
          </a:p>
          <a:p>
            <a:pPr algn="ctr"/>
            <a:r>
              <a:rPr lang="es-419" dirty="0"/>
              <a:t>Larvas de nematodos con ciclo</a:t>
            </a:r>
          </a:p>
          <a:p>
            <a:pPr algn="ctr"/>
            <a:r>
              <a:rPr lang="es-419" dirty="0"/>
              <a:t>biológico cardiopulmonar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01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6ED56C-7C02-44DA-B0A7-1BBEAE6E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75" y="0"/>
            <a:ext cx="8104584" cy="856972"/>
          </a:xfrm>
        </p:spPr>
        <p:txBody>
          <a:bodyPr>
            <a:normAutofit fontScale="90000"/>
          </a:bodyPr>
          <a:lstStyle/>
          <a:p>
            <a:pPr algn="ctr"/>
            <a:r>
              <a:rPr lang="es-419" sz="3600" b="1" dirty="0">
                <a:latin typeface="+mn-lt"/>
              </a:rPr>
              <a:t>Lesiones producidas por </a:t>
            </a:r>
            <a:r>
              <a:rPr lang="es-419" sz="3600" b="1" i="1" dirty="0" err="1">
                <a:latin typeface="+mn-lt"/>
              </a:rPr>
              <a:t>Entamoeba</a:t>
            </a:r>
            <a:r>
              <a:rPr lang="es-419" sz="3600" b="1" i="1" dirty="0">
                <a:latin typeface="+mn-lt"/>
              </a:rPr>
              <a:t> </a:t>
            </a:r>
            <a:r>
              <a:rPr lang="es-419" sz="3600" b="1" i="1" dirty="0" err="1">
                <a:latin typeface="+mn-lt"/>
              </a:rPr>
              <a:t>histolytica</a:t>
            </a:r>
            <a:endParaRPr lang="en-US" sz="3600" b="1" i="1" dirty="0">
              <a:latin typeface="+mn-lt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24B638E-346E-4B60-8BB1-2562F28B2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582" y="2730018"/>
            <a:ext cx="2481922" cy="1844364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50DBC1D-BB5E-4F93-8934-EB5AFFE55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21" y="4687911"/>
            <a:ext cx="2525917" cy="181069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E8A4252-C4B1-43AF-8AD9-546C54129278}"/>
              </a:ext>
            </a:extLst>
          </p:cNvPr>
          <p:cNvSpPr txBox="1"/>
          <p:nvPr/>
        </p:nvSpPr>
        <p:spPr>
          <a:xfrm>
            <a:off x="-115993" y="6516682"/>
            <a:ext cx="3300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/>
              <a:t>Hisopado de la lesión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08120F-093D-451D-BFD5-67BEFF51979F}"/>
              </a:ext>
            </a:extLst>
          </p:cNvPr>
          <p:cNvSpPr txBox="1"/>
          <p:nvPr/>
        </p:nvSpPr>
        <p:spPr>
          <a:xfrm>
            <a:off x="3159585" y="4117905"/>
            <a:ext cx="405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/>
              <a:t>Introducir en Solución Salina Fisiológica</a:t>
            </a:r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4764B7-9235-4C51-A0BB-59551FB10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381" y="4765448"/>
            <a:ext cx="2857500" cy="16002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EC2CD91-281F-44F4-91A4-C7AAE271536D}"/>
              </a:ext>
            </a:extLst>
          </p:cNvPr>
          <p:cNvSpPr txBox="1"/>
          <p:nvPr/>
        </p:nvSpPr>
        <p:spPr>
          <a:xfrm>
            <a:off x="8045101" y="3462326"/>
            <a:ext cx="3800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/>
              <a:t>Visualizar fresco o coloreada con Giemsa en el microscopio (40 y 100x)</a:t>
            </a:r>
            <a:endParaRPr lang="en-U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D07C5CA-9D54-4691-AF64-92AE39DEDFCF}"/>
              </a:ext>
            </a:extLst>
          </p:cNvPr>
          <p:cNvSpPr txBox="1"/>
          <p:nvPr/>
        </p:nvSpPr>
        <p:spPr>
          <a:xfrm>
            <a:off x="3990654" y="6363674"/>
            <a:ext cx="319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/>
              <a:t>Tomar muestra del sedimento</a:t>
            </a:r>
            <a:endParaRPr lang="en-U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476BCA5-5B38-4AFE-887C-D89B3DF51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282" y="842951"/>
            <a:ext cx="2285873" cy="26193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545B396-0C3C-41D3-A962-946A76AC3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444" y="1326064"/>
            <a:ext cx="1539663" cy="27456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A7F9A3E-BBB2-48C8-B2A5-5A97694DB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9756" y="4533435"/>
            <a:ext cx="1856509" cy="185650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F7D4D7B-0026-48F5-975B-0168E6F8E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049" y="4507165"/>
            <a:ext cx="1879874" cy="187987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38BD6B6-6742-4B2B-B045-E0E4EBA9A4CC}"/>
              </a:ext>
            </a:extLst>
          </p:cNvPr>
          <p:cNvSpPr txBox="1"/>
          <p:nvPr/>
        </p:nvSpPr>
        <p:spPr>
          <a:xfrm>
            <a:off x="7523018" y="6392850"/>
            <a:ext cx="447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/>
              <a:t>Trofozoítos al fresco    coloreada con Giemsa</a:t>
            </a:r>
            <a:endParaRPr lang="en-U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8866BF8-C096-4ED5-B25F-6F300616BD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117" y="850064"/>
            <a:ext cx="2597121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20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BBC6B32-4F01-4922-9904-732DBCECA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1" y="207067"/>
            <a:ext cx="8555142" cy="6650933"/>
          </a:xfrm>
        </p:spPr>
      </p:pic>
    </p:spTree>
    <p:extLst>
      <p:ext uri="{BB962C8B-B14F-4D97-AF65-F5344CB8AC3E}">
        <p14:creationId xmlns:p14="http://schemas.microsoft.com/office/powerpoint/2010/main" val="3874920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EA206-B273-403F-8E68-6A6766E4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906" y="311131"/>
            <a:ext cx="9059665" cy="632165"/>
          </a:xfrm>
        </p:spPr>
        <p:txBody>
          <a:bodyPr>
            <a:normAutofit fontScale="90000"/>
          </a:bodyPr>
          <a:lstStyle/>
          <a:p>
            <a:pPr algn="ctr"/>
            <a:r>
              <a:rPr lang="es-419" sz="4000" b="1" dirty="0">
                <a:latin typeface="+mn-lt"/>
              </a:rPr>
              <a:t>Lesiones producidas por Amebas de vida libre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962E02-FBE5-4963-9F01-A9CDB64D5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51" y="1455601"/>
            <a:ext cx="3469356" cy="2003891"/>
          </a:xfrm>
          <a:prstGeom prst="rect">
            <a:avLst/>
          </a:prstGeom>
        </p:spPr>
      </p:pic>
      <p:pic>
        <p:nvPicPr>
          <p:cNvPr id="5" name="Picture 9" descr="Fig.1. Ring infiltrate in Acanthamoeba keratitis">
            <a:extLst>
              <a:ext uri="{FF2B5EF4-FFF2-40B4-BE49-F238E27FC236}">
                <a16:creationId xmlns:a16="http://schemas.microsoft.com/office/drawing/2014/main" id="{1CEBAFC5-2F9C-4C6F-B500-00F26154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78" y="1526180"/>
            <a:ext cx="2415407" cy="191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74D3CB-BAE6-4BFE-BEBF-EC54D123A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878" y="5071997"/>
            <a:ext cx="2180190" cy="12961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B6DBFB-4220-4AF5-B8B0-A01F8B09F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726" y="5284243"/>
            <a:ext cx="1369017" cy="8716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CBBB465-C009-465C-81A3-6973E5097826}"/>
              </a:ext>
            </a:extLst>
          </p:cNvPr>
          <p:cNvSpPr txBox="1"/>
          <p:nvPr/>
        </p:nvSpPr>
        <p:spPr>
          <a:xfrm>
            <a:off x="2151878" y="6363973"/>
            <a:ext cx="437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err="1"/>
              <a:t>Trofozoitos</a:t>
            </a:r>
            <a:r>
              <a:rPr lang="es-419" b="1" dirty="0"/>
              <a:t> y quistes de </a:t>
            </a:r>
            <a:r>
              <a:rPr lang="es-419" b="1" i="1" dirty="0" err="1"/>
              <a:t>Acanthamoeba</a:t>
            </a:r>
            <a:r>
              <a:rPr lang="es-419" b="1" dirty="0"/>
              <a:t> </a:t>
            </a:r>
            <a:r>
              <a:rPr lang="es-419" b="1" dirty="0" err="1"/>
              <a:t>spp</a:t>
            </a:r>
            <a:r>
              <a:rPr lang="es-419" b="1" dirty="0"/>
              <a:t>.</a:t>
            </a:r>
            <a:endParaRPr lang="en-U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BC44FAE-B994-456B-865D-4DE03C390BCD}"/>
              </a:ext>
            </a:extLst>
          </p:cNvPr>
          <p:cNvSpPr txBox="1"/>
          <p:nvPr/>
        </p:nvSpPr>
        <p:spPr>
          <a:xfrm>
            <a:off x="7139510" y="6363968"/>
            <a:ext cx="479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err="1"/>
              <a:t>Trofozoitos</a:t>
            </a:r>
            <a:r>
              <a:rPr lang="es-419" b="1" dirty="0"/>
              <a:t> y quistes de </a:t>
            </a:r>
            <a:r>
              <a:rPr lang="es-419" b="1" i="1" dirty="0"/>
              <a:t> </a:t>
            </a:r>
            <a:r>
              <a:rPr lang="es-419" b="1" i="1" dirty="0" err="1"/>
              <a:t>Balamuthia</a:t>
            </a:r>
            <a:r>
              <a:rPr lang="es-419" b="1" i="1" dirty="0"/>
              <a:t> </a:t>
            </a:r>
            <a:r>
              <a:rPr lang="es-419" b="1" i="1" dirty="0" err="1"/>
              <a:t>mandrilaris</a:t>
            </a:r>
            <a:endParaRPr lang="en-US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2C7936C-AAC0-4176-B620-68F043E72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93" y="1985601"/>
            <a:ext cx="1743075" cy="2619375"/>
          </a:xfrm>
          <a:prstGeom prst="rect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6768D79A-FE14-46F6-BDDA-F61EF2D57EA8}"/>
              </a:ext>
            </a:extLst>
          </p:cNvPr>
          <p:cNvCxnSpPr/>
          <p:nvPr/>
        </p:nvCxnSpPr>
        <p:spPr>
          <a:xfrm flipH="1">
            <a:off x="3699164" y="3657600"/>
            <a:ext cx="1299465" cy="1191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4A0B73EC-F0B9-413C-8C8D-4EFE3749D77B}"/>
              </a:ext>
            </a:extLst>
          </p:cNvPr>
          <p:cNvCxnSpPr>
            <a:cxnSpLocks/>
          </p:cNvCxnSpPr>
          <p:nvPr/>
        </p:nvCxnSpPr>
        <p:spPr>
          <a:xfrm>
            <a:off x="5266234" y="3732346"/>
            <a:ext cx="3254311" cy="872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A8907A-4770-49F0-8076-E666F6C1E894}"/>
              </a:ext>
            </a:extLst>
          </p:cNvPr>
          <p:cNvCxnSpPr/>
          <p:nvPr/>
        </p:nvCxnSpPr>
        <p:spPr>
          <a:xfrm flipH="1">
            <a:off x="4628084" y="3646663"/>
            <a:ext cx="3615378" cy="1394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AD97BF1-3589-4693-9DE5-EAA7F3E746A5}"/>
              </a:ext>
            </a:extLst>
          </p:cNvPr>
          <p:cNvCxnSpPr>
            <a:cxnSpLocks/>
          </p:cNvCxnSpPr>
          <p:nvPr/>
        </p:nvCxnSpPr>
        <p:spPr>
          <a:xfrm>
            <a:off x="8768281" y="3657600"/>
            <a:ext cx="221461" cy="827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>
            <a:extLst>
              <a:ext uri="{FF2B5EF4-FFF2-40B4-BE49-F238E27FC236}">
                <a16:creationId xmlns:a16="http://schemas.microsoft.com/office/drawing/2014/main" id="{2A5E9EC8-A1B4-407C-B3BF-F0ED5D71E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859934" y="4948191"/>
            <a:ext cx="2977228" cy="13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76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9626EF-A539-49E9-A839-8EEEFF1B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425" y="181242"/>
            <a:ext cx="7387938" cy="646257"/>
          </a:xfrm>
        </p:spPr>
        <p:txBody>
          <a:bodyPr>
            <a:normAutofit/>
          </a:bodyPr>
          <a:lstStyle/>
          <a:p>
            <a:r>
              <a:rPr lang="es-419" sz="3600" b="1" dirty="0">
                <a:latin typeface="+mn-lt"/>
              </a:rPr>
              <a:t>Ciclo Biológico de: </a:t>
            </a:r>
            <a:r>
              <a:rPr lang="es-419" sz="3600" b="1" i="1" dirty="0" err="1">
                <a:latin typeface="+mn-lt"/>
              </a:rPr>
              <a:t>Paragonimus</a:t>
            </a:r>
            <a:r>
              <a:rPr lang="es-419" sz="3600" b="1" dirty="0">
                <a:latin typeface="+mn-lt"/>
              </a:rPr>
              <a:t> </a:t>
            </a:r>
            <a:r>
              <a:rPr lang="es-419" sz="3600" b="1" dirty="0" err="1">
                <a:latin typeface="+mn-lt"/>
              </a:rPr>
              <a:t>spp</a:t>
            </a:r>
            <a:r>
              <a:rPr lang="es-419" sz="3600" b="1" dirty="0">
                <a:latin typeface="+mn-lt"/>
              </a:rPr>
              <a:t>.</a:t>
            </a:r>
            <a:endParaRPr lang="en-US" sz="3600" b="1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75BEA6-5214-4FCD-8ACA-89BEBEB68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13" y="815255"/>
            <a:ext cx="9937173" cy="646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dirty="0"/>
              <a:t>Trematodo del pulmón, los huevos pueden excretarse en el esputo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87690F1-E19E-49E5-9856-88175B55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79" y="1565564"/>
            <a:ext cx="7842884" cy="529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228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9626EF-A539-49E9-A839-8EEEFF1B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425" y="181242"/>
            <a:ext cx="7387938" cy="646257"/>
          </a:xfrm>
        </p:spPr>
        <p:txBody>
          <a:bodyPr>
            <a:normAutofit fontScale="90000"/>
          </a:bodyPr>
          <a:lstStyle/>
          <a:p>
            <a:r>
              <a:rPr lang="es-419" sz="3600" b="1" dirty="0">
                <a:latin typeface="+mn-lt"/>
              </a:rPr>
              <a:t>Muestras de Esputo: </a:t>
            </a:r>
            <a:r>
              <a:rPr lang="es-419" sz="3600" b="1" i="1" dirty="0" err="1">
                <a:latin typeface="+mn-lt"/>
              </a:rPr>
              <a:t>Paragonimus</a:t>
            </a:r>
            <a:r>
              <a:rPr lang="es-419" sz="3600" b="1" dirty="0">
                <a:latin typeface="+mn-lt"/>
              </a:rPr>
              <a:t> </a:t>
            </a:r>
            <a:r>
              <a:rPr lang="es-419" sz="3600" b="1" dirty="0" err="1">
                <a:latin typeface="+mn-lt"/>
              </a:rPr>
              <a:t>spp</a:t>
            </a:r>
            <a:r>
              <a:rPr lang="es-419" sz="3600" b="1" dirty="0">
                <a:latin typeface="+mn-lt"/>
              </a:rPr>
              <a:t>.</a:t>
            </a:r>
            <a:endParaRPr lang="en-US" sz="3600" b="1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75BEA6-5214-4FCD-8ACA-89BEBEB68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827" y="922894"/>
            <a:ext cx="10924309" cy="765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dirty="0"/>
              <a:t>Trematodo del pulmón, los huevos pueden ser excretados en el esputo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85DC975-395A-4139-8CFB-042C83133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1626359"/>
            <a:ext cx="2715491" cy="430874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BF4B08A-DD5C-4525-88D7-7E3A30C84F43}"/>
              </a:ext>
            </a:extLst>
          </p:cNvPr>
          <p:cNvSpPr txBox="1"/>
          <p:nvPr/>
        </p:nvSpPr>
        <p:spPr>
          <a:xfrm>
            <a:off x="1191490" y="6012872"/>
            <a:ext cx="155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Gusano adulto</a:t>
            </a:r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6D7BD2B-0A07-41FD-828E-F1AE6E2B9389}"/>
              </a:ext>
            </a:extLst>
          </p:cNvPr>
          <p:cNvSpPr txBox="1"/>
          <p:nvPr/>
        </p:nvSpPr>
        <p:spPr>
          <a:xfrm>
            <a:off x="8395273" y="3403586"/>
            <a:ext cx="31399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dirty="0"/>
              <a:t>Huevo de </a:t>
            </a:r>
            <a:r>
              <a:rPr lang="es-419" dirty="0" err="1"/>
              <a:t>Paragonimus</a:t>
            </a:r>
            <a:r>
              <a:rPr lang="es-419" dirty="0"/>
              <a:t> </a:t>
            </a:r>
            <a:r>
              <a:rPr lang="es-419" dirty="0" err="1"/>
              <a:t>spp</a:t>
            </a:r>
            <a:r>
              <a:rPr lang="es-419" dirty="0"/>
              <a:t>.</a:t>
            </a:r>
          </a:p>
          <a:p>
            <a:pPr algn="ctr"/>
            <a:endParaRPr lang="es-419" dirty="0"/>
          </a:p>
          <a:p>
            <a:pPr algn="ctr"/>
            <a:r>
              <a:rPr lang="es-419" dirty="0">
                <a:solidFill>
                  <a:srgbClr val="FF0000"/>
                </a:solidFill>
              </a:rPr>
              <a:t>DIFERENCIAS DE HUEVOS DE </a:t>
            </a:r>
          </a:p>
          <a:p>
            <a:pPr algn="ctr"/>
            <a:r>
              <a:rPr lang="es-419" i="1" dirty="0" err="1"/>
              <a:t>Fasciola</a:t>
            </a:r>
            <a:r>
              <a:rPr lang="es-419" i="1" dirty="0"/>
              <a:t> </a:t>
            </a:r>
            <a:r>
              <a:rPr lang="es-419" i="1" dirty="0" err="1"/>
              <a:t>hepatica</a:t>
            </a:r>
            <a:r>
              <a:rPr lang="es-419" dirty="0"/>
              <a:t>, que no salen </a:t>
            </a:r>
          </a:p>
          <a:p>
            <a:pPr algn="ctr"/>
            <a:r>
              <a:rPr lang="es-419" dirty="0"/>
              <a:t>en esputo y son más anchos </a:t>
            </a:r>
          </a:p>
          <a:p>
            <a:pPr algn="ctr"/>
            <a:r>
              <a:rPr lang="es-419" dirty="0"/>
              <a:t>en el extremo posterior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DC2619-4CFD-4F5A-AA80-0027E0E8A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270" y="2696440"/>
            <a:ext cx="3420341" cy="191539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AFAADE3-A0F5-48D8-A0BF-41DE19692ADC}"/>
              </a:ext>
            </a:extLst>
          </p:cNvPr>
          <p:cNvSpPr txBox="1"/>
          <p:nvPr/>
        </p:nvSpPr>
        <p:spPr>
          <a:xfrm>
            <a:off x="3551270" y="4657895"/>
            <a:ext cx="367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Observación microscópica a 10 y 40x.</a:t>
            </a:r>
            <a:endParaRPr lang="en-US" dirty="0"/>
          </a:p>
        </p:txBody>
      </p:sp>
      <p:pic>
        <p:nvPicPr>
          <p:cNvPr id="1026" name="Picture 2" descr="PARAGONIMIASIS (caused by Paragonimus westermani) MicroDok microbiology">
            <a:extLst>
              <a:ext uri="{FF2B5EF4-FFF2-40B4-BE49-F238E27FC236}">
                <a16:creationId xmlns:a16="http://schemas.microsoft.com/office/drawing/2014/main" id="{CBC995FA-AEA5-43E3-8637-6ECFD4CB1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513" y="1504019"/>
            <a:ext cx="3973480" cy="18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C6447F-525F-4903-820C-4D3D7FF36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6255" y="5209630"/>
            <a:ext cx="2237999" cy="167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98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9626EF-A539-49E9-A839-8EEEFF1B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30127"/>
            <a:ext cx="10924308" cy="646257"/>
          </a:xfrm>
        </p:spPr>
        <p:txBody>
          <a:bodyPr>
            <a:normAutofit fontScale="90000"/>
          </a:bodyPr>
          <a:lstStyle/>
          <a:p>
            <a:r>
              <a:rPr lang="es-419" sz="3600" b="1" dirty="0">
                <a:latin typeface="+mn-lt"/>
              </a:rPr>
              <a:t>ESPUTO: Larvas de nematodos con migración cardiopulmonar</a:t>
            </a:r>
            <a:endParaRPr lang="en-US" sz="3600" b="1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75BEA6-5214-4FCD-8ACA-89BEBEB68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93" y="882978"/>
            <a:ext cx="10924309" cy="7651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419" dirty="0"/>
              <a:t>Puede ser: </a:t>
            </a:r>
            <a:r>
              <a:rPr lang="es-419" i="1" dirty="0" err="1"/>
              <a:t>Ascaris</a:t>
            </a:r>
            <a:r>
              <a:rPr lang="es-419" i="1" dirty="0"/>
              <a:t> </a:t>
            </a:r>
            <a:r>
              <a:rPr lang="es-419" i="1" dirty="0" err="1"/>
              <a:t>lumbricoides</a:t>
            </a:r>
            <a:r>
              <a:rPr lang="es-419" dirty="0"/>
              <a:t>, </a:t>
            </a:r>
            <a:r>
              <a:rPr lang="es-419" dirty="0" err="1"/>
              <a:t>Ancylostomideos</a:t>
            </a:r>
            <a:r>
              <a:rPr lang="es-419" dirty="0"/>
              <a:t>, </a:t>
            </a:r>
            <a:r>
              <a:rPr lang="es-419" i="1" dirty="0" err="1"/>
              <a:t>Strongyloides</a:t>
            </a:r>
            <a:r>
              <a:rPr lang="es-419" i="1" dirty="0"/>
              <a:t> </a:t>
            </a:r>
            <a:r>
              <a:rPr lang="es-419" i="1" dirty="0" err="1"/>
              <a:t>stercoralis</a:t>
            </a:r>
            <a:endParaRPr lang="es-419" i="1" dirty="0"/>
          </a:p>
          <a:p>
            <a:pPr marL="0" indent="0">
              <a:buNone/>
            </a:pPr>
            <a:r>
              <a:rPr lang="es-419" b="1" dirty="0">
                <a:solidFill>
                  <a:srgbClr val="FF0000"/>
                </a:solidFill>
              </a:rPr>
              <a:t>No se pueden identificar los géneros ni especies</a:t>
            </a:r>
            <a:r>
              <a:rPr lang="es-419" dirty="0"/>
              <a:t>, pero indica migración pulmonar, </a:t>
            </a:r>
            <a:endParaRPr lang="es-419" i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BF4B08A-DD5C-4525-88D7-7E3A30C84F43}"/>
              </a:ext>
            </a:extLst>
          </p:cNvPr>
          <p:cNvSpPr txBox="1"/>
          <p:nvPr/>
        </p:nvSpPr>
        <p:spPr>
          <a:xfrm>
            <a:off x="9790459" y="4443881"/>
            <a:ext cx="21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Eosinófilos en esputo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6422B6-E594-4909-9EAB-D45A87C20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93" y="2260023"/>
            <a:ext cx="4667250" cy="27813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9ADA541-A7DF-4C26-BA1E-1F7D2DD00EB3}"/>
              </a:ext>
            </a:extLst>
          </p:cNvPr>
          <p:cNvSpPr txBox="1"/>
          <p:nvPr/>
        </p:nvSpPr>
        <p:spPr>
          <a:xfrm>
            <a:off x="1889715" y="5201713"/>
            <a:ext cx="181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Larvas</a:t>
            </a:r>
            <a:r>
              <a:rPr lang="es-419" i="1" dirty="0"/>
              <a:t> </a:t>
            </a:r>
            <a:r>
              <a:rPr lang="es-419" dirty="0"/>
              <a:t>en esputo</a:t>
            </a:r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A026D49-27B8-4C3B-989C-8755438F7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149" y="2355669"/>
            <a:ext cx="3051851" cy="20034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91B9A83-C70C-4188-9578-43D5A32C5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368" y="3536617"/>
            <a:ext cx="3639656" cy="255319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5F921BD-0888-448D-8BFC-6FE52A80A399}"/>
              </a:ext>
            </a:extLst>
          </p:cNvPr>
          <p:cNvSpPr txBox="1"/>
          <p:nvPr/>
        </p:nvSpPr>
        <p:spPr>
          <a:xfrm>
            <a:off x="5609285" y="6089808"/>
            <a:ext cx="275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Larvas en biopsia pulmonar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88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9626EF-A539-49E9-A839-8EEEFF1B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4" y="160542"/>
            <a:ext cx="10210343" cy="821817"/>
          </a:xfrm>
        </p:spPr>
        <p:txBody>
          <a:bodyPr>
            <a:noAutofit/>
          </a:bodyPr>
          <a:lstStyle/>
          <a:p>
            <a:r>
              <a:rPr lang="es-419" sz="2400" b="1" dirty="0">
                <a:latin typeface="+mn-lt"/>
              </a:rPr>
              <a:t>Buscar huevos de los nematodos en heces, puede ser que algunos adultos hayan madurado y la hembra excrete huevos o se encuentren larvas en el intestino de:</a:t>
            </a:r>
            <a:endParaRPr lang="en-US" sz="2400" b="1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75BEA6-5214-4FCD-8ACA-89BEBEB68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559" y="1288801"/>
            <a:ext cx="2751860" cy="4158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419" sz="2400" i="1" dirty="0" err="1">
                <a:solidFill>
                  <a:srgbClr val="FF0000"/>
                </a:solidFill>
              </a:rPr>
              <a:t>Ascaris</a:t>
            </a:r>
            <a:r>
              <a:rPr lang="es-419" sz="2400" i="1" dirty="0">
                <a:solidFill>
                  <a:srgbClr val="FF0000"/>
                </a:solidFill>
              </a:rPr>
              <a:t> </a:t>
            </a:r>
            <a:r>
              <a:rPr lang="es-419" sz="2400" i="1" dirty="0" err="1">
                <a:solidFill>
                  <a:srgbClr val="FF0000"/>
                </a:solidFill>
              </a:rPr>
              <a:t>lumbricoides</a:t>
            </a:r>
            <a:endParaRPr lang="es-419" sz="2400" i="1" dirty="0"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ADA541-A7DF-4C26-BA1E-1F7D2DD00EB3}"/>
              </a:ext>
            </a:extLst>
          </p:cNvPr>
          <p:cNvSpPr txBox="1"/>
          <p:nvPr/>
        </p:nvSpPr>
        <p:spPr>
          <a:xfrm>
            <a:off x="8237402" y="6214048"/>
            <a:ext cx="4361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/>
              <a:t>Larva </a:t>
            </a:r>
            <a:r>
              <a:rPr lang="es-419" sz="1600" dirty="0" err="1"/>
              <a:t>rhabditoide</a:t>
            </a:r>
            <a:r>
              <a:rPr lang="es-419" sz="1600" dirty="0"/>
              <a:t> de </a:t>
            </a:r>
            <a:r>
              <a:rPr lang="es-419" sz="1600" i="1" dirty="0"/>
              <a:t>S. </a:t>
            </a:r>
            <a:r>
              <a:rPr lang="es-419" sz="1600" i="1" dirty="0" err="1"/>
              <a:t>stercoralis</a:t>
            </a:r>
            <a:r>
              <a:rPr lang="es-419" sz="1600" i="1" dirty="0"/>
              <a:t> </a:t>
            </a:r>
            <a:r>
              <a:rPr lang="es-419" sz="1600" dirty="0"/>
              <a:t>en heces</a:t>
            </a:r>
            <a:endParaRPr lang="en-US" sz="16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5F921BD-0888-448D-8BFC-6FE52A80A399}"/>
              </a:ext>
            </a:extLst>
          </p:cNvPr>
          <p:cNvSpPr txBox="1"/>
          <p:nvPr/>
        </p:nvSpPr>
        <p:spPr>
          <a:xfrm>
            <a:off x="5006960" y="6383325"/>
            <a:ext cx="2430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dirty="0"/>
              <a:t>Larva </a:t>
            </a:r>
            <a:r>
              <a:rPr lang="es-419" sz="1600" dirty="0" err="1"/>
              <a:t>rhabditoide</a:t>
            </a:r>
            <a:r>
              <a:rPr lang="es-419" sz="1600" dirty="0"/>
              <a:t> en heces</a:t>
            </a:r>
            <a:endParaRPr lang="en-US" sz="1600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7FE7387D-3F96-4BB1-BCCA-48501F7B9702}"/>
              </a:ext>
            </a:extLst>
          </p:cNvPr>
          <p:cNvSpPr txBox="1">
            <a:spLocks/>
          </p:cNvSpPr>
          <p:nvPr/>
        </p:nvSpPr>
        <p:spPr>
          <a:xfrm>
            <a:off x="4600574" y="1151354"/>
            <a:ext cx="3642881" cy="1138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419" dirty="0" err="1">
                <a:solidFill>
                  <a:srgbClr val="FF0000"/>
                </a:solidFill>
              </a:rPr>
              <a:t>Ancylostomideos</a:t>
            </a:r>
            <a:r>
              <a:rPr lang="es-419" dirty="0">
                <a:solidFill>
                  <a:srgbClr val="FF0000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s-419" i="1" dirty="0" err="1">
                <a:solidFill>
                  <a:srgbClr val="FF0000"/>
                </a:solidFill>
              </a:rPr>
              <a:t>Ancylostoma</a:t>
            </a:r>
            <a:r>
              <a:rPr lang="es-419" i="1" dirty="0">
                <a:solidFill>
                  <a:srgbClr val="FF0000"/>
                </a:solidFill>
              </a:rPr>
              <a:t> </a:t>
            </a:r>
            <a:r>
              <a:rPr lang="es-419" i="1" dirty="0" err="1">
                <a:solidFill>
                  <a:srgbClr val="FF0000"/>
                </a:solidFill>
              </a:rPr>
              <a:t>duodenale</a:t>
            </a:r>
            <a:endParaRPr lang="es-419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s-419" i="1" dirty="0" err="1">
                <a:solidFill>
                  <a:srgbClr val="FF0000"/>
                </a:solidFill>
              </a:rPr>
              <a:t>Necator</a:t>
            </a:r>
            <a:r>
              <a:rPr lang="es-419" i="1" dirty="0">
                <a:solidFill>
                  <a:srgbClr val="FF0000"/>
                </a:solidFill>
              </a:rPr>
              <a:t> </a:t>
            </a:r>
            <a:r>
              <a:rPr lang="es-419" i="1" dirty="0" err="1">
                <a:solidFill>
                  <a:srgbClr val="FF0000"/>
                </a:solidFill>
              </a:rPr>
              <a:t>americanus</a:t>
            </a:r>
            <a:r>
              <a:rPr lang="es-419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8349475F-6676-4515-8F1A-49D89D14FEC3}"/>
              </a:ext>
            </a:extLst>
          </p:cNvPr>
          <p:cNvSpPr txBox="1">
            <a:spLocks/>
          </p:cNvSpPr>
          <p:nvPr/>
        </p:nvSpPr>
        <p:spPr>
          <a:xfrm>
            <a:off x="8943701" y="1120076"/>
            <a:ext cx="3312375" cy="56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2400" i="1" dirty="0" err="1">
                <a:solidFill>
                  <a:srgbClr val="FF0000"/>
                </a:solidFill>
              </a:rPr>
              <a:t>Strongyloides</a:t>
            </a:r>
            <a:r>
              <a:rPr lang="es-419" sz="2400" i="1" dirty="0">
                <a:solidFill>
                  <a:srgbClr val="FF0000"/>
                </a:solidFill>
              </a:rPr>
              <a:t> </a:t>
            </a:r>
            <a:r>
              <a:rPr lang="es-419" sz="2400" i="1" dirty="0" err="1">
                <a:solidFill>
                  <a:srgbClr val="FF0000"/>
                </a:solidFill>
              </a:rPr>
              <a:t>stercoralis</a:t>
            </a:r>
            <a:endParaRPr lang="es-419" sz="2400" i="1" dirty="0">
              <a:solidFill>
                <a:srgbClr val="FF0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B0D47E-43A8-43F5-9B0F-F722BD93FB87}"/>
              </a:ext>
            </a:extLst>
          </p:cNvPr>
          <p:cNvSpPr txBox="1"/>
          <p:nvPr/>
        </p:nvSpPr>
        <p:spPr>
          <a:xfrm>
            <a:off x="5279097" y="4341807"/>
            <a:ext cx="1584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dirty="0"/>
              <a:t>Huevos en heces</a:t>
            </a:r>
            <a:endParaRPr lang="en-US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F775AC-DFE0-4971-A021-826BD2C03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04" y="1786670"/>
            <a:ext cx="2751860" cy="2061239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BD0ED369-863E-4ADC-A115-D21451A32AEF}"/>
              </a:ext>
            </a:extLst>
          </p:cNvPr>
          <p:cNvSpPr/>
          <p:nvPr/>
        </p:nvSpPr>
        <p:spPr>
          <a:xfrm>
            <a:off x="332509" y="3103418"/>
            <a:ext cx="775855" cy="589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B31AFA2-0278-4230-A3F5-DC4D410DB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474" y="4434535"/>
            <a:ext cx="1681654" cy="16816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4165877-0022-4939-9284-7C338021E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63278" y="4501792"/>
            <a:ext cx="1133880" cy="150579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FA4C6FF-5D27-4BD3-8817-15CF9D18FD43}"/>
              </a:ext>
            </a:extLst>
          </p:cNvPr>
          <p:cNvSpPr txBox="1"/>
          <p:nvPr/>
        </p:nvSpPr>
        <p:spPr>
          <a:xfrm>
            <a:off x="-55500" y="3983140"/>
            <a:ext cx="3770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dirty="0"/>
              <a:t>Huevos fecundos </a:t>
            </a:r>
            <a:r>
              <a:rPr lang="es-419" sz="1600" dirty="0" err="1"/>
              <a:t>corticados</a:t>
            </a:r>
            <a:r>
              <a:rPr lang="es-419" sz="1600" dirty="0"/>
              <a:t> y decorticados</a:t>
            </a:r>
            <a:endParaRPr lang="en-US" sz="16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1DE475B-9568-4020-B03F-50C732333A06}"/>
              </a:ext>
            </a:extLst>
          </p:cNvPr>
          <p:cNvSpPr txBox="1"/>
          <p:nvPr/>
        </p:nvSpPr>
        <p:spPr>
          <a:xfrm>
            <a:off x="-55500" y="6296287"/>
            <a:ext cx="3922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dirty="0"/>
              <a:t>Huevos infecundos </a:t>
            </a:r>
            <a:r>
              <a:rPr lang="es-419" sz="1600" dirty="0" err="1"/>
              <a:t>corticados</a:t>
            </a:r>
            <a:r>
              <a:rPr lang="es-419" sz="1600" dirty="0"/>
              <a:t> y decorticados</a:t>
            </a:r>
            <a:endParaRPr lang="en-US" sz="160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7DE074A-EDFA-4CE7-A77A-786B0CF13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469" y="2403636"/>
            <a:ext cx="1761957" cy="176195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BA1B6EB-5921-4D07-A2F6-619910647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312" y="2451093"/>
            <a:ext cx="1247775" cy="17145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722ED56-C608-4345-B606-B43E6F7CB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087" y="4887353"/>
            <a:ext cx="2260294" cy="138534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FEE1CC0-60CD-40E7-B2C8-9ED71C661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6700" y="1612767"/>
            <a:ext cx="1363918" cy="202964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7CB759B9-91FB-40C0-BD87-E38935DCBBC4}"/>
              </a:ext>
            </a:extLst>
          </p:cNvPr>
          <p:cNvSpPr txBox="1"/>
          <p:nvPr/>
        </p:nvSpPr>
        <p:spPr>
          <a:xfrm>
            <a:off x="9376022" y="3688299"/>
            <a:ext cx="2692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dirty="0"/>
              <a:t>Huevos en </a:t>
            </a:r>
            <a:r>
              <a:rPr lang="es-419" sz="1600" b="1" dirty="0"/>
              <a:t>aspirado duodenal</a:t>
            </a:r>
            <a:endParaRPr lang="en-US" sz="1600" b="1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570F518-F30D-4DB9-B467-F150193805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6022" y="4321694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9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3" grpId="0"/>
      <p:bldP spid="12" grpId="0"/>
      <p:bldP spid="14" grpId="0"/>
      <p:bldP spid="15" grpId="0"/>
      <p:bldP spid="18" grpId="0"/>
      <p:bldP spid="19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132DA7-D5D1-4176-BFB8-B1A158231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0439"/>
          </a:xfrm>
        </p:spPr>
        <p:txBody>
          <a:bodyPr>
            <a:normAutofit/>
          </a:bodyPr>
          <a:lstStyle/>
          <a:p>
            <a:pPr algn="ctr"/>
            <a:r>
              <a:rPr lang="es-419" sz="3200" b="1" dirty="0">
                <a:latin typeface="+mn-lt"/>
              </a:rPr>
              <a:t>Sondeo duodenal</a:t>
            </a:r>
            <a:endParaRPr lang="en-US" sz="3200" b="1" dirty="0">
              <a:latin typeface="+mn-lt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99514A4-5279-477F-8959-FA520D87D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03" b="9366"/>
          <a:stretch/>
        </p:blipFill>
        <p:spPr>
          <a:xfrm>
            <a:off x="525173" y="1565564"/>
            <a:ext cx="5264384" cy="31124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FA34F4-19A7-41C4-86AD-DC8707E60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08"/>
          <a:stretch/>
        </p:blipFill>
        <p:spPr>
          <a:xfrm>
            <a:off x="1690713" y="5047312"/>
            <a:ext cx="2933304" cy="13529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24ACC71-E8FA-418E-9B51-269AA4215294}"/>
              </a:ext>
            </a:extLst>
          </p:cNvPr>
          <p:cNvSpPr txBox="1"/>
          <p:nvPr/>
        </p:nvSpPr>
        <p:spPr>
          <a:xfrm>
            <a:off x="1690713" y="6400284"/>
            <a:ext cx="293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Cápsula de Beal o Entero Test</a:t>
            </a:r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92DF7FB-5087-4993-806C-D87FAF069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338" y="4363188"/>
            <a:ext cx="2011507" cy="17288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092C83-0BA6-4EC2-BF66-9B746FC44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987849">
            <a:off x="8161859" y="1565564"/>
            <a:ext cx="2638425" cy="17335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52C8B52-5F49-43C6-8FBA-83C2C7791B3C}"/>
              </a:ext>
            </a:extLst>
          </p:cNvPr>
          <p:cNvSpPr txBox="1"/>
          <p:nvPr/>
        </p:nvSpPr>
        <p:spPr>
          <a:xfrm>
            <a:off x="7968267" y="3429000"/>
            <a:ext cx="3025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/>
              <a:t>Larva </a:t>
            </a:r>
            <a:r>
              <a:rPr lang="es-419" sz="1600" dirty="0" err="1"/>
              <a:t>rhabditoide</a:t>
            </a:r>
            <a:r>
              <a:rPr lang="es-419" sz="1600" dirty="0"/>
              <a:t> de </a:t>
            </a:r>
            <a:r>
              <a:rPr lang="es-419" sz="1600" i="1" dirty="0"/>
              <a:t>S. </a:t>
            </a:r>
            <a:r>
              <a:rPr lang="es-419" sz="1600" i="1" dirty="0" err="1"/>
              <a:t>stercoralis</a:t>
            </a:r>
            <a:endParaRPr lang="en-US" sz="16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6B537ED-7FEF-4453-8F45-63CB0637307D}"/>
              </a:ext>
            </a:extLst>
          </p:cNvPr>
          <p:cNvSpPr txBox="1"/>
          <p:nvPr/>
        </p:nvSpPr>
        <p:spPr>
          <a:xfrm>
            <a:off x="7829721" y="6252979"/>
            <a:ext cx="3025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/>
              <a:t>Trofozoíto de </a:t>
            </a:r>
            <a:r>
              <a:rPr lang="es-419" sz="1600" i="1" dirty="0" err="1"/>
              <a:t>Giardia</a:t>
            </a:r>
            <a:r>
              <a:rPr lang="es-419" sz="1600" i="1" dirty="0"/>
              <a:t> duodenalis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99693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D93EF1F-1D8D-49A7-9FBA-D896C0CA72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90956" y="2693988"/>
            <a:ext cx="2160587" cy="3840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CuadroTexto">
            <a:extLst>
              <a:ext uri="{FF2B5EF4-FFF2-40B4-BE49-F238E27FC236}">
                <a16:creationId xmlns:a16="http://schemas.microsoft.com/office/drawing/2014/main" id="{0F12D868-62CB-434E-B87B-185671684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798" y="765175"/>
            <a:ext cx="8604251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VE" altLang="es-ES" sz="2400" b="1" dirty="0">
                <a:latin typeface="+mn-lt"/>
              </a:rPr>
              <a:t>El análisis microscópico se realiza con el sedimento obtenido:</a:t>
            </a:r>
          </a:p>
          <a:p>
            <a:pPr algn="just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s-VE" altLang="es-ES" sz="2400" dirty="0">
                <a:latin typeface="+mn-lt"/>
              </a:rPr>
              <a:t>.- 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Tubo</a:t>
            </a:r>
            <a:r>
              <a:rPr lang="es-VE" altLang="es-ES" sz="2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de</a:t>
            </a:r>
            <a:r>
              <a:rPr lang="es-VE" altLang="es-ES" sz="2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plástico</a:t>
            </a:r>
            <a:r>
              <a:rPr lang="es-VE" altLang="es-ES" sz="2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VE" altLang="es-ES" sz="2400" dirty="0">
                <a:latin typeface="+mn-lt"/>
              </a:rPr>
              <a:t>con 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12 </a:t>
            </a:r>
            <a:r>
              <a:rPr lang="es-VE" altLang="es-ES" sz="2400" b="1" dirty="0" err="1">
                <a:solidFill>
                  <a:srgbClr val="FF0000"/>
                </a:solidFill>
                <a:latin typeface="+mn-lt"/>
              </a:rPr>
              <a:t>mL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VE" altLang="es-ES" sz="2400" b="1" dirty="0">
                <a:latin typeface="+mn-lt"/>
              </a:rPr>
              <a:t>de orina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VE" altLang="es-ES" sz="2400" dirty="0">
                <a:latin typeface="+mn-lt"/>
              </a:rPr>
              <a:t>.- Centrifugar a </a:t>
            </a:r>
            <a:r>
              <a:rPr lang="es-VE" altLang="es-ES" sz="2400" b="1" dirty="0">
                <a:latin typeface="+mn-lt"/>
              </a:rPr>
              <a:t>1.500 r.p.m. durante 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5’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VE" altLang="es-ES" sz="2400" dirty="0">
                <a:latin typeface="+mn-lt"/>
              </a:rPr>
              <a:t>.- </a:t>
            </a:r>
            <a:r>
              <a:rPr lang="es-VE" altLang="es-ES" sz="2400" b="1" dirty="0">
                <a:latin typeface="+mn-lt"/>
              </a:rPr>
              <a:t>Extraer con pipeta de 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plástico</a:t>
            </a:r>
            <a:r>
              <a:rPr lang="es-VE" altLang="es-ES" sz="2400" dirty="0">
                <a:latin typeface="+mn-lt"/>
              </a:rPr>
              <a:t> 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11,5 </a:t>
            </a:r>
            <a:r>
              <a:rPr lang="es-VE" altLang="es-ES" sz="2400" b="1" dirty="0" err="1">
                <a:solidFill>
                  <a:srgbClr val="FF0000"/>
                </a:solidFill>
                <a:latin typeface="+mn-lt"/>
              </a:rPr>
              <a:t>mL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VE" altLang="es-ES" sz="2400" dirty="0">
                <a:latin typeface="+mn-lt"/>
              </a:rPr>
              <a:t>del sobrenadante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VE" altLang="es-ES" sz="2400" b="1" u="sng" dirty="0">
                <a:solidFill>
                  <a:srgbClr val="002060"/>
                </a:solidFill>
                <a:latin typeface="+mn-lt"/>
              </a:rPr>
              <a:t>NO DECANTAR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VE" altLang="es-ES" sz="2400" dirty="0">
                <a:latin typeface="+mn-lt"/>
              </a:rPr>
              <a:t>.- Dejar</a:t>
            </a:r>
            <a:r>
              <a:rPr lang="es-VE" altLang="es-ES" sz="2400" b="1" dirty="0">
                <a:latin typeface="+mn-lt"/>
              </a:rPr>
              <a:t> 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0,5 </a:t>
            </a:r>
            <a:r>
              <a:rPr lang="es-VE" altLang="es-ES" sz="2400" b="1" dirty="0" err="1">
                <a:solidFill>
                  <a:srgbClr val="FF0000"/>
                </a:solidFill>
                <a:latin typeface="+mn-lt"/>
              </a:rPr>
              <a:t>mL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VE" altLang="es-ES" sz="2400" b="1" dirty="0">
                <a:latin typeface="+mn-lt"/>
              </a:rPr>
              <a:t>de orina en el 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sedimento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VE" altLang="es-ES" sz="2400" dirty="0">
                <a:latin typeface="+mn-lt"/>
              </a:rPr>
              <a:t>.- </a:t>
            </a:r>
            <a:r>
              <a:rPr lang="es-VE" altLang="es-ES" sz="2400" dirty="0" err="1">
                <a:latin typeface="+mn-lt"/>
              </a:rPr>
              <a:t>Resuspender</a:t>
            </a:r>
            <a:r>
              <a:rPr lang="es-VE" altLang="es-ES" sz="2400" dirty="0">
                <a:latin typeface="+mn-lt"/>
              </a:rPr>
              <a:t> el sedimento con </a:t>
            </a:r>
            <a:r>
              <a:rPr lang="es-VE" altLang="es-ES" sz="2400" b="1" dirty="0">
                <a:latin typeface="+mn-lt"/>
              </a:rPr>
              <a:t>pipeta de plástico</a:t>
            </a:r>
            <a:endParaRPr lang="es-VE" altLang="es-ES" sz="2400" dirty="0">
              <a:latin typeface="+mn-lt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VE" altLang="es-ES" sz="2400" b="1" u="sng" dirty="0">
                <a:solidFill>
                  <a:srgbClr val="002060"/>
                </a:solidFill>
                <a:latin typeface="+mn-lt"/>
              </a:rPr>
              <a:t>NO GOLPEAR EL TUBO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VE" altLang="es-ES" sz="2400" dirty="0">
                <a:latin typeface="+mn-lt"/>
              </a:rPr>
              <a:t>.-Examinar 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20 µL </a:t>
            </a:r>
            <a:r>
              <a:rPr lang="es-VE" altLang="es-ES" sz="2400" b="1" dirty="0">
                <a:latin typeface="+mn-lt"/>
              </a:rPr>
              <a:t>entre porta y cubreobjetos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VE" altLang="es-ES" sz="2400" dirty="0">
                <a:latin typeface="+mn-lt"/>
              </a:rPr>
              <a:t>.- Visualizar a </a:t>
            </a:r>
            <a:r>
              <a:rPr lang="es-VE" altLang="es-ES" sz="2400" b="1" dirty="0">
                <a:solidFill>
                  <a:srgbClr val="FF0000"/>
                </a:solidFill>
                <a:latin typeface="+mn-lt"/>
              </a:rPr>
              <a:t>100x</a:t>
            </a:r>
            <a:r>
              <a:rPr lang="es-VE" altLang="es-ES" sz="2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VE" altLang="es-ES" sz="2400" dirty="0">
                <a:latin typeface="+mn-lt"/>
              </a:rPr>
              <a:t>y 400x. </a:t>
            </a:r>
          </a:p>
        </p:txBody>
      </p:sp>
      <p:sp>
        <p:nvSpPr>
          <p:cNvPr id="6" name="3 CuadroTexto">
            <a:extLst>
              <a:ext uri="{FF2B5EF4-FFF2-40B4-BE49-F238E27FC236}">
                <a16:creationId xmlns:a16="http://schemas.microsoft.com/office/drawing/2014/main" id="{3F6AD740-CF51-4CAA-8BA8-A32F072D2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324" y="44450"/>
            <a:ext cx="6696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b="1" dirty="0">
                <a:latin typeface="+mn-lt"/>
              </a:rPr>
              <a:t>Factor de concentración </a:t>
            </a:r>
            <a:r>
              <a:rPr lang="es-ES" altLang="es-ES" b="1" dirty="0">
                <a:solidFill>
                  <a:srgbClr val="FF0000"/>
                </a:solidFill>
                <a:latin typeface="+mn-lt"/>
              </a:rPr>
              <a:t>1:20</a:t>
            </a:r>
          </a:p>
        </p:txBody>
      </p:sp>
    </p:spTree>
    <p:extLst>
      <p:ext uri="{BB962C8B-B14F-4D97-AF65-F5344CB8AC3E}">
        <p14:creationId xmlns:p14="http://schemas.microsoft.com/office/powerpoint/2010/main" val="3264957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261A4A-C41A-4981-9E5E-E1C65A81C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527" y="260060"/>
            <a:ext cx="10515600" cy="632084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  <a:tabLst>
                <a:tab pos="733425" algn="l"/>
              </a:tabLst>
            </a:pPr>
            <a:r>
              <a:rPr lang="es-EC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Detección de Parásitos en secreciones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733425" algn="l"/>
              </a:tabLst>
            </a:pPr>
            <a:r>
              <a:rPr lang="es-EC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Técnica AMS III modificada (AMS = American </a:t>
            </a:r>
            <a:r>
              <a:rPr lang="es-EC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modified</a:t>
            </a:r>
            <a:r>
              <a:rPr lang="es-EC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service</a:t>
            </a:r>
            <a:r>
              <a:rPr lang="es-EC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  <a:tabLst>
                <a:tab pos="733425" algn="l"/>
              </a:tabLst>
            </a:pPr>
            <a:r>
              <a:rPr lang="es-EC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Agregar al frasco con la muestra (4 a 8 ml) 20 a 30 ml de hidróxido de sodio al 2%  </a:t>
            </a: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filtrar con</a:t>
            </a:r>
            <a:r>
              <a:rPr lang="es-EC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doble gasa en un tubo cónico de 50 ml. 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  <a:tabLst>
                <a:tab pos="733425" algn="l"/>
              </a:tabLst>
            </a:pPr>
            <a:r>
              <a:rPr lang="es-EC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Centrifugar a 2.500 r.p.m. de 5 a 10 minutos, eliminar el sobrenadante, agregar nuevamente hidróxido de sodio 2% al sedimento hasta llenar el tubo y dejar en reposo de 45 a 60 minutos. 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  <a:tabLst>
                <a:tab pos="733425" algn="l"/>
              </a:tabLst>
            </a:pPr>
            <a:r>
              <a:rPr lang="es-EC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 ayuda de una pipeta </a:t>
            </a: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EC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asteur, obtener 1 o 2 gotas de sedimento.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733425" algn="l"/>
              </a:tabLst>
            </a:pPr>
            <a:r>
              <a:rPr lang="es-EC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Colocar  en un portaobjeto y observar al microscopio con objetivos de 10x y 40x.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32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47E37-AC99-4993-86DA-4057A950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419" sz="4000" b="1" dirty="0">
                <a:latin typeface="+mn-lt"/>
              </a:rPr>
              <a:t>Cuidado con la centrifugación</a:t>
            </a:r>
            <a:br>
              <a:rPr lang="es-419" sz="4000" b="1" dirty="0">
                <a:latin typeface="+mn-lt"/>
              </a:rPr>
            </a:br>
            <a:r>
              <a:rPr lang="es-419" sz="4000" b="1" dirty="0">
                <a:latin typeface="+mn-lt"/>
              </a:rPr>
              <a:t> Los trofozoítos son  muy frágiles y se pueden romper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CB48BAF-D9E6-4366-A19A-72B407E47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3565" y="2705351"/>
            <a:ext cx="2669164" cy="368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54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6EBF45-4A99-4730-9D25-29652331D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419" sz="8800" dirty="0"/>
              <a:t>Gracias 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7227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1060733" y="305966"/>
            <a:ext cx="9642763" cy="1143000"/>
          </a:xfrm>
        </p:spPr>
        <p:txBody>
          <a:bodyPr/>
          <a:lstStyle/>
          <a:p>
            <a:pPr algn="l" eaLnBrk="1" hangingPunct="1"/>
            <a:r>
              <a:rPr lang="es-MX" altLang="es-ES" sz="3200" b="1" dirty="0">
                <a:latin typeface="+mn-lt"/>
              </a:rPr>
              <a:t>Requerimientos para obtener una muestra de Orina</a:t>
            </a:r>
          </a:p>
        </p:txBody>
      </p:sp>
      <p:sp>
        <p:nvSpPr>
          <p:cNvPr id="8195" name="2 Marcador de contenido"/>
          <p:cNvSpPr>
            <a:spLocks noGrp="1"/>
          </p:cNvSpPr>
          <p:nvPr>
            <p:ph idx="1"/>
          </p:nvPr>
        </p:nvSpPr>
        <p:spPr>
          <a:xfrm>
            <a:off x="1488504" y="1700808"/>
            <a:ext cx="9144000" cy="3960812"/>
          </a:xfrm>
        </p:spPr>
        <p:txBody>
          <a:bodyPr/>
          <a:lstStyle/>
          <a:p>
            <a:pPr eaLnBrk="1" hangingPunct="1"/>
            <a:r>
              <a:rPr lang="es-MX" altLang="es-ES" sz="2600" b="1" dirty="0"/>
              <a:t>Entregar instrucciones escritas al paciente</a:t>
            </a:r>
          </a:p>
          <a:p>
            <a:pPr eaLnBrk="1" hangingPunct="1"/>
            <a:r>
              <a:rPr lang="es-MX" altLang="es-ES" sz="2600" b="1" dirty="0"/>
              <a:t>Utilizar un recipiente nuevo y estéril</a:t>
            </a:r>
          </a:p>
          <a:p>
            <a:pPr eaLnBrk="1" hangingPunct="1"/>
            <a:r>
              <a:rPr lang="es-MX" altLang="es-ES" sz="2600" b="1" dirty="0"/>
              <a:t>Recoger la primera orina de la mañana.</a:t>
            </a:r>
          </a:p>
          <a:p>
            <a:pPr eaLnBrk="1" hangingPunct="1"/>
            <a:r>
              <a:rPr lang="es-MX" altLang="es-ES" sz="2600" b="1" dirty="0"/>
              <a:t>Llevarla de inmediato al laboratorio.</a:t>
            </a:r>
          </a:p>
          <a:p>
            <a:pPr eaLnBrk="1" hangingPunct="1"/>
            <a:r>
              <a:rPr lang="es-MX" altLang="es-ES" sz="2600" b="1" dirty="0"/>
              <a:t>Procesarla lo antes posible  (2 horas de la micción).</a:t>
            </a:r>
          </a:p>
          <a:p>
            <a:pPr eaLnBrk="1" hangingPunct="1"/>
            <a:r>
              <a:rPr lang="es-MX" altLang="es-ES" sz="2600" b="1" dirty="0"/>
              <a:t>Suspender los medicamentos </a:t>
            </a:r>
          </a:p>
          <a:p>
            <a:pPr marL="0" indent="0">
              <a:buNone/>
            </a:pPr>
            <a:r>
              <a:rPr lang="es-MX" altLang="es-ES" sz="2600" b="1" dirty="0"/>
              <a:t>(Antibióticos, Ácido ascórbico o </a:t>
            </a:r>
            <a:r>
              <a:rPr lang="es-MX" altLang="es-ES" sz="2600" b="1" dirty="0">
                <a:solidFill>
                  <a:srgbClr val="FF0000"/>
                </a:solidFill>
              </a:rPr>
              <a:t>vitamina C)</a:t>
            </a:r>
          </a:p>
          <a:p>
            <a:pPr eaLnBrk="1" hangingPunct="1"/>
            <a:endParaRPr lang="es-MX" altLang="es-ES" sz="2600" b="1" dirty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t="6104" r="22691" b="5458"/>
          <a:stretch>
            <a:fillRect/>
          </a:stretch>
        </p:blipFill>
        <p:spPr bwMode="auto">
          <a:xfrm>
            <a:off x="9242723" y="1448966"/>
            <a:ext cx="146077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4549887"/>
            <a:ext cx="2966250" cy="230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44451"/>
            <a:ext cx="4973638" cy="67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1412876"/>
            <a:ext cx="4284662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560388"/>
            <a:ext cx="40957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1 Título"/>
          <p:cNvSpPr txBox="1">
            <a:spLocks/>
          </p:cNvSpPr>
          <p:nvPr/>
        </p:nvSpPr>
        <p:spPr bwMode="auto">
          <a:xfrm>
            <a:off x="7021514" y="115888"/>
            <a:ext cx="2911475" cy="1143000"/>
          </a:xfrm>
          <a:prstGeom prst="rect">
            <a:avLst/>
          </a:pr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sz="4000">
                <a:solidFill>
                  <a:schemeClr val="bg1"/>
                </a:solidFill>
                <a:latin typeface="Broadway" pitchFamily="82" charset="0"/>
              </a:rPr>
              <a:t>Toma de Muestra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2135188" y="5894389"/>
            <a:ext cx="3960812" cy="8477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Mujeres 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6497638" y="5894389"/>
            <a:ext cx="3960812" cy="8477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/>
              <a:t>Hombres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4 Título"/>
          <p:cNvSpPr>
            <a:spLocks noGrp="1"/>
          </p:cNvSpPr>
          <p:nvPr>
            <p:ph type="title"/>
          </p:nvPr>
        </p:nvSpPr>
        <p:spPr>
          <a:xfrm>
            <a:off x="4583113" y="-171450"/>
            <a:ext cx="2722562" cy="1143000"/>
          </a:xfrm>
        </p:spPr>
        <p:txBody>
          <a:bodyPr/>
          <a:lstStyle/>
          <a:p>
            <a:pPr eaLnBrk="1" hangingPunct="1"/>
            <a:r>
              <a:rPr lang="es-MX" altLang="es-ES" sz="4000" b="1">
                <a:latin typeface="Broadway" pitchFamily="82" charset="0"/>
              </a:rPr>
              <a:t>Aspecto </a:t>
            </a:r>
          </a:p>
        </p:txBody>
      </p:sp>
      <p:sp>
        <p:nvSpPr>
          <p:cNvPr id="5" name="5 Marcador de contenido"/>
          <p:cNvSpPr>
            <a:spLocks noGrp="1"/>
          </p:cNvSpPr>
          <p:nvPr>
            <p:ph idx="1"/>
          </p:nvPr>
        </p:nvSpPr>
        <p:spPr>
          <a:xfrm>
            <a:off x="1558924" y="1412876"/>
            <a:ext cx="6409284" cy="453707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s-MX" dirty="0"/>
              <a:t>Se refiere a la transparencia o turbidez de una muestra de orina. </a:t>
            </a:r>
          </a:p>
          <a:p>
            <a:pPr marL="0" indent="0">
              <a:buNone/>
              <a:defRPr/>
            </a:pPr>
            <a:endParaRPr lang="es-MX" dirty="0"/>
          </a:p>
          <a:p>
            <a:pPr>
              <a:defRPr/>
            </a:pPr>
            <a:r>
              <a:rPr lang="es-MX" b="1" dirty="0">
                <a:solidFill>
                  <a:srgbClr val="FF0000"/>
                </a:solidFill>
              </a:rPr>
              <a:t>Proporciona información para los resultados del examen microscópico, </a:t>
            </a:r>
            <a:r>
              <a:rPr lang="es-MX" b="1" dirty="0"/>
              <a:t>el grado de turbidez se debe corresponder con la cantidad de material observado</a:t>
            </a:r>
            <a:r>
              <a:rPr lang="es-MX" dirty="0"/>
              <a:t>.</a:t>
            </a:r>
          </a:p>
          <a:p>
            <a:pPr marL="0" indent="0">
              <a:buNone/>
              <a:defRPr/>
            </a:pPr>
            <a:endParaRPr lang="es-MX" dirty="0"/>
          </a:p>
          <a:p>
            <a:pPr>
              <a:defRPr/>
            </a:pPr>
            <a:r>
              <a:rPr lang="es-MX" dirty="0"/>
              <a:t>Las causas de turbidez de la orina puede confirmarse mediante pruebas químicas. </a:t>
            </a:r>
          </a:p>
        </p:txBody>
      </p:sp>
      <p:pic>
        <p:nvPicPr>
          <p:cNvPr id="9" name="Picture 2" descr="http://static.vetpraxis.net/wp-content/uploads/2010/03/cloudy_ur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4514" y="3644900"/>
            <a:ext cx="1963737" cy="3024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988" y="79376"/>
            <a:ext cx="2222500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3 Título"/>
          <p:cNvSpPr txBox="1">
            <a:spLocks/>
          </p:cNvSpPr>
          <p:nvPr/>
        </p:nvSpPr>
        <p:spPr bwMode="auto">
          <a:xfrm>
            <a:off x="2495551" y="1341439"/>
            <a:ext cx="73453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sz="4400" b="1">
                <a:latin typeface="Broadway" pitchFamily="82" charset="0"/>
              </a:rPr>
              <a:t>Análisis Microscópico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sz="4400" b="1">
                <a:latin typeface="Broadway" pitchFamily="82" charset="0"/>
              </a:rPr>
              <a:t>de la orina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6" y="2924175"/>
            <a:ext cx="4081463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19275" y="439737"/>
            <a:ext cx="8229600" cy="1143001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4000" b="1" dirty="0">
                <a:latin typeface="+mn-lt"/>
              </a:rPr>
              <a:t>Parásitos protozoos</a:t>
            </a:r>
            <a:br>
              <a:rPr lang="es-ES" sz="3600" dirty="0">
                <a:latin typeface="+mn-lt"/>
              </a:rPr>
            </a:br>
            <a:r>
              <a:rPr lang="es-ES" sz="3600" b="1" i="1" dirty="0" err="1">
                <a:latin typeface="+mn-lt"/>
              </a:rPr>
              <a:t>Trichomonas</a:t>
            </a:r>
            <a:r>
              <a:rPr lang="es-ES" sz="3600" b="1" i="1" dirty="0">
                <a:latin typeface="+mn-lt"/>
              </a:rPr>
              <a:t> </a:t>
            </a:r>
            <a:r>
              <a:rPr lang="es-ES" sz="3600" b="1" i="1" dirty="0" err="1">
                <a:latin typeface="+mn-lt"/>
              </a:rPr>
              <a:t>vaginalis</a:t>
            </a:r>
            <a:endParaRPr lang="es-ES" sz="3600" dirty="0">
              <a:latin typeface="+mn-lt"/>
            </a:endParaRPr>
          </a:p>
        </p:txBody>
      </p:sp>
      <p:sp>
        <p:nvSpPr>
          <p:cNvPr id="78851" name="3 Marcador de contenido"/>
          <p:cNvSpPr>
            <a:spLocks noGrp="1"/>
          </p:cNvSpPr>
          <p:nvPr>
            <p:ph idx="1"/>
          </p:nvPr>
        </p:nvSpPr>
        <p:spPr>
          <a:xfrm>
            <a:off x="360219" y="1921885"/>
            <a:ext cx="11229686" cy="1476952"/>
          </a:xfrm>
        </p:spPr>
        <p:txBody>
          <a:bodyPr>
            <a:normAutofit fontScale="85000" lnSpcReduction="20000"/>
          </a:bodyPr>
          <a:lstStyle/>
          <a:p>
            <a:r>
              <a:rPr lang="es-ES" altLang="es-ES" dirty="0"/>
              <a:t>Se destacan por su movilidad de rotación y traslación desordenada</a:t>
            </a:r>
          </a:p>
          <a:p>
            <a:r>
              <a:rPr lang="es-ES" altLang="es-ES" dirty="0"/>
              <a:t>Movimiento de la membrana ondulante</a:t>
            </a:r>
          </a:p>
          <a:p>
            <a:r>
              <a:rPr lang="es-ES" altLang="es-ES" dirty="0"/>
              <a:t>Son ovalas o redondas que poseen 4 flagelos en un polo, su tamaño es 2 a 3 veces más grande que un leucocito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68" y="4087090"/>
            <a:ext cx="4676142" cy="244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51" y="3737984"/>
            <a:ext cx="3953026" cy="298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3DA863-D572-4349-A5AD-EF3CC72C2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780" y="4235881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865</Words>
  <Application>Microsoft Office PowerPoint</Application>
  <PresentationFormat>Panorámica</PresentationFormat>
  <Paragraphs>119</Paragraphs>
  <Slides>32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Broadway</vt:lpstr>
      <vt:lpstr>Calibri</vt:lpstr>
      <vt:lpstr>Calibri Light</vt:lpstr>
      <vt:lpstr>Tema de Office</vt:lpstr>
      <vt:lpstr>     UNIDAD II: TÉCNICAS DE CONCENTRACIÓN SEGÚN LAS MUESTRAS BIOLÓGICAS  TEMA 2:  ORINA SECRECIONES  SANGRE  Ph.D. Luisa Carolina González Ramírez</vt:lpstr>
      <vt:lpstr>Orina</vt:lpstr>
      <vt:lpstr>Presentación de PowerPoint</vt:lpstr>
      <vt:lpstr>Requerimientos para obtener una muestra de Orina</vt:lpstr>
      <vt:lpstr>Presentación de PowerPoint</vt:lpstr>
      <vt:lpstr>Presentación de PowerPoint</vt:lpstr>
      <vt:lpstr>Aspecto </vt:lpstr>
      <vt:lpstr>Presentación de PowerPoint</vt:lpstr>
      <vt:lpstr>Parásitos protozoos Trichomonas vaginalis</vt:lpstr>
      <vt:lpstr>Trofozoítos de Trichomonas vaginales en sedimento urinario</vt:lpstr>
      <vt:lpstr>Parásitos helmintos Schistosoma haematobium</vt:lpstr>
      <vt:lpstr>Presentación de PowerPoint</vt:lpstr>
      <vt:lpstr>Presentación de PowerPoint</vt:lpstr>
      <vt:lpstr>Huevos de Schistosoma haematobium en sedimento urinario</vt:lpstr>
      <vt:lpstr>Parásitos helmintos Enterobius vermicularis huevos detectados en sedimento urinario</vt:lpstr>
      <vt:lpstr>Huevos de Enterobius vermicularis en sedimento urinario</vt:lpstr>
      <vt:lpstr>Parásitos atrópodos Ptirius pubis</vt:lpstr>
      <vt:lpstr>Ciclo Biológico  de Ptirius pubis</vt:lpstr>
      <vt:lpstr>Ptirius pubis adherido a bello púbico en sedimento urinario</vt:lpstr>
      <vt:lpstr>Presentación de PowerPoint</vt:lpstr>
      <vt:lpstr>Secreciones</vt:lpstr>
      <vt:lpstr>Lesiones producidas por Entamoeba histolytica</vt:lpstr>
      <vt:lpstr>Presentación de PowerPoint</vt:lpstr>
      <vt:lpstr>Lesiones producidas por Amebas de vida libre</vt:lpstr>
      <vt:lpstr>Ciclo Biológico de: Paragonimus spp.</vt:lpstr>
      <vt:lpstr>Muestras de Esputo: Paragonimus spp.</vt:lpstr>
      <vt:lpstr>ESPUTO: Larvas de nematodos con migración cardiopulmonar</vt:lpstr>
      <vt:lpstr>Buscar huevos de los nematodos en heces, puede ser que algunos adultos hayan madurado y la hembra excrete huevos o se encuentren larvas en el intestino de:</vt:lpstr>
      <vt:lpstr>Sondeo duodenal</vt:lpstr>
      <vt:lpstr>Presentación de PowerPoint</vt:lpstr>
      <vt:lpstr>Cuidado con la centrifugación  Los trofozoítos son  muy frágiles y se pueden romper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II: TÉCNICAS DE CONCENTRACIÓN SEGÚN LAS MUESTRAS BIOLÓGICAS  TEMA 2:  ORINA SECRECIONES  SANGRE  Ph.D. Luisa Carolina González Ramírez</dc:title>
  <dc:creator>REVISOR</dc:creator>
  <cp:lastModifiedBy>Carolina</cp:lastModifiedBy>
  <cp:revision>99</cp:revision>
  <dcterms:created xsi:type="dcterms:W3CDTF">2020-12-07T13:36:37Z</dcterms:created>
  <dcterms:modified xsi:type="dcterms:W3CDTF">2024-10-27T23:34:26Z</dcterms:modified>
</cp:coreProperties>
</file>