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5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95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10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27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70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9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91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92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4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72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54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B580-DED1-4B16-A3DF-26621CF19D0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53F2-086B-48EE-AE20-28FEAE54A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0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s-ES" b="1" i="1" dirty="0" smtClean="0"/>
              <a:t>GENERALIDADES DELSISTEMA NERVIOSO</a:t>
            </a:r>
            <a:endParaRPr lang="es-ES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48880"/>
            <a:ext cx="5976664" cy="38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65359" y="2924944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rgbClr val="FFC000"/>
                </a:solidFill>
                <a:latin typeface="Bodoni MT Black" pitchFamily="18" charset="0"/>
              </a:rPr>
              <a:t>SINAPSIS</a:t>
            </a:r>
            <a:endParaRPr lang="es-ES" dirty="0">
              <a:solidFill>
                <a:srgbClr val="FFC000"/>
              </a:solidFill>
              <a:latin typeface="Bodoni MT Black" pitchFamily="18" charset="0"/>
            </a:endParaRP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80728"/>
            <a:ext cx="2619375" cy="1743075"/>
          </a:xfrm>
          <a:prstGeom prst="rect">
            <a:avLst/>
          </a:prstGeom>
        </p:spPr>
      </p:pic>
      <p:pic>
        <p:nvPicPr>
          <p:cNvPr id="5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525" y="692696"/>
            <a:ext cx="4621475" cy="29815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293096"/>
            <a:ext cx="4470852" cy="22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¿QUÉ ES SINAPSIS?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La sinapsis o articulación </a:t>
            </a:r>
            <a:r>
              <a:rPr lang="es-MX" dirty="0" err="1" smtClean="0"/>
              <a:t>interneuronal</a:t>
            </a:r>
            <a:r>
              <a:rPr lang="es-MX" dirty="0" smtClean="0"/>
              <a:t> corresponde a las estructuras que permiten el paso del impulso nervioso desde una célula nerviosa a otra.</a:t>
            </a:r>
          </a:p>
          <a:p>
            <a:r>
              <a:rPr lang="es-MX" dirty="0" smtClean="0"/>
              <a:t>La sinapsis es la comunicación funcional entre las </a:t>
            </a:r>
            <a:r>
              <a:rPr lang="en-US" dirty="0" err="1" smtClean="0"/>
              <a:t>neuronas</a:t>
            </a:r>
            <a:r>
              <a:rPr lang="en-US" dirty="0" smtClean="0"/>
              <a:t>.</a:t>
            </a:r>
          </a:p>
          <a:p>
            <a:r>
              <a:rPr lang="es-MX" dirty="0" smtClean="0"/>
              <a:t>Conducen el impulso nervioso sólo en una dirección.</a:t>
            </a:r>
          </a:p>
          <a:p>
            <a:r>
              <a:rPr lang="es-MX" dirty="0" smtClean="0"/>
              <a:t>Existen dos tipos de sinapsis, eléctricas y químicas que difieren en su estructura y en la forma en que </a:t>
            </a:r>
            <a:r>
              <a:rPr lang="en-US" dirty="0" err="1" smtClean="0"/>
              <a:t>transmiten</a:t>
            </a:r>
            <a:r>
              <a:rPr lang="en-US" dirty="0" smtClean="0"/>
              <a:t> el </a:t>
            </a:r>
            <a:r>
              <a:rPr lang="en-US" dirty="0" err="1" smtClean="0"/>
              <a:t>impulso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97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neurona tiene tres zonas principales: el cuerpo o soma, las dendritas y el axón.</a:t>
            </a:r>
          </a:p>
          <a:p>
            <a:r>
              <a:rPr lang="es-MX" dirty="0" smtClean="0"/>
              <a:t>Las dendritas y el axón son los encargados de establecer las </a:t>
            </a:r>
            <a:r>
              <a:rPr lang="en-US" dirty="0" err="1" smtClean="0"/>
              <a:t>relaciones</a:t>
            </a:r>
            <a:r>
              <a:rPr lang="en-US" dirty="0" smtClean="0"/>
              <a:t> </a:t>
            </a:r>
            <a:r>
              <a:rPr lang="en-US" dirty="0" err="1" smtClean="0"/>
              <a:t>sinápticas</a:t>
            </a:r>
            <a:r>
              <a:rPr lang="en-U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21087"/>
            <a:ext cx="3672408" cy="1906827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221088"/>
            <a:ext cx="2545711" cy="19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COMPONENTES DE LA SINAPSIS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en-US" sz="2700" b="1" dirty="0" err="1" smtClean="0"/>
              <a:t>Superficie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presináptica</a:t>
            </a:r>
            <a:r>
              <a:rPr lang="en-US" sz="2700" b="1" dirty="0" smtClean="0"/>
              <a:t> (</a:t>
            </a:r>
            <a:r>
              <a:rPr lang="en-US" sz="2700" dirty="0" err="1" smtClean="0"/>
              <a:t>botón</a:t>
            </a:r>
            <a:r>
              <a:rPr lang="en-US" sz="2700" dirty="0" smtClean="0"/>
              <a:t> </a:t>
            </a:r>
            <a:r>
              <a:rPr lang="en-US" sz="2700" dirty="0" err="1" smtClean="0"/>
              <a:t>sináptico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sz="2700" dirty="0" smtClean="0"/>
              <a:t>-</a:t>
            </a:r>
            <a:r>
              <a:rPr lang="en-US" sz="2700" b="1" dirty="0" err="1" smtClean="0"/>
              <a:t>Espacio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sináptico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-</a:t>
            </a:r>
            <a:r>
              <a:rPr lang="en-US" sz="2700" b="1" dirty="0" err="1" smtClean="0"/>
              <a:t>Superficie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Postsináptica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NEUROTRANSMISORES</a:t>
            </a:r>
            <a:br>
              <a:rPr lang="en-US" sz="2700" b="1" dirty="0" smtClean="0"/>
            </a:br>
            <a:r>
              <a:rPr lang="es-MX" sz="2700" dirty="0" smtClean="0"/>
              <a:t>Son sustancias químicas sintetizadas en el soma (cuerpo) y</a:t>
            </a:r>
            <a:br>
              <a:rPr lang="es-MX" sz="2700" dirty="0" smtClean="0"/>
            </a:br>
            <a:r>
              <a:rPr lang="es-MX" sz="2700" dirty="0" smtClean="0"/>
              <a:t>almacenadas en los terminales nerviosos en vesículas sinápticas que permiten la transmisión de impulsos nerviosos a nivel de las </a:t>
            </a:r>
            <a:r>
              <a:rPr lang="en-US" sz="2700" dirty="0" err="1" smtClean="0"/>
              <a:t>sinapsis</a:t>
            </a:r>
            <a:r>
              <a:rPr lang="en-US" sz="2700" dirty="0" smtClean="0"/>
              <a:t>.</a:t>
            </a:r>
            <a:r>
              <a:rPr lang="es-CL" sz="2700" b="1" dirty="0" smtClean="0"/>
              <a:t/>
            </a:r>
            <a:br>
              <a:rPr lang="es-CL" sz="2700" b="1" dirty="0" smtClean="0"/>
            </a:br>
            <a:endParaRPr lang="es-ES" sz="2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37" r="15049"/>
          <a:stretch/>
        </p:blipFill>
        <p:spPr>
          <a:xfrm>
            <a:off x="5985164" y="2060848"/>
            <a:ext cx="246610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SINAPSIS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629000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Consiste en unas proyecciones citoplasmáticas con forma de hongo desde cada célula al juntarse, los extremos de ambas se </a:t>
            </a:r>
            <a:r>
              <a:rPr lang="en-US" dirty="0" err="1" smtClean="0"/>
              <a:t>aplastan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contra </a:t>
            </a:r>
            <a:r>
              <a:rPr lang="en-US" dirty="0" err="1" smtClean="0"/>
              <a:t>otro</a:t>
            </a:r>
            <a:r>
              <a:rPr lang="en-US" dirty="0" smtClean="0"/>
              <a:t>.</a:t>
            </a:r>
          </a:p>
          <a:p>
            <a:r>
              <a:rPr lang="es-MX" dirty="0" smtClean="0"/>
              <a:t>En esta zona, las membranas celulares de ambas células se juntan en una unión estrecha que permite a las moléculas de señal llamadas neurotransmisores pasar rápidamente de una a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difusión</a:t>
            </a:r>
            <a:r>
              <a:rPr lang="en-U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869160"/>
            <a:ext cx="3107848" cy="15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Sinapsis - Wikipedia, la enciclopedi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7" y="1600200"/>
            <a:ext cx="6840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0390" r="6822" b="15603"/>
          <a:stretch/>
        </p:blipFill>
        <p:spPr bwMode="auto">
          <a:xfrm>
            <a:off x="0" y="476672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Tipos</a:t>
            </a:r>
            <a:r>
              <a:rPr lang="en-US" b="1" dirty="0" smtClean="0"/>
              <a:t> de </a:t>
            </a:r>
            <a:r>
              <a:rPr lang="en-US" b="1" dirty="0" err="1" smtClean="0"/>
              <a:t>sinapsis</a:t>
            </a:r>
            <a:r>
              <a:rPr lang="en-US" b="1" dirty="0" smtClean="0"/>
              <a:t> </a:t>
            </a:r>
            <a:r>
              <a:rPr lang="en-US" b="1" dirty="0" err="1" smtClean="0"/>
              <a:t>según</a:t>
            </a:r>
            <a:r>
              <a:rPr lang="en-US" b="1" dirty="0" smtClean="0"/>
              <a:t> el </a:t>
            </a:r>
            <a:r>
              <a:rPr lang="en-US" b="1" dirty="0" err="1" smtClean="0"/>
              <a:t>lugar</a:t>
            </a:r>
            <a:r>
              <a:rPr lang="en-US" b="1" dirty="0" smtClean="0"/>
              <a:t> de </a:t>
            </a:r>
            <a:r>
              <a:rPr lang="en-US" b="1" dirty="0" err="1" smtClean="0"/>
              <a:t>contacto</a:t>
            </a:r>
            <a:r>
              <a:rPr lang="en-US" b="1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84784"/>
            <a:ext cx="7128792" cy="42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9325"/>
          <a:stretch/>
        </p:blipFill>
        <p:spPr bwMode="auto">
          <a:xfrm>
            <a:off x="179512" y="244939"/>
            <a:ext cx="9144000" cy="59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2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3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NEURONA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2" t="22298" r="14337" b="25676"/>
          <a:stretch/>
        </p:blipFill>
        <p:spPr bwMode="auto">
          <a:xfrm>
            <a:off x="2699792" y="1412776"/>
            <a:ext cx="3657600" cy="380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s://image.slidesharecdn.com/sinapsis-160916234409/95/sinapsis-6-638.jpg?cb=14740694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578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SINAPSIS DEL SISTEMA NERVIOSO CENTRAL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s-ES" dirty="0" smtClean="0">
                <a:solidFill>
                  <a:srgbClr val="FFC000"/>
                </a:solidFill>
              </a:rPr>
              <a:t>QUÍMICAS</a:t>
            </a:r>
          </a:p>
          <a:p>
            <a:pPr marL="0" indent="0">
              <a:buNone/>
            </a:pPr>
            <a:r>
              <a:rPr lang="es-ES" dirty="0" smtClean="0"/>
              <a:t>Primera neurona secreta : </a:t>
            </a:r>
            <a:r>
              <a:rPr lang="es-ES" dirty="0" err="1" smtClean="0"/>
              <a:t>neurotrasmisor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Trasmisores de molécula pequeña y de acción rápida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9218" name="Picture 2" descr="C:\Users\Jenny\Downloads\WhatsApp Image 2023-05-03 at 01.00.3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320480" cy="31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dirty="0" smtClean="0"/>
              <a:t>TRASMISORES DE TIPO NEIROPEPTIDODE ACCION LENTA</a:t>
            </a:r>
            <a:endParaRPr lang="es-ES" sz="1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 descr="C:\Users\Jenny\Downloads\WhatsApp Image 2023-05-03 at 01.01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76423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 dirty="0" smtClean="0">
                <a:solidFill>
                  <a:srgbClr val="00B050"/>
                </a:solidFill>
                <a:latin typeface="Bodoni MT Black" pitchFamily="18" charset="0"/>
              </a:rPr>
              <a:t>EXITOS..</a:t>
            </a:r>
            <a:endParaRPr lang="es-ES" sz="6000" dirty="0">
              <a:solidFill>
                <a:srgbClr val="00B05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2911" y="1714798"/>
            <a:ext cx="2386609" cy="85010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2000" dirty="0" smtClean="0"/>
              <a:t>AFERENTE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1" t="27027" r="15286" b="27365"/>
          <a:stretch/>
        </p:blipFill>
        <p:spPr bwMode="auto">
          <a:xfrm rot="16200000">
            <a:off x="630314" y="2330126"/>
            <a:ext cx="2866768" cy="333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1" t="27027" r="15286" b="27365"/>
          <a:stretch/>
        </p:blipFill>
        <p:spPr bwMode="auto">
          <a:xfrm rot="16200000">
            <a:off x="3726658" y="2316673"/>
            <a:ext cx="2866768" cy="333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1" t="27027" r="15286" b="27365"/>
          <a:stretch/>
        </p:blipFill>
        <p:spPr bwMode="auto">
          <a:xfrm rot="16200000">
            <a:off x="6042469" y="2564915"/>
            <a:ext cx="3336316" cy="28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395536" y="2378156"/>
            <a:ext cx="936104" cy="173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2063698" y="3429000"/>
            <a:ext cx="936104" cy="173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835815" y="2620569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EFERENTE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55815" y="620688"/>
            <a:ext cx="457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SINAPSIS NERVIOSA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836006" y="559799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Bodoni MT Black" pitchFamily="18" charset="0"/>
              </a:rPr>
              <a:t>UNIDAD BASICA </a:t>
            </a:r>
            <a:endParaRPr lang="es-ES" dirty="0">
              <a:solidFill>
                <a:schemeClr val="tx2"/>
              </a:solidFill>
              <a:latin typeface="Bodoni MT Black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42009" y="5965655"/>
            <a:ext cx="290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Bodoni MT Black" pitchFamily="18" charset="0"/>
              </a:rPr>
              <a:t>EXITABILIDAD</a:t>
            </a:r>
            <a:endParaRPr lang="es-ES" dirty="0">
              <a:solidFill>
                <a:schemeClr val="tx2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i="1" dirty="0" smtClean="0"/>
              <a:t>CLASIFICACÍON DEL SISTEMA NERVIOSO</a:t>
            </a:r>
            <a:endParaRPr lang="es-ES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3274319"/>
            <a:ext cx="49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tx2"/>
                </a:solidFill>
                <a:latin typeface="Bodoni MT Black" pitchFamily="18" charset="0"/>
              </a:rPr>
              <a:t>ANATÓMICA</a:t>
            </a:r>
            <a:r>
              <a:rPr lang="es-ES" dirty="0" smtClean="0">
                <a:latin typeface="Bodoni MT Black" pitchFamily="18" charset="0"/>
              </a:rPr>
              <a:t> </a:t>
            </a:r>
            <a:endParaRPr lang="es-ES" dirty="0">
              <a:latin typeface="Bodoni MT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44008" y="3274319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</a:rPr>
              <a:t>FUNCIONAL</a:t>
            </a:r>
            <a:endParaRPr lang="es-ES" sz="4400" dirty="0">
              <a:solidFill>
                <a:schemeClr val="accent6">
                  <a:lumMod val="75000"/>
                </a:schemeClr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t="35136" r="40358" b="22973"/>
          <a:stretch/>
        </p:blipFill>
        <p:spPr bwMode="auto">
          <a:xfrm>
            <a:off x="6395791" y="1064571"/>
            <a:ext cx="2748209" cy="210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Bodoni MT Black" pitchFamily="18" charset="0"/>
              </a:rPr>
              <a:t>ANATÓMICA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96" y="1478864"/>
            <a:ext cx="7067128" cy="892696"/>
          </a:xfrm>
        </p:spPr>
        <p:txBody>
          <a:bodyPr>
            <a:normAutofit/>
          </a:bodyPr>
          <a:lstStyle/>
          <a:p>
            <a:r>
              <a:rPr lang="es-ES" b="1" i="1" dirty="0" smtClean="0"/>
              <a:t>SITEMA NERVIOSO CENTRAL(</a:t>
            </a:r>
            <a:r>
              <a:rPr lang="es-ES" b="1" i="1" dirty="0" smtClean="0">
                <a:solidFill>
                  <a:schemeClr val="tx2"/>
                </a:solidFill>
              </a:rPr>
              <a:t>SNC)</a:t>
            </a:r>
            <a:endParaRPr lang="es-ES" b="1" i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274319"/>
            <a:ext cx="49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odoni MT Black" pitchFamily="18" charset="0"/>
              </a:rPr>
              <a:t> </a:t>
            </a:r>
            <a:endParaRPr lang="es-ES" dirty="0">
              <a:latin typeface="Bodoni MT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672" y="316506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200" b="1" i="1" dirty="0" smtClean="0"/>
              <a:t>SISTEMA NERVIOSO PERIFERICO </a:t>
            </a:r>
            <a:r>
              <a:rPr lang="es-ES" sz="3200" b="1" i="1" dirty="0" smtClean="0">
                <a:solidFill>
                  <a:schemeClr val="tx2"/>
                </a:solidFill>
              </a:rPr>
              <a:t>(SNP)</a:t>
            </a:r>
            <a:endParaRPr lang="es-ES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i="1" dirty="0" smtClean="0"/>
              <a:t>SITEMA NERVIOSO CENTRAL(</a:t>
            </a:r>
            <a:r>
              <a:rPr lang="es-ES" sz="4000" b="1" i="1" dirty="0" smtClean="0">
                <a:solidFill>
                  <a:schemeClr val="tx2"/>
                </a:solidFill>
              </a:rPr>
              <a:t>SNC</a:t>
            </a:r>
            <a:r>
              <a:rPr lang="es-ES" sz="4000" b="1" i="1" dirty="0" smtClean="0"/>
              <a:t>)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/>
              <a:t>SITEMA NERVIOSO CENTRAL </a:t>
            </a:r>
            <a:r>
              <a:rPr lang="es-ES" b="1" i="1" dirty="0" smtClean="0">
                <a:solidFill>
                  <a:schemeClr val="tx2"/>
                </a:solidFill>
              </a:rPr>
              <a:t>SNC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2194202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CEREBRO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CEREBELO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TRONCO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ENCEFÁLICO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MÉDULA ESPINAL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4" t="25000" r="40264" b="21528"/>
          <a:stretch/>
        </p:blipFill>
        <p:spPr bwMode="auto">
          <a:xfrm>
            <a:off x="6948264" y="1628800"/>
            <a:ext cx="1512168" cy="45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9" t="40510" r="21841" b="51444"/>
          <a:stretch/>
        </p:blipFill>
        <p:spPr bwMode="auto">
          <a:xfrm>
            <a:off x="4572000" y="4586277"/>
            <a:ext cx="1267433" cy="174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59732" y="4797152"/>
            <a:ext cx="241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MESENCEFALO</a:t>
            </a:r>
          </a:p>
          <a:p>
            <a:r>
              <a:rPr lang="es-ES" dirty="0" smtClean="0"/>
              <a:t>PROTUBERANCIA </a:t>
            </a:r>
          </a:p>
          <a:p>
            <a:r>
              <a:rPr lang="es-ES" dirty="0" smtClean="0"/>
              <a:t>BULBO RAQUIDEO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93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 smtClean="0"/>
              <a:t>SISTEMA NERVIOSO PERIFERICO </a:t>
            </a:r>
            <a:r>
              <a:rPr lang="es-ES" b="1" i="1" dirty="0" smtClean="0">
                <a:solidFill>
                  <a:schemeClr val="tx2"/>
                </a:solidFill>
              </a:rPr>
              <a:t>(SNP)</a:t>
            </a:r>
            <a:br>
              <a:rPr lang="es-ES" b="1" i="1" dirty="0" smtClean="0">
                <a:solidFill>
                  <a:schemeClr val="tx2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NERVIOS CRANEALES (12 PARES)</a:t>
            </a:r>
          </a:p>
          <a:p>
            <a:r>
              <a:rPr lang="es-ES" dirty="0" smtClean="0"/>
              <a:t>NERVIOS RAQUÍDEOS(31 PARES)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10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6" t="16220" r="38957" b="12153"/>
          <a:stretch/>
        </p:blipFill>
        <p:spPr bwMode="auto">
          <a:xfrm>
            <a:off x="2684580" y="836712"/>
            <a:ext cx="3338285" cy="52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 flipV="1">
            <a:off x="5580112" y="2708920"/>
            <a:ext cx="7200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>
            <a:off x="2771800" y="2276872"/>
            <a:ext cx="216024" cy="23762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 flipV="1">
            <a:off x="1259632" y="4509120"/>
            <a:ext cx="1800200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940152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VIA AFERENTE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91580" y="32083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VIA EFERENTE</a:t>
            </a:r>
            <a:endParaRPr lang="es-E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9" t="26935" r="7499" b="38145"/>
          <a:stretch/>
        </p:blipFill>
        <p:spPr bwMode="auto">
          <a:xfrm>
            <a:off x="5566804" y="4869160"/>
            <a:ext cx="3384376" cy="18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0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CLASIFICACÍON FUNCIONAL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/>
              <a:t>SOMÁTICO</a:t>
            </a:r>
          </a:p>
          <a:p>
            <a:r>
              <a:rPr lang="es-ES" dirty="0" smtClean="0"/>
              <a:t>Voluntario: motriz (m. estriado)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Eferencia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/>
              <a:t>Relacionarme con el medio: sensitivo/sensorial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Aferencia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AUTÓNOMO</a:t>
            </a:r>
          </a:p>
          <a:p>
            <a:pPr marL="0" indent="0">
              <a:buNone/>
            </a:pPr>
            <a:r>
              <a:rPr lang="es-ES" dirty="0" smtClean="0"/>
              <a:t>Involuntario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SIMPATICO </a:t>
            </a:r>
            <a:r>
              <a:rPr lang="es-ES" dirty="0" smtClean="0"/>
              <a:t>catecolaminas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PARASIMPATICO </a:t>
            </a:r>
            <a:r>
              <a:rPr lang="es-ES" dirty="0" err="1" smtClean="0"/>
              <a:t>acetilcoa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67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295</Words>
  <Application>Microsoft Office PowerPoint</Application>
  <PresentationFormat>Presentación en pantalla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GENERALIDADES DELSISTEMA NERVIOSO</vt:lpstr>
      <vt:lpstr>NEURONA </vt:lpstr>
      <vt:lpstr>AFERENTE</vt:lpstr>
      <vt:lpstr>CLASIFICACÍON DEL SISTEMA NERVIOSO</vt:lpstr>
      <vt:lpstr>ANATÓMICA</vt:lpstr>
      <vt:lpstr>SITEMA NERVIOSO CENTRAL(SNC)</vt:lpstr>
      <vt:lpstr>SISTEMA NERVIOSO PERIFERICO (SNP) </vt:lpstr>
      <vt:lpstr>Presentación de PowerPoint</vt:lpstr>
      <vt:lpstr>CLASIFICACÍON FUNCIONAL</vt:lpstr>
      <vt:lpstr>SINAPSIS</vt:lpstr>
      <vt:lpstr>¿QUÉ ES SINAPSIS?</vt:lpstr>
      <vt:lpstr>NEURONA</vt:lpstr>
      <vt:lpstr>        COMPONENTES DE LA SINAPSIS  -Superficie presináptica (botón sináptico) -Espacio sináptico -Superficie Postsináptica  NEUROTRANSMISORES Son sustancias químicas sintetizadas en el soma (cuerpo) y almacenadas en los terminales nerviosos en vesículas sinápticas que permiten la transmisión de impulsos nerviosos a nivel de las sinapsis. </vt:lpstr>
      <vt:lpstr>SINAPSIS</vt:lpstr>
      <vt:lpstr>Presentación de PowerPoint</vt:lpstr>
      <vt:lpstr>Presentación de PowerPoint</vt:lpstr>
      <vt:lpstr>Tipos de sinapsis según el lugar de contacto.</vt:lpstr>
      <vt:lpstr>Presentación de PowerPoint</vt:lpstr>
      <vt:lpstr>Presentación de PowerPoint</vt:lpstr>
      <vt:lpstr>Presentación de PowerPoint</vt:lpstr>
      <vt:lpstr>SINAPSIS DEL SISTEMA NERVIOSO CENTRAL</vt:lpstr>
      <vt:lpstr>TRASMISORES DE TIPO NEIROPEPTIDODE ACCION LENTA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GENERALIDADES DELSISTEMA NERVIOSO</dc:title>
  <dc:creator>Jenny</dc:creator>
  <cp:lastModifiedBy>Jenny</cp:lastModifiedBy>
  <cp:revision>13</cp:revision>
  <dcterms:created xsi:type="dcterms:W3CDTF">2023-05-03T03:36:16Z</dcterms:created>
  <dcterms:modified xsi:type="dcterms:W3CDTF">2023-05-03T06:10:30Z</dcterms:modified>
</cp:coreProperties>
</file>