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357" r:id="rId4"/>
    <p:sldId id="377" r:id="rId5"/>
    <p:sldId id="257" r:id="rId6"/>
    <p:sldId id="258" r:id="rId7"/>
    <p:sldId id="261" r:id="rId8"/>
    <p:sldId id="262" r:id="rId9"/>
    <p:sldId id="352" r:id="rId10"/>
    <p:sldId id="354" r:id="rId11"/>
    <p:sldId id="355" r:id="rId12"/>
    <p:sldId id="376" r:id="rId13"/>
    <p:sldId id="353" r:id="rId14"/>
    <p:sldId id="360" r:id="rId15"/>
    <p:sldId id="359" r:id="rId16"/>
    <p:sldId id="361" r:id="rId17"/>
    <p:sldId id="362" r:id="rId18"/>
    <p:sldId id="373" r:id="rId19"/>
    <p:sldId id="363" r:id="rId20"/>
    <p:sldId id="374" r:id="rId21"/>
    <p:sldId id="368" r:id="rId22"/>
    <p:sldId id="369" r:id="rId23"/>
    <p:sldId id="366"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p:restoredTop sz="94676"/>
  </p:normalViewPr>
  <p:slideViewPr>
    <p:cSldViewPr snapToGrid="0">
      <p:cViewPr varScale="1">
        <p:scale>
          <a:sx n="106" d="100"/>
          <a:sy n="106" d="100"/>
        </p:scale>
        <p:origin x="6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4E3B7-EEDD-C7A3-8A67-EFDA77C172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FA5E693-FD6E-3A86-7522-40CE2C257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626B075-FCC7-2E67-A1BD-D5B5CD0FA598}"/>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5" name="Marcador de pie de página 4">
            <a:extLst>
              <a:ext uri="{FF2B5EF4-FFF2-40B4-BE49-F238E27FC236}">
                <a16:creationId xmlns:a16="http://schemas.microsoft.com/office/drawing/2014/main" id="{EF1B17D6-770C-FC15-76D2-84FD8EC998F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D8B5D10-695B-6C59-B9D2-7024C4BD586E}"/>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18366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F28D4-6A82-9394-BB1D-C3DB0265E8F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786718D-49B8-9F48-7D2C-016F13F6FB3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FADC161-D791-5CF9-BEC7-9129A266DD06}"/>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5" name="Marcador de pie de página 4">
            <a:extLst>
              <a:ext uri="{FF2B5EF4-FFF2-40B4-BE49-F238E27FC236}">
                <a16:creationId xmlns:a16="http://schemas.microsoft.com/office/drawing/2014/main" id="{292E30B5-4C94-0F91-F641-4F97257209B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007E74E-5590-2797-4863-9ED8CAA226A1}"/>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351052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3DC971-2FF0-9BFF-D782-53163B3081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A7E1FE3-364C-A7B9-6E8F-94E2A2FE9A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37405A9-36BC-D51D-564B-F821BB5EA67C}"/>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5" name="Marcador de pie de página 4">
            <a:extLst>
              <a:ext uri="{FF2B5EF4-FFF2-40B4-BE49-F238E27FC236}">
                <a16:creationId xmlns:a16="http://schemas.microsoft.com/office/drawing/2014/main" id="{02DDB4F9-25AF-34D0-1034-5233DB0762A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FB67268-B837-0F40-3A8F-94040D62967B}"/>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380709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A23F4-06F1-7943-90A1-095DD8C440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9999453-9F85-F4EB-E60D-ECEC7667F33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691F41A-D8FD-C52C-6199-CA152302CA31}"/>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5" name="Marcador de pie de página 4">
            <a:extLst>
              <a:ext uri="{FF2B5EF4-FFF2-40B4-BE49-F238E27FC236}">
                <a16:creationId xmlns:a16="http://schemas.microsoft.com/office/drawing/2014/main" id="{24451BD1-6837-4030-26B6-37A101F6D58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57A6CF1-E636-938C-D089-5DB8C38E6FF7}"/>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138839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83754-EEF8-04ED-6D0D-BD900FD42D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67512F-836F-1831-A6E4-3131CAD49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0F63287-6821-8240-CAB1-EA584AB4AFCE}"/>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5" name="Marcador de pie de página 4">
            <a:extLst>
              <a:ext uri="{FF2B5EF4-FFF2-40B4-BE49-F238E27FC236}">
                <a16:creationId xmlns:a16="http://schemas.microsoft.com/office/drawing/2014/main" id="{9AB03DD6-C03D-7E8B-8935-EBD347A1E75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FDF0E0E-ECD9-91C1-6B9B-59EFC5BB8835}"/>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25053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3E50B-21A2-6756-8703-3FFFD0E5F69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75A0B44-CBE7-86CC-F660-4F68F3D9341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AB9994DC-1E36-B45B-167F-DB8ECEF7188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DDF1413-5F11-E600-5DEE-AC901AA06A0D}"/>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6" name="Marcador de pie de página 5">
            <a:extLst>
              <a:ext uri="{FF2B5EF4-FFF2-40B4-BE49-F238E27FC236}">
                <a16:creationId xmlns:a16="http://schemas.microsoft.com/office/drawing/2014/main" id="{BD8B7F98-1617-F200-C77A-C5A3B5B7105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7F2F5A-7D21-7E34-BB7D-D3A8EAE882FD}"/>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30083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BC69F-D7D0-D930-A3E0-0277833F5B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33B5B88-416B-5052-88AA-1C9FE8B364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BA9574-F1B3-976D-7A89-D880B524244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6779F10-53D1-A54E-2ABC-3056E01919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3E99A3-8677-DDDC-E362-A085AA824D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9A5532E9-DF22-13BF-0BD5-944F43151D66}"/>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8" name="Marcador de pie de página 7">
            <a:extLst>
              <a:ext uri="{FF2B5EF4-FFF2-40B4-BE49-F238E27FC236}">
                <a16:creationId xmlns:a16="http://schemas.microsoft.com/office/drawing/2014/main" id="{8931C164-CAA7-2F70-9BAF-A7DDB8EEA8FC}"/>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4C83997-A550-B75D-F9BC-3F88CF14E935}"/>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133487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641B6-FD41-2F25-ED1D-9FA6CE4548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F3D649A0-7B65-5519-1001-04B6C6375DBE}"/>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4" name="Marcador de pie de página 3">
            <a:extLst>
              <a:ext uri="{FF2B5EF4-FFF2-40B4-BE49-F238E27FC236}">
                <a16:creationId xmlns:a16="http://schemas.microsoft.com/office/drawing/2014/main" id="{291D24DD-DBC0-27EE-55EB-B755C3363F9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31582D3-7DBB-0486-8919-0F13C6E25AEC}"/>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311024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50F5131-D363-9605-0C69-585166C2C5BD}"/>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3" name="Marcador de pie de página 2">
            <a:extLst>
              <a:ext uri="{FF2B5EF4-FFF2-40B4-BE49-F238E27FC236}">
                <a16:creationId xmlns:a16="http://schemas.microsoft.com/office/drawing/2014/main" id="{4DAF46A9-4AF9-0F5D-2C5D-E33B6D8EFCA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FF37E9A-6DD8-5A5C-605A-4F4199A4B10C}"/>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404108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543A0-3C88-7513-F959-F64EB39B5A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E60ACD8-D983-B7CA-0503-1A2507C6A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C0DBBA4-7C8A-53B5-F441-FB31349F3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0F103C-F4D9-2AB7-CD6D-E2547C9D91AF}"/>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6" name="Marcador de pie de página 5">
            <a:extLst>
              <a:ext uri="{FF2B5EF4-FFF2-40B4-BE49-F238E27FC236}">
                <a16:creationId xmlns:a16="http://schemas.microsoft.com/office/drawing/2014/main" id="{08656EFB-4371-6FB3-DA72-D0636BDB18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E993AD3-AEA9-DBA6-0A39-D33C17A8EAFA}"/>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132128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38D5E-1228-A3B7-8EA7-C8109CA08B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24464FC-480D-7790-5DDE-424DDBC38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FA2C994C-1A8D-CF36-1EC2-CFD289E99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B6C2B9-E48F-D9A2-009F-2233F9C6F6B7}"/>
              </a:ext>
            </a:extLst>
          </p:cNvPr>
          <p:cNvSpPr>
            <a:spLocks noGrp="1"/>
          </p:cNvSpPr>
          <p:nvPr>
            <p:ph type="dt" sz="half" idx="10"/>
          </p:nvPr>
        </p:nvSpPr>
        <p:spPr/>
        <p:txBody>
          <a:bodyPr/>
          <a:lstStyle/>
          <a:p>
            <a:fld id="{94F5965D-8046-944D-921A-3DAFFC3E12C1}" type="datetimeFigureOut">
              <a:rPr lang="es-EC" smtClean="0"/>
              <a:t>28/4/25</a:t>
            </a:fld>
            <a:endParaRPr lang="es-EC"/>
          </a:p>
        </p:txBody>
      </p:sp>
      <p:sp>
        <p:nvSpPr>
          <p:cNvPr id="6" name="Marcador de pie de página 5">
            <a:extLst>
              <a:ext uri="{FF2B5EF4-FFF2-40B4-BE49-F238E27FC236}">
                <a16:creationId xmlns:a16="http://schemas.microsoft.com/office/drawing/2014/main" id="{2D853728-9469-988B-C8EC-E719D5460D7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95ABA3E-B89D-9F89-D6CA-15939C49B0D4}"/>
              </a:ext>
            </a:extLst>
          </p:cNvPr>
          <p:cNvSpPr>
            <a:spLocks noGrp="1"/>
          </p:cNvSpPr>
          <p:nvPr>
            <p:ph type="sldNum" sz="quarter" idx="12"/>
          </p:nvPr>
        </p:nvSpPr>
        <p:spPr/>
        <p:txBody>
          <a:bodyPr/>
          <a:lstStyle/>
          <a:p>
            <a:fld id="{8CD65D73-6169-7B4C-828B-728C6A321F82}" type="slidenum">
              <a:rPr lang="es-EC" smtClean="0"/>
              <a:t>‹Nº›</a:t>
            </a:fld>
            <a:endParaRPr lang="es-EC"/>
          </a:p>
        </p:txBody>
      </p:sp>
    </p:spTree>
    <p:extLst>
      <p:ext uri="{BB962C8B-B14F-4D97-AF65-F5344CB8AC3E}">
        <p14:creationId xmlns:p14="http://schemas.microsoft.com/office/powerpoint/2010/main" val="50470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8D6381D-09B4-D194-2789-C0504BBF7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25070DE-3B6C-BD06-9CBF-F359FACA2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8B6676B-4232-5226-32A5-91D5B6F9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5965D-8046-944D-921A-3DAFFC3E12C1}" type="datetimeFigureOut">
              <a:rPr lang="es-EC" smtClean="0"/>
              <a:t>28/4/25</a:t>
            </a:fld>
            <a:endParaRPr lang="es-EC"/>
          </a:p>
        </p:txBody>
      </p:sp>
      <p:sp>
        <p:nvSpPr>
          <p:cNvPr id="5" name="Marcador de pie de página 4">
            <a:extLst>
              <a:ext uri="{FF2B5EF4-FFF2-40B4-BE49-F238E27FC236}">
                <a16:creationId xmlns:a16="http://schemas.microsoft.com/office/drawing/2014/main" id="{8AE779FB-ACBB-9C5C-7E91-B071A4B83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B8A2161-B730-4081-2655-F523F8A24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65D73-6169-7B4C-828B-728C6A321F82}" type="slidenum">
              <a:rPr lang="es-EC" smtClean="0"/>
              <a:t>‹Nº›</a:t>
            </a:fld>
            <a:endParaRPr lang="es-EC"/>
          </a:p>
        </p:txBody>
      </p:sp>
    </p:spTree>
    <p:extLst>
      <p:ext uri="{BB962C8B-B14F-4D97-AF65-F5344CB8AC3E}">
        <p14:creationId xmlns:p14="http://schemas.microsoft.com/office/powerpoint/2010/main" val="64046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E93BC-6B78-6BEC-8144-CAA3C72BFDFB}"/>
              </a:ext>
            </a:extLst>
          </p:cNvPr>
          <p:cNvSpPr>
            <a:spLocks noGrp="1"/>
          </p:cNvSpPr>
          <p:nvPr>
            <p:ph type="ctrTitle"/>
          </p:nvPr>
        </p:nvSpPr>
        <p:spPr/>
        <p:txBody>
          <a:bodyPr/>
          <a:lstStyle/>
          <a:p>
            <a:r>
              <a:rPr lang="es-EC" dirty="0"/>
              <a:t>Perspectivas, características y clasificación</a:t>
            </a:r>
          </a:p>
        </p:txBody>
      </p:sp>
      <p:sp>
        <p:nvSpPr>
          <p:cNvPr id="3" name="Subtítulo 2">
            <a:extLst>
              <a:ext uri="{FF2B5EF4-FFF2-40B4-BE49-F238E27FC236}">
                <a16:creationId xmlns:a16="http://schemas.microsoft.com/office/drawing/2014/main" id="{36F2D382-8283-8ABF-9362-6F0945FEBBD8}"/>
              </a:ext>
            </a:extLst>
          </p:cNvPr>
          <p:cNvSpPr>
            <a:spLocks noGrp="1"/>
          </p:cNvSpPr>
          <p:nvPr>
            <p:ph type="subTitle" idx="1"/>
          </p:nvPr>
        </p:nvSpPr>
        <p:spPr/>
        <p:txBody>
          <a:bodyPr/>
          <a:lstStyle/>
          <a:p>
            <a:r>
              <a:rPr lang="es-EC" dirty="0"/>
              <a:t>PhD. Margarita Pomboza Floril</a:t>
            </a:r>
          </a:p>
        </p:txBody>
      </p:sp>
    </p:spTree>
    <p:extLst>
      <p:ext uri="{BB962C8B-B14F-4D97-AF65-F5344CB8AC3E}">
        <p14:creationId xmlns:p14="http://schemas.microsoft.com/office/powerpoint/2010/main" val="186634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FFB52-5BE7-E121-6FBC-69EB2A28760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9965D2F-052F-00C1-4A10-75853FA6E627}"/>
              </a:ext>
            </a:extLst>
          </p:cNvPr>
          <p:cNvSpPr>
            <a:spLocks noGrp="1"/>
          </p:cNvSpPr>
          <p:nvPr>
            <p:ph idx="1"/>
          </p:nvPr>
        </p:nvSpPr>
        <p:spPr/>
        <p:txBody>
          <a:bodyPr/>
          <a:lstStyle/>
          <a:p>
            <a:endParaRPr lang="es-EC"/>
          </a:p>
        </p:txBody>
      </p:sp>
      <p:pic>
        <p:nvPicPr>
          <p:cNvPr id="5122" name="Picture 2" descr="🥇▷【 Perspectiva cónica: fundamentos - Dibujo técnico 2º de bachillerato 】">
            <a:extLst>
              <a:ext uri="{FF2B5EF4-FFF2-40B4-BE49-F238E27FC236}">
                <a16:creationId xmlns:a16="http://schemas.microsoft.com/office/drawing/2014/main" id="{801866E4-4514-C992-AA3D-08E84C030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1" y="897629"/>
            <a:ext cx="12142469" cy="52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21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3CBEF12-C9B8-466E-A7FE-B00B9AD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BD565C-47D5-00AA-E6B7-8BA08B6C9D29}"/>
              </a:ext>
            </a:extLst>
          </p:cNvPr>
          <p:cNvSpPr>
            <a:spLocks noGrp="1"/>
          </p:cNvSpPr>
          <p:nvPr>
            <p:ph type="title"/>
          </p:nvPr>
        </p:nvSpPr>
        <p:spPr>
          <a:xfrm>
            <a:off x="838199" y="370319"/>
            <a:ext cx="4164401" cy="1851885"/>
          </a:xfrm>
        </p:spPr>
        <p:txBody>
          <a:bodyPr>
            <a:normAutofit/>
          </a:bodyPr>
          <a:lstStyle/>
          <a:p>
            <a:r>
              <a:rPr lang="es-EC" sz="4000" dirty="0"/>
              <a:t>Dos puntos de partida</a:t>
            </a:r>
          </a:p>
        </p:txBody>
      </p:sp>
      <p:sp>
        <p:nvSpPr>
          <p:cNvPr id="3" name="Marcador de contenido 2">
            <a:extLst>
              <a:ext uri="{FF2B5EF4-FFF2-40B4-BE49-F238E27FC236}">
                <a16:creationId xmlns:a16="http://schemas.microsoft.com/office/drawing/2014/main" id="{6BDACE9B-CE56-BFEC-ED7F-77676ECC630A}"/>
              </a:ext>
            </a:extLst>
          </p:cNvPr>
          <p:cNvSpPr>
            <a:spLocks noGrp="1"/>
          </p:cNvSpPr>
          <p:nvPr>
            <p:ph idx="1"/>
          </p:nvPr>
        </p:nvSpPr>
        <p:spPr>
          <a:xfrm>
            <a:off x="5188941" y="370319"/>
            <a:ext cx="6298971" cy="1851885"/>
          </a:xfrm>
        </p:spPr>
        <p:txBody>
          <a:bodyPr anchor="ctr">
            <a:normAutofit/>
          </a:bodyPr>
          <a:lstStyle/>
          <a:p>
            <a:r>
              <a:rPr lang="es-EC" sz="4000" dirty="0"/>
              <a:t>Un punto de partida</a:t>
            </a:r>
          </a:p>
        </p:txBody>
      </p:sp>
      <p:pic>
        <p:nvPicPr>
          <p:cNvPr id="6148" name="Picture 4" descr="láminas de perspectiva conica">
            <a:extLst>
              <a:ext uri="{FF2B5EF4-FFF2-40B4-BE49-F238E27FC236}">
                <a16:creationId xmlns:a16="http://schemas.microsoft.com/office/drawing/2014/main" id="{99806B74-AE43-A30F-878C-785552FA9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46" r="7019" b="-3"/>
          <a:stretch/>
        </p:blipFill>
        <p:spPr bwMode="auto">
          <a:xfrm>
            <a:off x="838199" y="2392326"/>
            <a:ext cx="4164414" cy="391720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A PERSPECTIVA CÓNICA FRONTAL - Agustinos de León">
            <a:extLst>
              <a:ext uri="{FF2B5EF4-FFF2-40B4-BE49-F238E27FC236}">
                <a16:creationId xmlns:a16="http://schemas.microsoft.com/office/drawing/2014/main" id="{AE5DE5E3-B3AA-03E7-C2B1-1CE81EDFF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00" r="-3" b="13188"/>
          <a:stretch/>
        </p:blipFill>
        <p:spPr bwMode="auto">
          <a:xfrm>
            <a:off x="5188940" y="2392326"/>
            <a:ext cx="6298971" cy="391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1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AFE5669A-02AC-F212-08CE-E98B54CF36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4632" y="1508084"/>
            <a:ext cx="2560320" cy="3835685"/>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2396554C-801D-742A-E36C-5A3E1C4ABC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4631" y="1622885"/>
            <a:ext cx="2560320" cy="3606084"/>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Connector 2062">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C17803BA-11E6-E04C-2203-04AFD38E7E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35726" y="1719047"/>
            <a:ext cx="2560320" cy="3413760"/>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6" name="Picture 8">
            <a:extLst>
              <a:ext uri="{FF2B5EF4-FFF2-40B4-BE49-F238E27FC236}">
                <a16:creationId xmlns:a16="http://schemas.microsoft.com/office/drawing/2014/main" id="{216BF922-4DC0-273E-4616-930D6575401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20662" y="1825727"/>
            <a:ext cx="256032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2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9A860F-9542-5A38-D28A-26DB010F91E0}"/>
              </a:ext>
            </a:extLst>
          </p:cNvPr>
          <p:cNvSpPr>
            <a:spLocks noGrp="1"/>
          </p:cNvSpPr>
          <p:nvPr>
            <p:ph type="title"/>
          </p:nvPr>
        </p:nvSpPr>
        <p:spPr>
          <a:xfrm>
            <a:off x="1008184" y="174032"/>
            <a:ext cx="10175631" cy="1111843"/>
          </a:xfrm>
        </p:spPr>
        <p:txBody>
          <a:bodyPr anchor="ctr">
            <a:normAutofit/>
          </a:bodyPr>
          <a:lstStyle/>
          <a:p>
            <a:pPr algn="ctr"/>
            <a:r>
              <a:rPr lang="es-EC" sz="4000" dirty="0">
                <a:solidFill>
                  <a:schemeClr val="accent2">
                    <a:lumMod val="75000"/>
                  </a:schemeClr>
                </a:solidFill>
              </a:rPr>
              <a:t>Perspectiva axiométrica</a:t>
            </a:r>
          </a:p>
        </p:txBody>
      </p:sp>
      <p:sp>
        <p:nvSpPr>
          <p:cNvPr id="3" name="Marcador de contenido 2">
            <a:extLst>
              <a:ext uri="{FF2B5EF4-FFF2-40B4-BE49-F238E27FC236}">
                <a16:creationId xmlns:a16="http://schemas.microsoft.com/office/drawing/2014/main" id="{A1BEF7E3-3348-721C-86B6-1326F3418F7E}"/>
              </a:ext>
            </a:extLst>
          </p:cNvPr>
          <p:cNvSpPr>
            <a:spLocks noGrp="1"/>
          </p:cNvSpPr>
          <p:nvPr>
            <p:ph idx="1"/>
          </p:nvPr>
        </p:nvSpPr>
        <p:spPr>
          <a:xfrm>
            <a:off x="1008184" y="1459907"/>
            <a:ext cx="10175630" cy="767904"/>
          </a:xfrm>
        </p:spPr>
        <p:txBody>
          <a:bodyPr anchor="ctr">
            <a:normAutofit/>
          </a:bodyPr>
          <a:lstStyle/>
          <a:p>
            <a:pPr algn="ctr"/>
            <a:r>
              <a:rPr lang="es-EC" sz="1600"/>
              <a:t>Esistema axonometrico es un tipo de perspectiva cuya finalidad es reproducir gráficamente los objetos, simulando las tres dimensiones, y por lo tanto, dando una imagen de forma similar a la que el ser humano percibe.</a:t>
            </a:r>
          </a:p>
        </p:txBody>
      </p:sp>
      <p:pic>
        <p:nvPicPr>
          <p:cNvPr id="19458" name="Picture 2" descr="Diagrama&#10;&#10;Descripción generada automáticamente">
            <a:extLst>
              <a:ext uri="{FF2B5EF4-FFF2-40B4-BE49-F238E27FC236}">
                <a16:creationId xmlns:a16="http://schemas.microsoft.com/office/drawing/2014/main" id="{94A6F823-C7A1-A761-21D2-756C00599D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2175" y="2405149"/>
            <a:ext cx="6781553" cy="389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0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Freeform: Shape 922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8FD1C9D-3B3D-E1F9-9945-CA5AD33FDD10}"/>
              </a:ext>
            </a:extLst>
          </p:cNvPr>
          <p:cNvSpPr>
            <a:spLocks noGrp="1"/>
          </p:cNvSpPr>
          <p:nvPr>
            <p:ph type="title"/>
          </p:nvPr>
        </p:nvSpPr>
        <p:spPr>
          <a:xfrm>
            <a:off x="1137034" y="609597"/>
            <a:ext cx="9392421" cy="1330841"/>
          </a:xfrm>
        </p:spPr>
        <p:txBody>
          <a:bodyPr>
            <a:normAutofit/>
          </a:bodyPr>
          <a:lstStyle/>
          <a:p>
            <a:r>
              <a:rPr lang="es-EC" dirty="0">
                <a:solidFill>
                  <a:srgbClr val="FFC000"/>
                </a:solidFill>
              </a:rPr>
              <a:t>Perspectiva Isométrica</a:t>
            </a:r>
          </a:p>
        </p:txBody>
      </p:sp>
      <p:sp>
        <p:nvSpPr>
          <p:cNvPr id="3" name="Marcador de contenido 2">
            <a:extLst>
              <a:ext uri="{FF2B5EF4-FFF2-40B4-BE49-F238E27FC236}">
                <a16:creationId xmlns:a16="http://schemas.microsoft.com/office/drawing/2014/main" id="{C53E496F-844C-C4D0-C8F4-C390EDD11058}"/>
              </a:ext>
            </a:extLst>
          </p:cNvPr>
          <p:cNvSpPr>
            <a:spLocks noGrp="1"/>
          </p:cNvSpPr>
          <p:nvPr>
            <p:ph idx="1"/>
          </p:nvPr>
        </p:nvSpPr>
        <p:spPr>
          <a:xfrm>
            <a:off x="1137034" y="2198362"/>
            <a:ext cx="4958966" cy="3917773"/>
          </a:xfrm>
        </p:spPr>
        <p:txBody>
          <a:bodyPr>
            <a:normAutofit/>
          </a:bodyPr>
          <a:lstStyle/>
          <a:p>
            <a:r>
              <a:rPr lang="es-EC" sz="2000"/>
              <a:t>Isométrica: Cuando el triángulo anteriormente descrito es Equilátero</a:t>
            </a:r>
          </a:p>
          <a:p>
            <a:r>
              <a:rPr lang="es-EC" sz="2000"/>
              <a:t>Sí los tres ejes quedan plasmados en el plano del papel formando tres ángulos iguales de 120º. Por lo tanto los tres ejes experimentan la misma deformación de reducción (todas las medidas se reducen a un 81,6%). </a:t>
            </a:r>
          </a:p>
          <a:p>
            <a:endParaRPr lang="es-EC" sz="2000"/>
          </a:p>
          <a:p>
            <a:r>
              <a:rPr lang="es-EC" sz="2000"/>
              <a:t>Es muy usual utilizar la perspectiva Isométrica sin reducir las medidas, tomando coeficiente 1 en todos los ejes. </a:t>
            </a:r>
          </a:p>
        </p:txBody>
      </p:sp>
      <p:pic>
        <p:nvPicPr>
          <p:cNvPr id="9218" name="Picture 2" descr="La perspectiva isométrica en diseño gráfico. ¿Qué utilidades tiene?">
            <a:extLst>
              <a:ext uri="{FF2B5EF4-FFF2-40B4-BE49-F238E27FC236}">
                <a16:creationId xmlns:a16="http://schemas.microsoft.com/office/drawing/2014/main" id="{8558D108-0396-D267-177F-8156E75B3B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8474" y="1807933"/>
            <a:ext cx="6475659" cy="3917773"/>
          </a:xfrm>
          <a:prstGeom prst="rect">
            <a:avLst/>
          </a:prstGeom>
          <a:noFill/>
          <a:extLst>
            <a:ext uri="{909E8E84-426E-40DD-AFC4-6F175D3DCCD1}">
              <a14:hiddenFill xmlns:a14="http://schemas.microsoft.com/office/drawing/2010/main">
                <a:solidFill>
                  <a:srgbClr val="FFFFFF"/>
                </a:solidFill>
              </a14:hiddenFill>
            </a:ext>
          </a:extLst>
        </p:spPr>
      </p:pic>
      <p:sp>
        <p:nvSpPr>
          <p:cNvPr id="9227" name="Freeform: Shape 922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720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2. Dibujo y perspectiva |">
            <a:extLst>
              <a:ext uri="{FF2B5EF4-FFF2-40B4-BE49-F238E27FC236}">
                <a16:creationId xmlns:a16="http://schemas.microsoft.com/office/drawing/2014/main" id="{53641948-C9B7-3B90-B70A-61F5C6F45C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3267" y="927894"/>
            <a:ext cx="10101756" cy="52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E907B-41CC-937E-1366-807814709ED1}"/>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1E93D79-7FC6-C1BD-A389-D61985EAA45F}"/>
              </a:ext>
            </a:extLst>
          </p:cNvPr>
          <p:cNvSpPr>
            <a:spLocks noGrp="1"/>
          </p:cNvSpPr>
          <p:nvPr>
            <p:ph idx="1"/>
          </p:nvPr>
        </p:nvSpPr>
        <p:spPr/>
        <p:txBody>
          <a:bodyPr/>
          <a:lstStyle/>
          <a:p>
            <a:endParaRPr lang="es-EC"/>
          </a:p>
        </p:txBody>
      </p:sp>
      <p:pic>
        <p:nvPicPr>
          <p:cNvPr id="10242" name="Picture 2" descr="Vista isométrica de edificio de oficinas moderno | Vector Gratis">
            <a:extLst>
              <a:ext uri="{FF2B5EF4-FFF2-40B4-BE49-F238E27FC236}">
                <a16:creationId xmlns:a16="http://schemas.microsoft.com/office/drawing/2014/main" id="{165689A4-0C33-2322-1EE5-110BEB646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erspectiva Isométrica - Construmatica Blog">
            <a:extLst>
              <a:ext uri="{FF2B5EF4-FFF2-40B4-BE49-F238E27FC236}">
                <a16:creationId xmlns:a16="http://schemas.microsoft.com/office/drawing/2014/main" id="{05BEEE9D-F11A-8C06-96B8-D9F70D9F3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988" y="2400300"/>
            <a:ext cx="5839011" cy="272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6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7" name="Rectangle 11272">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F0D5C7-2B4F-ADC7-F712-D7CFDDAABF03}"/>
              </a:ext>
            </a:extLst>
          </p:cNvPr>
          <p:cNvSpPr>
            <a:spLocks noGrp="1"/>
          </p:cNvSpPr>
          <p:nvPr>
            <p:ph type="title"/>
          </p:nvPr>
        </p:nvSpPr>
        <p:spPr>
          <a:xfrm>
            <a:off x="838200" y="176214"/>
            <a:ext cx="10515600" cy="1481188"/>
          </a:xfrm>
        </p:spPr>
        <p:txBody>
          <a:bodyPr>
            <a:normAutofit/>
          </a:bodyPr>
          <a:lstStyle/>
          <a:p>
            <a:pPr algn="ctr"/>
            <a:r>
              <a:rPr lang="es-EC" sz="4000" b="1" dirty="0">
                <a:solidFill>
                  <a:schemeClr val="accent2">
                    <a:lumMod val="75000"/>
                  </a:schemeClr>
                </a:solidFill>
              </a:rPr>
              <a:t>Perspectiva caballera</a:t>
            </a:r>
            <a:br>
              <a:rPr lang="es-EC" sz="4000" b="1" dirty="0"/>
            </a:br>
            <a:endParaRPr lang="es-EC" sz="4000" dirty="0"/>
          </a:p>
        </p:txBody>
      </p:sp>
      <p:sp>
        <p:nvSpPr>
          <p:cNvPr id="3" name="Marcador de contenido 2">
            <a:extLst>
              <a:ext uri="{FF2B5EF4-FFF2-40B4-BE49-F238E27FC236}">
                <a16:creationId xmlns:a16="http://schemas.microsoft.com/office/drawing/2014/main" id="{3E221FC3-DD70-6D28-7227-383A1EA1D920}"/>
              </a:ext>
            </a:extLst>
          </p:cNvPr>
          <p:cNvSpPr>
            <a:spLocks noGrp="1"/>
          </p:cNvSpPr>
          <p:nvPr>
            <p:ph idx="1"/>
          </p:nvPr>
        </p:nvSpPr>
        <p:spPr>
          <a:xfrm>
            <a:off x="838200" y="1847128"/>
            <a:ext cx="3990968" cy="4272681"/>
          </a:xfrm>
        </p:spPr>
        <p:txBody>
          <a:bodyPr>
            <a:normAutofit/>
          </a:bodyPr>
          <a:lstStyle/>
          <a:p>
            <a:r>
              <a:rPr lang="es-EC" sz="2000" dirty="0"/>
              <a:t>En este tipo de perspectiva, las dos dimensiones </a:t>
            </a:r>
            <a:r>
              <a:rPr lang="es-EC" sz="2000" dirty="0">
                <a:solidFill>
                  <a:srgbClr val="FF0000"/>
                </a:solidFill>
              </a:rPr>
              <a:t>X y Z se proyectan en su verdadera magnitud </a:t>
            </a:r>
            <a:r>
              <a:rPr lang="es-EC" sz="2000" dirty="0"/>
              <a:t>(alto y ancho) y la tercera Y (profundidad) con un coeficiente de reducción. De esta manera, X y Z no presentan distorsión angular, </a:t>
            </a:r>
            <a:r>
              <a:rPr lang="es-EC" sz="2000" dirty="0">
                <a:solidFill>
                  <a:srgbClr val="00B050"/>
                </a:solidFill>
              </a:rPr>
              <a:t>mientras que la dimensión Y se reduce en una proporción determinada </a:t>
            </a:r>
            <a:r>
              <a:rPr lang="es-EC" sz="2000" dirty="0"/>
              <a:t>(1:2, 2:3 o 3:4 son las más habituales).</a:t>
            </a:r>
          </a:p>
          <a:p>
            <a:endParaRPr lang="es-EC" sz="2000" dirty="0"/>
          </a:p>
        </p:txBody>
      </p:sp>
      <p:pic>
        <p:nvPicPr>
          <p:cNvPr id="11268" name="Picture 4" descr="Tecnología e Informática: Dibujo en perspectiva">
            <a:extLst>
              <a:ext uri="{FF2B5EF4-FFF2-40B4-BE49-F238E27FC236}">
                <a16:creationId xmlns:a16="http://schemas.microsoft.com/office/drawing/2014/main" id="{94961C57-1557-BE9A-99C3-A3C9F0443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5" r="2" b="2"/>
          <a:stretch/>
        </p:blipFill>
        <p:spPr bwMode="auto">
          <a:xfrm>
            <a:off x="5191128" y="1847129"/>
            <a:ext cx="6162670" cy="427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7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8ACD9-4F9E-369A-B229-FE5BEAD243A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FB11BFBE-2C47-8101-16EF-5873F24769D6}"/>
              </a:ext>
            </a:extLst>
          </p:cNvPr>
          <p:cNvSpPr>
            <a:spLocks noGrp="1"/>
          </p:cNvSpPr>
          <p:nvPr>
            <p:ph idx="1"/>
          </p:nvPr>
        </p:nvSpPr>
        <p:spPr/>
        <p:txBody>
          <a:bodyPr/>
          <a:lstStyle/>
          <a:p>
            <a:endParaRPr lang="es-EC"/>
          </a:p>
        </p:txBody>
      </p:sp>
      <p:pic>
        <p:nvPicPr>
          <p:cNvPr id="18434" name="Picture 2" descr="01 Perspectiva Caballera angulos">
            <a:extLst>
              <a:ext uri="{FF2B5EF4-FFF2-40B4-BE49-F238E27FC236}">
                <a16:creationId xmlns:a16="http://schemas.microsoft.com/office/drawing/2014/main" id="{C44256B8-4E2A-9B21-1553-19CB6FD49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24"/>
          <a:stretch/>
        </p:blipFill>
        <p:spPr bwMode="auto">
          <a:xfrm>
            <a:off x="1808163" y="0"/>
            <a:ext cx="8574087"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5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00" name="Rectangle 1229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02" name="Rectangle 1230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04" name="Rectangle 12303">
            <a:extLst>
              <a:ext uri="{FF2B5EF4-FFF2-40B4-BE49-F238E27FC236}">
                <a16:creationId xmlns:a16="http://schemas.microsoft.com/office/drawing/2014/main" id="{B908E8DC-1025-4FCC-873D-DC5C2ADE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F657EB-29EE-FAD1-E8E2-BE77218E6A0D}"/>
              </a:ext>
            </a:extLst>
          </p:cNvPr>
          <p:cNvSpPr>
            <a:spLocks noGrp="1"/>
          </p:cNvSpPr>
          <p:nvPr>
            <p:ph type="title"/>
          </p:nvPr>
        </p:nvSpPr>
        <p:spPr>
          <a:xfrm>
            <a:off x="422899" y="540167"/>
            <a:ext cx="4274607" cy="2135867"/>
          </a:xfrm>
        </p:spPr>
        <p:txBody>
          <a:bodyPr anchor="b">
            <a:normAutofit/>
          </a:bodyPr>
          <a:lstStyle/>
          <a:p>
            <a:r>
              <a:rPr lang="es-EC" sz="4800" b="1"/>
              <a:t>Perspectiva jerárquica</a:t>
            </a:r>
            <a:br>
              <a:rPr lang="es-EC" sz="4800" b="1"/>
            </a:br>
            <a:endParaRPr lang="es-EC" sz="4800"/>
          </a:p>
        </p:txBody>
      </p:sp>
      <p:sp>
        <p:nvSpPr>
          <p:cNvPr id="3" name="Marcador de contenido 2">
            <a:extLst>
              <a:ext uri="{FF2B5EF4-FFF2-40B4-BE49-F238E27FC236}">
                <a16:creationId xmlns:a16="http://schemas.microsoft.com/office/drawing/2014/main" id="{CD98A0A4-92AD-147A-6808-E12927F389CE}"/>
              </a:ext>
            </a:extLst>
          </p:cNvPr>
          <p:cNvSpPr>
            <a:spLocks noGrp="1"/>
          </p:cNvSpPr>
          <p:nvPr>
            <p:ph idx="1"/>
          </p:nvPr>
        </p:nvSpPr>
        <p:spPr>
          <a:xfrm>
            <a:off x="422899" y="2880452"/>
            <a:ext cx="4274607" cy="3095445"/>
          </a:xfrm>
        </p:spPr>
        <p:txBody>
          <a:bodyPr anchor="t">
            <a:normAutofit/>
          </a:bodyPr>
          <a:lstStyle/>
          <a:p>
            <a:pPr marL="0" indent="0">
              <a:buNone/>
            </a:pPr>
            <a:r>
              <a:rPr lang="es-EC" sz="1800"/>
              <a:t>Es aquella en la cual las figuras representadas se disponen por tamaños o alturas según su importancia y relevancia en la obra. En la perspectiva jerárquica, se suelen observar personajes representados con dimensiones reducidas, en contraposición con otros plasmados a una escala muchísimo mayor.</a:t>
            </a:r>
          </a:p>
          <a:p>
            <a:endParaRPr lang="es-EC" sz="1800"/>
          </a:p>
        </p:txBody>
      </p:sp>
      <p:pic>
        <p:nvPicPr>
          <p:cNvPr id="12290" name="Picture 2" descr="La perspectiva jerárquica - Amigos de la Egiptología">
            <a:extLst>
              <a:ext uri="{FF2B5EF4-FFF2-40B4-BE49-F238E27FC236}">
                <a16:creationId xmlns:a16="http://schemas.microsoft.com/office/drawing/2014/main" id="{469D677C-7050-71A5-027F-C1228DCEC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35" b="3"/>
          <a:stretch/>
        </p:blipFill>
        <p:spPr bwMode="auto">
          <a:xfrm>
            <a:off x="5211495"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ICCION ARTE: Perspectiva jerárquica">
            <a:extLst>
              <a:ext uri="{FF2B5EF4-FFF2-40B4-BE49-F238E27FC236}">
                <a16:creationId xmlns:a16="http://schemas.microsoft.com/office/drawing/2014/main" id="{FA4F7DF9-C4CD-058D-5DC3-2E2846CC7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07" r="8183" b="3"/>
          <a:stretch/>
        </p:blipFill>
        <p:spPr bwMode="auto">
          <a:xfrm>
            <a:off x="8535080"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cxnSp>
        <p:nvCxnSpPr>
          <p:cNvPr id="12306" name="Straight Connector 12305">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308" name="Rectangle 12307">
            <a:extLst>
              <a:ext uri="{FF2B5EF4-FFF2-40B4-BE49-F238E27FC236}">
                <a16:creationId xmlns:a16="http://schemas.microsoft.com/office/drawing/2014/main" id="{9B57D9A5-B0E6-43E8-854F-D4931B715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47856" y="706072"/>
            <a:ext cx="445586" cy="544584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2310" name="Straight Connector 12309">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632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4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BC45-8693-C2E9-3ECC-16D855ECE33D}"/>
              </a:ext>
            </a:extLst>
          </p:cNvPr>
          <p:cNvSpPr>
            <a:spLocks noGrp="1"/>
          </p:cNvSpPr>
          <p:nvPr>
            <p:ph type="title"/>
          </p:nvPr>
        </p:nvSpPr>
        <p:spPr>
          <a:xfrm>
            <a:off x="481013" y="3752849"/>
            <a:ext cx="3290887" cy="2452687"/>
          </a:xfrm>
        </p:spPr>
        <p:txBody>
          <a:bodyPr anchor="ctr">
            <a:normAutofit/>
          </a:bodyPr>
          <a:lstStyle/>
          <a:p>
            <a:r>
              <a:rPr lang="es-EC" sz="3600"/>
              <a:t>Perspectiva</a:t>
            </a:r>
          </a:p>
        </p:txBody>
      </p:sp>
      <p:pic>
        <p:nvPicPr>
          <p:cNvPr id="4" name="Picture 2" descr="Un día... una obra: Leonardo da Vinci: Última cena">
            <a:extLst>
              <a:ext uri="{FF2B5EF4-FFF2-40B4-BE49-F238E27FC236}">
                <a16:creationId xmlns:a16="http://schemas.microsoft.com/office/drawing/2014/main" id="{533EFBA6-3650-7B1F-2568-8854A5854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94" b="25136"/>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CAA2C6A-8403-4754-430C-1C2768231802}"/>
              </a:ext>
            </a:extLst>
          </p:cNvPr>
          <p:cNvSpPr>
            <a:spLocks noGrp="1"/>
          </p:cNvSpPr>
          <p:nvPr>
            <p:ph idx="1"/>
          </p:nvPr>
        </p:nvSpPr>
        <p:spPr>
          <a:xfrm>
            <a:off x="4223982" y="3752850"/>
            <a:ext cx="7485413" cy="2452687"/>
          </a:xfrm>
        </p:spPr>
        <p:txBody>
          <a:bodyPr anchor="ctr">
            <a:normAutofit/>
          </a:bodyPr>
          <a:lstStyle/>
          <a:p>
            <a:r>
              <a:rPr lang="es-EC" sz="1800" dirty="0"/>
              <a:t>Consiste en epresentar uno o varios objetos en una superficie plana, dando la sensación de volumen, profundidad, posición y lugar que ocupa dicho objeto con respecto al ojo del observador.</a:t>
            </a:r>
          </a:p>
          <a:p>
            <a:r>
              <a:rPr lang="es-EC" sz="1800" dirty="0"/>
              <a:t>Permite otorgar cercanía y profundidad a un espacio </a:t>
            </a:r>
          </a:p>
          <a:p>
            <a:r>
              <a:rPr lang="es-EC" sz="1800" dirty="0"/>
              <a:t>Es el sistema de representación que más se aproxima a como vemos los objetos. </a:t>
            </a:r>
          </a:p>
          <a:p>
            <a:pPr marL="0" indent="0">
              <a:buNone/>
            </a:pPr>
            <a:endParaRPr lang="es-EC" sz="1800" dirty="0"/>
          </a:p>
        </p:txBody>
      </p:sp>
    </p:spTree>
    <p:extLst>
      <p:ext uri="{BB962C8B-B14F-4D97-AF65-F5344CB8AC3E}">
        <p14:creationId xmlns:p14="http://schemas.microsoft.com/office/powerpoint/2010/main" val="359607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2DBCE-D329-8111-62AE-D520292A560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401A0C4-16E0-38DB-F246-762653E209F9}"/>
              </a:ext>
            </a:extLst>
          </p:cNvPr>
          <p:cNvSpPr>
            <a:spLocks noGrp="1"/>
          </p:cNvSpPr>
          <p:nvPr>
            <p:ph idx="1"/>
          </p:nvPr>
        </p:nvSpPr>
        <p:spPr/>
        <p:txBody>
          <a:bodyPr/>
          <a:lstStyle/>
          <a:p>
            <a:endParaRPr lang="es-EC"/>
          </a:p>
        </p:txBody>
      </p:sp>
      <p:pic>
        <p:nvPicPr>
          <p:cNvPr id="21506" name="Picture 2" descr="Todos los pósters del Universo Cinematográfico de Marvel | Tomatazos">
            <a:extLst>
              <a:ext uri="{FF2B5EF4-FFF2-40B4-BE49-F238E27FC236}">
                <a16:creationId xmlns:a16="http://schemas.microsoft.com/office/drawing/2014/main" id="{973DE769-E807-7C86-8A2A-7B0FC28E7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18" y="0"/>
            <a:ext cx="4622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El impacto los afiches de las películas como comunicación y promoción de  las mismas. |">
            <a:extLst>
              <a:ext uri="{FF2B5EF4-FFF2-40B4-BE49-F238E27FC236}">
                <a16:creationId xmlns:a16="http://schemas.microsoft.com/office/drawing/2014/main" id="{88252DFA-22B5-C5FB-D3B6-C4ED5DF1E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741"/>
            <a:ext cx="4783282" cy="683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2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6BAE0-0A07-FC97-E6A2-3560B637E47F}"/>
              </a:ext>
            </a:extLst>
          </p:cNvPr>
          <p:cNvSpPr>
            <a:spLocks noGrp="1"/>
          </p:cNvSpPr>
          <p:nvPr>
            <p:ph type="title"/>
          </p:nvPr>
        </p:nvSpPr>
        <p:spPr/>
        <p:txBody>
          <a:bodyPr/>
          <a:lstStyle/>
          <a:p>
            <a:r>
              <a:rPr lang="es-EC" dirty="0"/>
              <a:t>Perspectiva en escenarios_Boceto temático</a:t>
            </a:r>
          </a:p>
        </p:txBody>
      </p:sp>
      <p:pic>
        <p:nvPicPr>
          <p:cNvPr id="15362" name="Picture 2" descr="Crea escenarios de ciencia ficción inolvidables e impactantes">
            <a:extLst>
              <a:ext uri="{FF2B5EF4-FFF2-40B4-BE49-F238E27FC236}">
                <a16:creationId xmlns:a16="http://schemas.microsoft.com/office/drawing/2014/main" id="{447C7170-CAD1-5C49-19F3-B3197C3D0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565838"/>
            <a:ext cx="7615237" cy="492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3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1630E-0C4F-BCA6-D645-F0E93D9FF2AB}"/>
              </a:ext>
            </a:extLst>
          </p:cNvPr>
          <p:cNvSpPr>
            <a:spLocks noGrp="1"/>
          </p:cNvSpPr>
          <p:nvPr>
            <p:ph type="title"/>
          </p:nvPr>
        </p:nvSpPr>
        <p:spPr/>
        <p:txBody>
          <a:bodyPr/>
          <a:lstStyle/>
          <a:p>
            <a:endParaRPr lang="es-EC" dirty="0"/>
          </a:p>
        </p:txBody>
      </p:sp>
      <p:sp>
        <p:nvSpPr>
          <p:cNvPr id="3" name="Marcador de contenido 2">
            <a:extLst>
              <a:ext uri="{FF2B5EF4-FFF2-40B4-BE49-F238E27FC236}">
                <a16:creationId xmlns:a16="http://schemas.microsoft.com/office/drawing/2014/main" id="{F6A30EA4-6C25-606C-4B5A-EA2B2466F155}"/>
              </a:ext>
            </a:extLst>
          </p:cNvPr>
          <p:cNvSpPr>
            <a:spLocks noGrp="1"/>
          </p:cNvSpPr>
          <p:nvPr>
            <p:ph idx="1"/>
          </p:nvPr>
        </p:nvSpPr>
        <p:spPr/>
        <p:txBody>
          <a:bodyPr/>
          <a:lstStyle/>
          <a:p>
            <a:endParaRPr lang="es-EC"/>
          </a:p>
        </p:txBody>
      </p:sp>
      <p:pic>
        <p:nvPicPr>
          <p:cNvPr id="16388" name="Picture 4" descr="Crea escenarios de ciencia ficción inolvidables e impactantes">
            <a:extLst>
              <a:ext uri="{FF2B5EF4-FFF2-40B4-BE49-F238E27FC236}">
                <a16:creationId xmlns:a16="http://schemas.microsoft.com/office/drawing/2014/main" id="{45B4F070-3F39-11A4-9CEF-5F75417AB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0"/>
            <a:ext cx="10599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56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5" name="Rectangle 13322">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6" name="Picture 4" descr="No hay ninguna descripción de la foto disponible.">
            <a:extLst>
              <a:ext uri="{FF2B5EF4-FFF2-40B4-BE49-F238E27FC236}">
                <a16:creationId xmlns:a16="http://schemas.microsoft.com/office/drawing/2014/main" id="{DD88CFF0-71C9-A77A-FC58-D17D04A71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6947"/>
          <a:stretch/>
        </p:blipFill>
        <p:spPr bwMode="auto">
          <a:xfrm>
            <a:off x="84012" y="82301"/>
            <a:ext cx="73700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Disney's Hollywood Studios | Conoce acerca del Parque">
            <a:extLst>
              <a:ext uri="{FF2B5EF4-FFF2-40B4-BE49-F238E27FC236}">
                <a16:creationId xmlns:a16="http://schemas.microsoft.com/office/drawing/2014/main" id="{2D5862F0-EA70-A427-43EE-B15C66F4A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4" r="-4" b="-4"/>
          <a:stretch/>
        </p:blipFill>
        <p:spPr bwMode="auto">
          <a:xfrm>
            <a:off x="7450644" y="82296"/>
            <a:ext cx="4657344" cy="334670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Puede ser arte de agua">
            <a:extLst>
              <a:ext uri="{FF2B5EF4-FFF2-40B4-BE49-F238E27FC236}">
                <a16:creationId xmlns:a16="http://schemas.microsoft.com/office/drawing/2014/main" id="{F9A6215F-EC7B-0A8E-3087-5AE83FED7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128" r="-3" b="3211"/>
          <a:stretch/>
        </p:blipFill>
        <p:spPr bwMode="auto">
          <a:xfrm>
            <a:off x="7534654" y="3511296"/>
            <a:ext cx="4657346" cy="334670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B1C802-1485-9F3C-0B86-66B7DC67BA6D}"/>
              </a:ext>
            </a:extLst>
          </p:cNvPr>
          <p:cNvSpPr txBox="1"/>
          <p:nvPr/>
        </p:nvSpPr>
        <p:spPr>
          <a:xfrm>
            <a:off x="6096000" y="357188"/>
            <a:ext cx="2705100" cy="707886"/>
          </a:xfrm>
          <a:prstGeom prst="rect">
            <a:avLst/>
          </a:prstGeom>
          <a:noFill/>
        </p:spPr>
        <p:txBody>
          <a:bodyPr wrap="square" rtlCol="0">
            <a:spAutoFit/>
          </a:bodyPr>
          <a:lstStyle/>
          <a:p>
            <a:r>
              <a:rPr lang="es-EC" sz="4000" dirty="0">
                <a:solidFill>
                  <a:schemeClr val="bg1">
                    <a:lumMod val="95000"/>
                  </a:schemeClr>
                </a:solidFill>
              </a:rPr>
              <a:t>Prototipo</a:t>
            </a:r>
          </a:p>
        </p:txBody>
      </p:sp>
    </p:spTree>
    <p:extLst>
      <p:ext uri="{BB962C8B-B14F-4D97-AF65-F5344CB8AC3E}">
        <p14:creationId xmlns:p14="http://schemas.microsoft.com/office/powerpoint/2010/main" val="16097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C163E7-CD3B-866A-C40B-0CDDE5AEBA20}"/>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a:solidFill>
                  <a:schemeClr val="tx1"/>
                </a:solidFill>
                <a:latin typeface="+mj-lt"/>
                <a:ea typeface="+mj-ea"/>
                <a:cs typeface="+mj-cs"/>
              </a:rPr>
              <a:t>Planos de proyección</a:t>
            </a:r>
          </a:p>
        </p:txBody>
      </p:sp>
      <p:pic>
        <p:nvPicPr>
          <p:cNvPr id="7172" name="Picture 4" descr="Sistema axonométrico. Representación del punto. · Dibujo Técnico">
            <a:extLst>
              <a:ext uri="{FF2B5EF4-FFF2-40B4-BE49-F238E27FC236}">
                <a16:creationId xmlns:a16="http://schemas.microsoft.com/office/drawing/2014/main" id="{7888A5F9-40B5-F14E-1A52-5CE8333959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181234" y="2395213"/>
            <a:ext cx="5828261" cy="38788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1.2. Dibujo y perspectiva |">
            <a:extLst>
              <a:ext uri="{FF2B5EF4-FFF2-40B4-BE49-F238E27FC236}">
                <a16:creationId xmlns:a16="http://schemas.microsoft.com/office/drawing/2014/main" id="{60834DDF-5717-A2F8-5B82-5DAB252D0E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2505" y="2810349"/>
            <a:ext cx="5828261" cy="304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3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5BF63-9380-E178-D0B2-DAB878A7664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B1A3A40-C5DC-313F-D59E-1970DE57DF3C}"/>
              </a:ext>
            </a:extLst>
          </p:cNvPr>
          <p:cNvSpPr>
            <a:spLocks noGrp="1"/>
          </p:cNvSpPr>
          <p:nvPr>
            <p:ph idx="1"/>
          </p:nvPr>
        </p:nvSpPr>
        <p:spPr/>
        <p:txBody>
          <a:bodyPr/>
          <a:lstStyle/>
          <a:p>
            <a:endParaRPr lang="es-EC"/>
          </a:p>
        </p:txBody>
      </p:sp>
      <p:pic>
        <p:nvPicPr>
          <p:cNvPr id="4098" name="Picture 2" descr="Qué es la perspectiva? – Definiciones y ejercicios de perspectiva con  puntos de fuga [ACTUALIZADO 2024] – Marisol FR – Arte y diseño">
            <a:extLst>
              <a:ext uri="{FF2B5EF4-FFF2-40B4-BE49-F238E27FC236}">
                <a16:creationId xmlns:a16="http://schemas.microsoft.com/office/drawing/2014/main" id="{938D5B6B-21C5-9FED-254E-3EEBDCC52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11" y="0"/>
            <a:ext cx="11329105" cy="68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2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C24DDD-8DF3-8371-C3C7-76529C64A960}"/>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Línea Horizonte</a:t>
            </a:r>
          </a:p>
        </p:txBody>
      </p:sp>
      <p:sp>
        <p:nvSpPr>
          <p:cNvPr id="3" name="Marcador de contenido 2">
            <a:extLst>
              <a:ext uri="{FF2B5EF4-FFF2-40B4-BE49-F238E27FC236}">
                <a16:creationId xmlns:a16="http://schemas.microsoft.com/office/drawing/2014/main" id="{6DF67F96-A89D-0B33-915B-1B64D59A1917}"/>
              </a:ext>
            </a:extLst>
          </p:cNvPr>
          <p:cNvSpPr>
            <a:spLocks noGrp="1"/>
          </p:cNvSpPr>
          <p:nvPr>
            <p:ph idx="1"/>
          </p:nvPr>
        </p:nvSpPr>
        <p:spPr>
          <a:xfrm>
            <a:off x="640080" y="4631161"/>
            <a:ext cx="6692827" cy="1569486"/>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Es una ilusión de espacio, así como la máxima distancia que puede alcanzar el ojo</a:t>
            </a:r>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CC42BDA-7B15-1FDF-D370-3C782863CF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1544" y="469202"/>
            <a:ext cx="4087368" cy="568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7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72E615-D10C-A232-B7E9-7A2C1AE5D7AF}"/>
              </a:ext>
            </a:extLst>
          </p:cNvPr>
          <p:cNvSpPr>
            <a:spLocks noGrp="1"/>
          </p:cNvSpPr>
          <p:nvPr>
            <p:ph idx="1"/>
          </p:nvPr>
        </p:nvSpPr>
        <p:spPr>
          <a:xfrm>
            <a:off x="843600" y="639763"/>
            <a:ext cx="10515600" cy="1189037"/>
          </a:xfrm>
        </p:spPr>
        <p:txBody>
          <a:bodyPr/>
          <a:lstStyle/>
          <a:p>
            <a:r>
              <a:rPr lang="es-EC" dirty="0"/>
              <a:t>Efecto visual de cercanía del arból</a:t>
            </a:r>
          </a:p>
        </p:txBody>
      </p:sp>
      <p:pic>
        <p:nvPicPr>
          <p:cNvPr id="2050" name="Picture 2" descr="Horizonte - Qué es, definición y concepto">
            <a:extLst>
              <a:ext uri="{FF2B5EF4-FFF2-40B4-BE49-F238E27FC236}">
                <a16:creationId xmlns:a16="http://schemas.microsoft.com/office/drawing/2014/main" id="{5D40BC25-BA8B-CCA4-E335-BC03D36AD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462212"/>
            <a:ext cx="5252403" cy="33813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08C341B-96F7-3A62-3F40-D263151475D9}"/>
              </a:ext>
            </a:extLst>
          </p:cNvPr>
          <p:cNvPicPr>
            <a:picLocks noChangeAspect="1"/>
          </p:cNvPicPr>
          <p:nvPr/>
        </p:nvPicPr>
        <p:blipFill rotWithShape="1">
          <a:blip r:embed="rId3"/>
          <a:srcRect l="12378" t="39412" r="41115" b="16993"/>
          <a:stretch/>
        </p:blipFill>
        <p:spPr>
          <a:xfrm>
            <a:off x="5962014" y="2497136"/>
            <a:ext cx="5942368" cy="3481388"/>
          </a:xfrm>
          <a:prstGeom prst="rect">
            <a:avLst/>
          </a:prstGeom>
        </p:spPr>
      </p:pic>
    </p:spTree>
    <p:extLst>
      <p:ext uri="{BB962C8B-B14F-4D97-AF65-F5344CB8AC3E}">
        <p14:creationId xmlns:p14="http://schemas.microsoft.com/office/powerpoint/2010/main" val="350730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A3DEB-9AA2-D500-22A0-67F0A02AF78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FC6EA95-D277-A1B3-AD4B-9A87EADFC081}"/>
              </a:ext>
            </a:extLst>
          </p:cNvPr>
          <p:cNvSpPr>
            <a:spLocks noGrp="1"/>
          </p:cNvSpPr>
          <p:nvPr>
            <p:ph idx="1"/>
          </p:nvPr>
        </p:nvSpPr>
        <p:spPr/>
        <p:txBody>
          <a:bodyPr/>
          <a:lstStyle/>
          <a:p>
            <a:endParaRPr lang="es-EC"/>
          </a:p>
        </p:txBody>
      </p:sp>
      <p:pic>
        <p:nvPicPr>
          <p:cNvPr id="3074" name="Picture 2" descr="TIPOS DE PLANOS EN LA PERSPECTIVA&#10;CONICA&#10; ">
            <a:extLst>
              <a:ext uri="{FF2B5EF4-FFF2-40B4-BE49-F238E27FC236}">
                <a16:creationId xmlns:a16="http://schemas.microsoft.com/office/drawing/2014/main" id="{BF41E358-1D25-F17D-C878-7BA2C1BC1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79"/>
          <a:stretch/>
        </p:blipFill>
        <p:spPr bwMode="auto">
          <a:xfrm>
            <a:off x="1300163" y="355932"/>
            <a:ext cx="9215437" cy="638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5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F87E2-D8E0-475E-F76D-5F98EB12AA7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6F8B474-730A-894E-2D7F-82AC44358DA5}"/>
              </a:ext>
            </a:extLst>
          </p:cNvPr>
          <p:cNvSpPr>
            <a:spLocks noGrp="1"/>
          </p:cNvSpPr>
          <p:nvPr>
            <p:ph idx="1"/>
          </p:nvPr>
        </p:nvSpPr>
        <p:spPr/>
        <p:txBody>
          <a:bodyPr/>
          <a:lstStyle/>
          <a:p>
            <a:endParaRPr lang="es-EC"/>
          </a:p>
        </p:txBody>
      </p:sp>
      <p:pic>
        <p:nvPicPr>
          <p:cNvPr id="4100" name="Picture 4" descr="🖍️ ¿Qué es la perspectiva y qué tipos existen?">
            <a:extLst>
              <a:ext uri="{FF2B5EF4-FFF2-40B4-BE49-F238E27FC236}">
                <a16:creationId xmlns:a16="http://schemas.microsoft.com/office/drawing/2014/main" id="{28B70AD5-D282-C119-336F-EBE5A0CF7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79038"/>
            <a:ext cx="11053762" cy="649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4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19D4BA-D14F-2E48-A09E-0E7D6D752A27}"/>
              </a:ext>
            </a:extLst>
          </p:cNvPr>
          <p:cNvPicPr>
            <a:picLocks noChangeAspect="1"/>
          </p:cNvPicPr>
          <p:nvPr/>
        </p:nvPicPr>
        <p:blipFill rotWithShape="1">
          <a:blip r:embed="rId2"/>
          <a:srcRect t="1934" r="-1" b="-1"/>
          <a:stretch/>
        </p:blipFill>
        <p:spPr>
          <a:xfrm>
            <a:off x="332613" y="1428749"/>
            <a:ext cx="5388830" cy="4789169"/>
          </a:xfrm>
          <a:prstGeom prst="rect">
            <a:avLst/>
          </a:prstGeom>
          <a:effectLst/>
        </p:spPr>
      </p:pic>
      <p:pic>
        <p:nvPicPr>
          <p:cNvPr id="9" name="Marcador de contenido 4">
            <a:extLst>
              <a:ext uri="{FF2B5EF4-FFF2-40B4-BE49-F238E27FC236}">
                <a16:creationId xmlns:a16="http://schemas.microsoft.com/office/drawing/2014/main" id="{56C74125-6194-B564-96A6-9BA25FF9D534}"/>
              </a:ext>
            </a:extLst>
          </p:cNvPr>
          <p:cNvPicPr>
            <a:picLocks noGrp="1" noChangeAspect="1"/>
          </p:cNvPicPr>
          <p:nvPr>
            <p:ph idx="1"/>
          </p:nvPr>
        </p:nvPicPr>
        <p:blipFill>
          <a:blip r:embed="rId3"/>
          <a:stretch>
            <a:fillRect/>
          </a:stretch>
        </p:blipFill>
        <p:spPr>
          <a:xfrm>
            <a:off x="6000120" y="507206"/>
            <a:ext cx="6191880" cy="5843587"/>
          </a:xfrm>
        </p:spPr>
      </p:pic>
    </p:spTree>
    <p:extLst>
      <p:ext uri="{BB962C8B-B14F-4D97-AF65-F5344CB8AC3E}">
        <p14:creationId xmlns:p14="http://schemas.microsoft.com/office/powerpoint/2010/main" val="5594909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20235</TotalTime>
  <Words>346</Words>
  <Application>Microsoft Macintosh PowerPoint</Application>
  <PresentationFormat>Panorámica</PresentationFormat>
  <Paragraphs>25</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Helvetica Neue Medium</vt:lpstr>
      <vt:lpstr>Tema de Office</vt:lpstr>
      <vt:lpstr>Perspectivas, características y clasificación</vt:lpstr>
      <vt:lpstr>Perspectiva</vt:lpstr>
      <vt:lpstr>Planos de proyección</vt:lpstr>
      <vt:lpstr>Presentación de PowerPoint</vt:lpstr>
      <vt:lpstr>Línea Horizonte</vt:lpstr>
      <vt:lpstr>Presentación de PowerPoint</vt:lpstr>
      <vt:lpstr>Presentación de PowerPoint</vt:lpstr>
      <vt:lpstr>Presentación de PowerPoint</vt:lpstr>
      <vt:lpstr>Presentación de PowerPoint</vt:lpstr>
      <vt:lpstr>Presentación de PowerPoint</vt:lpstr>
      <vt:lpstr>Dos puntos de partida</vt:lpstr>
      <vt:lpstr>Presentación de PowerPoint</vt:lpstr>
      <vt:lpstr>Perspectiva axiométrica</vt:lpstr>
      <vt:lpstr>Perspectiva Isométrica</vt:lpstr>
      <vt:lpstr>Presentación de PowerPoint</vt:lpstr>
      <vt:lpstr>Presentación de PowerPoint</vt:lpstr>
      <vt:lpstr>Perspectiva caballera </vt:lpstr>
      <vt:lpstr>Presentación de PowerPoint</vt:lpstr>
      <vt:lpstr>Perspectiva jerárquica </vt:lpstr>
      <vt:lpstr>Presentación de PowerPoint</vt:lpstr>
      <vt:lpstr>Perspectiva en escenarios_Boceto temático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Perspectivas, características y clasificación</dc:title>
  <dc:creator>Margarita Del Rocio Pomboza Floril</dc:creator>
  <cp:lastModifiedBy>Margarita Del Rocio Pomboza Floril</cp:lastModifiedBy>
  <cp:revision>6</cp:revision>
  <dcterms:created xsi:type="dcterms:W3CDTF">2024-10-21T11:27:35Z</dcterms:created>
  <dcterms:modified xsi:type="dcterms:W3CDTF">2025-05-06T12:56:50Z</dcterms:modified>
</cp:coreProperties>
</file>