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39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6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79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2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4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89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20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32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56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04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5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77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64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99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4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4037E3-8AA7-4621-AA63-69011DAE6C0C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110213-32BE-4AE8-B918-617AE8844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1524531"/>
            <a:ext cx="8574622" cy="2616199"/>
          </a:xfrm>
        </p:spPr>
        <p:txBody>
          <a:bodyPr/>
          <a:lstStyle/>
          <a:p>
            <a:r>
              <a:rPr lang="es-EC" dirty="0" err="1"/>
              <a:t>INDIRECT</a:t>
            </a:r>
            <a:r>
              <a:rPr lang="es-EC" dirty="0"/>
              <a:t> </a:t>
            </a:r>
            <a:r>
              <a:rPr lang="es-EC" dirty="0" err="1"/>
              <a:t>SPEECH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sz="2400" b="1" dirty="0"/>
              <a:t>NATURAL </a:t>
            </a:r>
            <a:r>
              <a:rPr lang="es-EC" sz="2400" b="1" dirty="0" err="1"/>
              <a:t>DISASTERS</a:t>
            </a:r>
            <a:endParaRPr lang="es-ES" sz="2400" b="1" dirty="0"/>
          </a:p>
        </p:txBody>
      </p:sp>
      <p:sp>
        <p:nvSpPr>
          <p:cNvPr id="4" name="AutoShape 2" descr="Four natural disasters wreak havoc on Earth at nearly the same time"/>
          <p:cNvSpPr>
            <a:spLocks noChangeAspect="1" noChangeArrowheads="1"/>
          </p:cNvSpPr>
          <p:nvPr/>
        </p:nvSpPr>
        <p:spPr bwMode="auto">
          <a:xfrm>
            <a:off x="155574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Four natural disasters wreak havoc on Earth at nearly the same 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76" y="578984"/>
            <a:ext cx="3381314" cy="22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9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540913"/>
            <a:ext cx="10018713" cy="5250287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b="1" dirty="0" err="1"/>
              <a:t>Direct</a:t>
            </a:r>
            <a:r>
              <a:rPr lang="es-EC" b="1" dirty="0"/>
              <a:t> (SIMPLE </a:t>
            </a:r>
            <a:r>
              <a:rPr lang="es-EC" b="1" dirty="0" err="1"/>
              <a:t>PAST</a:t>
            </a:r>
            <a:r>
              <a:rPr lang="es-EC" b="1" dirty="0"/>
              <a:t>) </a:t>
            </a:r>
            <a:r>
              <a:rPr lang="es-EC" b="1" dirty="0" err="1"/>
              <a:t>to</a:t>
            </a:r>
            <a:r>
              <a:rPr lang="es-EC" b="1" dirty="0"/>
              <a:t>  </a:t>
            </a:r>
            <a:r>
              <a:rPr lang="es-EC" b="1" dirty="0" err="1"/>
              <a:t>Indirect</a:t>
            </a:r>
            <a:r>
              <a:rPr lang="es-EC" b="1" dirty="0"/>
              <a:t> (</a:t>
            </a:r>
            <a:r>
              <a:rPr lang="es-EC" b="1" dirty="0" err="1"/>
              <a:t>PAST</a:t>
            </a:r>
            <a:r>
              <a:rPr lang="es-EC" b="1" dirty="0"/>
              <a:t> </a:t>
            </a:r>
            <a:r>
              <a:rPr lang="es-EC" b="1" dirty="0" err="1"/>
              <a:t>PERFECT</a:t>
            </a:r>
            <a:r>
              <a:rPr lang="es-EC" b="1" dirty="0"/>
              <a:t>)</a:t>
            </a:r>
          </a:p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 		Donald </a:t>
            </a:r>
            <a:r>
              <a:rPr lang="es-EC" dirty="0" err="1"/>
              <a:t>said</a:t>
            </a:r>
            <a:r>
              <a:rPr lang="es-EC" dirty="0"/>
              <a:t>  ,         “</a:t>
            </a:r>
            <a:r>
              <a:rPr lang="es-EC" dirty="0" err="1"/>
              <a:t>We</a:t>
            </a:r>
            <a:r>
              <a:rPr lang="es-EC" dirty="0"/>
              <a:t>  </a:t>
            </a:r>
            <a:r>
              <a:rPr lang="es-EC" dirty="0" err="1"/>
              <a:t>all</a:t>
            </a:r>
            <a:r>
              <a:rPr lang="es-EC" dirty="0"/>
              <a:t>       </a:t>
            </a:r>
            <a:r>
              <a:rPr lang="es-EC" dirty="0" err="1">
                <a:solidFill>
                  <a:srgbClr val="FF0000"/>
                </a:solidFill>
              </a:rPr>
              <a:t>got</a:t>
            </a:r>
            <a:r>
              <a:rPr lang="es-EC" dirty="0"/>
              <a:t>      </a:t>
            </a:r>
            <a:r>
              <a:rPr lang="es-EC" dirty="0" err="1"/>
              <a:t>the</a:t>
            </a:r>
            <a:r>
              <a:rPr lang="es-EC" dirty="0"/>
              <a:t>  </a:t>
            </a:r>
            <a:r>
              <a:rPr lang="es-EC" dirty="0" err="1"/>
              <a:t>flu</a:t>
            </a:r>
            <a:r>
              <a:rPr lang="es-EC" dirty="0"/>
              <a:t>”.</a:t>
            </a:r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 	Donald </a:t>
            </a:r>
            <a:r>
              <a:rPr lang="es-EC" dirty="0" err="1"/>
              <a:t>said</a:t>
            </a:r>
            <a:r>
              <a:rPr lang="es-EC" dirty="0"/>
              <a:t>   </a:t>
            </a:r>
            <a:r>
              <a:rPr lang="es-EC" dirty="0" err="1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es-EC" dirty="0"/>
              <a:t>   </a:t>
            </a:r>
            <a:r>
              <a:rPr lang="es-EC" dirty="0" err="1"/>
              <a:t>they</a:t>
            </a:r>
            <a:r>
              <a:rPr lang="es-EC" dirty="0"/>
              <a:t> </a:t>
            </a:r>
            <a:r>
              <a:rPr lang="es-EC" dirty="0" err="1"/>
              <a:t>all</a:t>
            </a:r>
            <a:r>
              <a:rPr lang="es-EC" dirty="0"/>
              <a:t>   </a:t>
            </a:r>
            <a:r>
              <a:rPr lang="es-EC" dirty="0" err="1">
                <a:solidFill>
                  <a:srgbClr val="FF0000"/>
                </a:solidFill>
              </a:rPr>
              <a:t>had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u="sng" dirty="0" err="1">
                <a:solidFill>
                  <a:srgbClr val="FF0000"/>
                </a:solidFill>
              </a:rPr>
              <a:t>gotten</a:t>
            </a:r>
            <a:r>
              <a:rPr lang="es-EC" dirty="0"/>
              <a:t>   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flu</a:t>
            </a:r>
            <a:r>
              <a:rPr lang="es-EC" dirty="0"/>
              <a:t>.</a:t>
            </a:r>
          </a:p>
        </p:txBody>
      </p:sp>
      <p:pic>
        <p:nvPicPr>
          <p:cNvPr id="8194" name="Picture 2" descr="Pin en Aruna Illustr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6" y="540913"/>
            <a:ext cx="2938917" cy="29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7493" y="613960"/>
            <a:ext cx="10018713" cy="5134377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b="1" dirty="0" err="1"/>
              <a:t>Direct</a:t>
            </a:r>
            <a:r>
              <a:rPr lang="es-EC" b="1" dirty="0"/>
              <a:t> (</a:t>
            </a:r>
            <a:r>
              <a:rPr lang="es-EC" b="1" dirty="0" err="1"/>
              <a:t>WILL</a:t>
            </a:r>
            <a:r>
              <a:rPr lang="es-EC" b="1" dirty="0"/>
              <a:t>)  </a:t>
            </a:r>
            <a:r>
              <a:rPr lang="es-EC" b="1" dirty="0" err="1"/>
              <a:t>to</a:t>
            </a:r>
            <a:r>
              <a:rPr lang="es-EC" b="1" dirty="0"/>
              <a:t>  </a:t>
            </a:r>
            <a:r>
              <a:rPr lang="es-EC" b="1" dirty="0" err="1"/>
              <a:t>Indirect</a:t>
            </a:r>
            <a:r>
              <a:rPr lang="es-EC" b="1" dirty="0"/>
              <a:t> ( </a:t>
            </a:r>
            <a:r>
              <a:rPr lang="es-EC" b="1" dirty="0" err="1"/>
              <a:t>WOULD</a:t>
            </a:r>
            <a:r>
              <a:rPr lang="es-EC" b="1" dirty="0"/>
              <a:t>)</a:t>
            </a:r>
          </a:p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 		</a:t>
            </a:r>
            <a:r>
              <a:rPr lang="es-EC" dirty="0" err="1"/>
              <a:t>People</a:t>
            </a:r>
            <a:r>
              <a:rPr lang="es-EC" dirty="0"/>
              <a:t> </a:t>
            </a:r>
            <a:r>
              <a:rPr lang="es-EC" dirty="0" err="1"/>
              <a:t>said</a:t>
            </a:r>
            <a:r>
              <a:rPr lang="es-EC" dirty="0"/>
              <a:t>    ,     “</a:t>
            </a:r>
            <a:r>
              <a:rPr lang="es-EC" dirty="0" err="1"/>
              <a:t>There</a:t>
            </a:r>
            <a:r>
              <a:rPr lang="es-EC" dirty="0"/>
              <a:t>   </a:t>
            </a:r>
            <a:r>
              <a:rPr lang="es-EC" dirty="0" err="1">
                <a:solidFill>
                  <a:srgbClr val="FF0000"/>
                </a:solidFill>
              </a:rPr>
              <a:t>will</a:t>
            </a:r>
            <a:r>
              <a:rPr lang="es-EC" dirty="0"/>
              <a:t>     be </a:t>
            </a:r>
            <a:r>
              <a:rPr lang="es-EC" dirty="0" err="1"/>
              <a:t>raining</a:t>
            </a:r>
            <a:r>
              <a:rPr lang="es-EC" dirty="0"/>
              <a:t> </a:t>
            </a:r>
            <a:r>
              <a:rPr lang="es-EC" dirty="0" err="1"/>
              <a:t>tonight</a:t>
            </a:r>
            <a:r>
              <a:rPr lang="es-EC" dirty="0"/>
              <a:t>”</a:t>
            </a:r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 	</a:t>
            </a:r>
            <a:r>
              <a:rPr lang="es-EC" dirty="0" err="1"/>
              <a:t>People</a:t>
            </a:r>
            <a:r>
              <a:rPr lang="es-EC" dirty="0"/>
              <a:t> </a:t>
            </a:r>
            <a:r>
              <a:rPr lang="es-EC" dirty="0" err="1"/>
              <a:t>said</a:t>
            </a:r>
            <a:r>
              <a:rPr lang="es-EC" dirty="0"/>
              <a:t>  </a:t>
            </a:r>
            <a:r>
              <a:rPr lang="es-EC" dirty="0" err="1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es-EC" dirty="0"/>
              <a:t>  </a:t>
            </a:r>
            <a:r>
              <a:rPr lang="es-EC" dirty="0" err="1"/>
              <a:t>there</a:t>
            </a:r>
            <a:r>
              <a:rPr lang="es-EC" dirty="0"/>
              <a:t>  </a:t>
            </a:r>
            <a:r>
              <a:rPr lang="es-EC" dirty="0" err="1">
                <a:solidFill>
                  <a:srgbClr val="FF0000"/>
                </a:solidFill>
              </a:rPr>
              <a:t>would</a:t>
            </a:r>
            <a:r>
              <a:rPr lang="es-EC" dirty="0"/>
              <a:t>  be </a:t>
            </a:r>
            <a:r>
              <a:rPr lang="es-EC" dirty="0" err="1"/>
              <a:t>raining</a:t>
            </a:r>
            <a:r>
              <a:rPr lang="es-EC" dirty="0"/>
              <a:t> </a:t>
            </a:r>
            <a:r>
              <a:rPr lang="es-EC" dirty="0" err="1"/>
              <a:t>tonight</a:t>
            </a:r>
            <a:r>
              <a:rPr lang="es-EC" dirty="0"/>
              <a:t>.</a:t>
            </a:r>
          </a:p>
          <a:p>
            <a:endParaRPr lang="es-ES" dirty="0"/>
          </a:p>
        </p:txBody>
      </p:sp>
      <p:pic>
        <p:nvPicPr>
          <p:cNvPr id="9218" name="Picture 2" descr="Raining Cartoon Illustration At Night, Rainy Day, Raining At Nigh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24" y="9272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4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605307"/>
            <a:ext cx="10018713" cy="5185893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b="1" dirty="0" err="1"/>
              <a:t>Direct</a:t>
            </a:r>
            <a:r>
              <a:rPr lang="es-EC" b="1" dirty="0"/>
              <a:t> (CAN)  </a:t>
            </a:r>
            <a:r>
              <a:rPr lang="es-EC" b="1" dirty="0" err="1"/>
              <a:t>to</a:t>
            </a:r>
            <a:r>
              <a:rPr lang="es-EC" b="1" dirty="0"/>
              <a:t>  </a:t>
            </a:r>
            <a:r>
              <a:rPr lang="es-EC" b="1" dirty="0" err="1"/>
              <a:t>Indirect</a:t>
            </a:r>
            <a:r>
              <a:rPr lang="es-EC" b="1" dirty="0"/>
              <a:t> (</a:t>
            </a:r>
            <a:r>
              <a:rPr lang="es-EC" b="1" dirty="0" err="1"/>
              <a:t>COULD</a:t>
            </a:r>
            <a:r>
              <a:rPr lang="es-EC" b="1" dirty="0"/>
              <a:t>)</a:t>
            </a:r>
          </a:p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 		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husband</a:t>
            </a:r>
            <a:r>
              <a:rPr lang="es-EC" dirty="0"/>
              <a:t> </a:t>
            </a:r>
            <a:r>
              <a:rPr lang="es-EC" dirty="0" err="1"/>
              <a:t>said</a:t>
            </a:r>
            <a:r>
              <a:rPr lang="es-EC" dirty="0"/>
              <a:t>  ,        “</a:t>
            </a:r>
            <a:r>
              <a:rPr lang="es-EC" dirty="0" err="1"/>
              <a:t>You</a:t>
            </a:r>
            <a:r>
              <a:rPr lang="es-EC" dirty="0"/>
              <a:t>   </a:t>
            </a:r>
            <a:r>
              <a:rPr lang="es-EC" dirty="0">
                <a:solidFill>
                  <a:srgbClr val="FF0000"/>
                </a:solidFill>
              </a:rPr>
              <a:t>can</a:t>
            </a:r>
            <a:r>
              <a:rPr lang="es-EC" dirty="0"/>
              <a:t>      come </a:t>
            </a:r>
            <a:r>
              <a:rPr lang="es-EC" dirty="0" err="1"/>
              <a:t>with</a:t>
            </a:r>
            <a:r>
              <a:rPr lang="es-EC" dirty="0"/>
              <a:t> me”.</a:t>
            </a:r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	 	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husband</a:t>
            </a:r>
            <a:r>
              <a:rPr lang="es-EC" dirty="0"/>
              <a:t> </a:t>
            </a:r>
            <a:r>
              <a:rPr lang="es-EC" dirty="0" err="1"/>
              <a:t>said</a:t>
            </a:r>
            <a:r>
              <a:rPr lang="es-EC" dirty="0"/>
              <a:t>   </a:t>
            </a:r>
            <a:r>
              <a:rPr lang="es-EC" dirty="0" err="1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es-EC" dirty="0"/>
              <a:t>      I    </a:t>
            </a:r>
            <a:r>
              <a:rPr lang="es-EC" dirty="0" err="1">
                <a:solidFill>
                  <a:srgbClr val="FF0000"/>
                </a:solidFill>
              </a:rPr>
              <a:t>could</a:t>
            </a:r>
            <a:r>
              <a:rPr lang="es-EC" dirty="0"/>
              <a:t>     come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 err="1"/>
              <a:t>him</a:t>
            </a:r>
            <a:r>
              <a:rPr lang="es-EC" dirty="0"/>
              <a:t>.</a:t>
            </a:r>
            <a:endParaRPr lang="es-ES" dirty="0"/>
          </a:p>
          <a:p>
            <a:endParaRPr lang="es-ES" dirty="0"/>
          </a:p>
        </p:txBody>
      </p:sp>
      <p:pic>
        <p:nvPicPr>
          <p:cNvPr id="10242" name="Picture 2" descr="Little Couple Go Out Together, Hand Drawn, Hand Drawn Origina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00" y="605307"/>
            <a:ext cx="3244447" cy="32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9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579549"/>
            <a:ext cx="10018713" cy="5628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200" b="1" dirty="0" err="1"/>
              <a:t>SAY</a:t>
            </a:r>
            <a:r>
              <a:rPr lang="es-EC" sz="3200" b="1" dirty="0"/>
              <a:t>          -           </a:t>
            </a:r>
            <a:r>
              <a:rPr lang="es-EC" sz="3200" b="1" dirty="0" err="1"/>
              <a:t>TELL</a:t>
            </a:r>
            <a:endParaRPr lang="es-EC" sz="3200" b="1" dirty="0"/>
          </a:p>
          <a:p>
            <a:pPr marL="0" indent="0">
              <a:buNone/>
            </a:pPr>
            <a:r>
              <a:rPr lang="es-EC" b="1" dirty="0"/>
              <a:t>                                                   </a:t>
            </a:r>
          </a:p>
          <a:p>
            <a:pPr marL="0" indent="0">
              <a:buNone/>
            </a:pPr>
            <a:r>
              <a:rPr lang="es-EC" b="1" dirty="0"/>
              <a:t>                                             </a:t>
            </a:r>
            <a:r>
              <a:rPr lang="es-EC" b="1" dirty="0" err="1"/>
              <a:t>SOMETHING</a:t>
            </a:r>
            <a:r>
              <a:rPr lang="es-EC" b="1" dirty="0"/>
              <a:t>               </a:t>
            </a:r>
            <a:r>
              <a:rPr lang="es-EC" b="1" dirty="0" err="1"/>
              <a:t>SOMEONE</a:t>
            </a:r>
            <a:endParaRPr lang="es-EC" b="1" dirty="0"/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r>
              <a:rPr lang="es-EC" sz="2800" b="1" dirty="0"/>
              <a:t>                    </a:t>
            </a:r>
          </a:p>
          <a:p>
            <a:pPr marL="0" indent="0">
              <a:buNone/>
            </a:pPr>
            <a:r>
              <a:rPr lang="es-EC" sz="2800" b="1" dirty="0"/>
              <a:t>                    </a:t>
            </a:r>
            <a:r>
              <a:rPr lang="es-EC" sz="2800" dirty="0"/>
              <a:t>I </a:t>
            </a:r>
            <a:r>
              <a:rPr lang="es-EC" sz="2800" dirty="0" err="1"/>
              <a:t>always</a:t>
            </a:r>
            <a:r>
              <a:rPr lang="es-EC" sz="2800" dirty="0"/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say</a:t>
            </a:r>
            <a:r>
              <a:rPr lang="es-EC" sz="2800" dirty="0"/>
              <a:t> </a:t>
            </a:r>
            <a:r>
              <a:rPr lang="es-EC" sz="2800" u="sng" dirty="0" err="1"/>
              <a:t>the</a:t>
            </a:r>
            <a:r>
              <a:rPr lang="es-EC" sz="2800" u="sng" dirty="0"/>
              <a:t> </a:t>
            </a:r>
            <a:r>
              <a:rPr lang="es-EC" sz="2800" u="sng" dirty="0" err="1"/>
              <a:t>truth</a:t>
            </a:r>
            <a:r>
              <a:rPr lang="es-EC" sz="2800" dirty="0"/>
              <a:t>.     Rachel </a:t>
            </a:r>
            <a:r>
              <a:rPr lang="es-EC" sz="2800" b="1" dirty="0" err="1">
                <a:solidFill>
                  <a:srgbClr val="FF0000"/>
                </a:solidFill>
              </a:rPr>
              <a:t>tells</a:t>
            </a:r>
            <a:r>
              <a:rPr lang="es-EC" sz="2800" dirty="0"/>
              <a:t> </a:t>
            </a:r>
            <a:r>
              <a:rPr lang="es-EC" sz="2800" u="sng" dirty="0"/>
              <a:t>David</a:t>
            </a:r>
            <a:r>
              <a:rPr lang="es-EC" sz="2800" dirty="0"/>
              <a:t> </a:t>
            </a:r>
            <a:r>
              <a:rPr lang="es-EC" sz="2800" dirty="0" err="1"/>
              <a:t>the</a:t>
            </a:r>
            <a:r>
              <a:rPr lang="es-EC" sz="2800" dirty="0"/>
              <a:t> </a:t>
            </a:r>
            <a:r>
              <a:rPr lang="es-EC" sz="2800" dirty="0" err="1"/>
              <a:t>truth</a:t>
            </a:r>
            <a:endParaRPr lang="es-EC" sz="2800" dirty="0"/>
          </a:p>
          <a:p>
            <a:pPr marL="0" indent="0">
              <a:buNone/>
            </a:pPr>
            <a:r>
              <a:rPr lang="es-EC" dirty="0"/>
              <a:t>                                                       </a:t>
            </a:r>
          </a:p>
          <a:p>
            <a:pPr marL="0" indent="0">
              <a:buNone/>
            </a:pPr>
            <a:r>
              <a:rPr lang="es-EC" dirty="0"/>
              <a:t>                                                        </a:t>
            </a:r>
            <a:r>
              <a:rPr lang="es-EC" dirty="0" err="1"/>
              <a:t>something</a:t>
            </a:r>
            <a:r>
              <a:rPr lang="es-EC" dirty="0"/>
              <a:t>                                 </a:t>
            </a:r>
            <a:r>
              <a:rPr lang="es-EC" dirty="0" err="1"/>
              <a:t>someone</a:t>
            </a:r>
            <a:endParaRPr lang="es-EC" dirty="0"/>
          </a:p>
          <a:p>
            <a:pPr marL="0" indent="0" algn="ctr">
              <a:buNone/>
            </a:pPr>
            <a:endParaRPr lang="es-ES" sz="3200" b="1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074276" y="1339403"/>
            <a:ext cx="0" cy="734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765960" y="1339403"/>
            <a:ext cx="0" cy="734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4687910" y="2897746"/>
            <a:ext cx="412124" cy="811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7856113" y="2923504"/>
            <a:ext cx="12879" cy="837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512158" y="4146998"/>
            <a:ext cx="12879" cy="772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8886423" y="4146998"/>
            <a:ext cx="0" cy="772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I Swear | Symbols &amp; Emot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2073499"/>
            <a:ext cx="2672233" cy="15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9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399245"/>
            <a:ext cx="10018713" cy="5391955"/>
          </a:xfrm>
        </p:spPr>
        <p:txBody>
          <a:bodyPr/>
          <a:lstStyle/>
          <a:p>
            <a:r>
              <a:rPr lang="es-EC" b="1" dirty="0" err="1"/>
              <a:t>IMPERATIVES</a:t>
            </a:r>
            <a:endParaRPr lang="es-EC" b="1" dirty="0"/>
          </a:p>
          <a:p>
            <a:pPr marL="0" indent="0">
              <a:buNone/>
            </a:pPr>
            <a:r>
              <a:rPr lang="es-EC" dirty="0">
                <a:solidFill>
                  <a:srgbClr val="FF0000"/>
                </a:solidFill>
              </a:rPr>
              <a:t>            - Open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door</a:t>
            </a:r>
            <a:r>
              <a:rPr lang="es-EC" dirty="0"/>
              <a:t>.		- </a:t>
            </a:r>
            <a:r>
              <a:rPr lang="es-EC" dirty="0" err="1">
                <a:solidFill>
                  <a:srgbClr val="FF0000"/>
                </a:solidFill>
              </a:rPr>
              <a:t>Close</a:t>
            </a:r>
            <a:r>
              <a:rPr lang="es-EC" dirty="0"/>
              <a:t> </a:t>
            </a:r>
            <a:r>
              <a:rPr lang="es-EC" dirty="0" err="1"/>
              <a:t>your</a:t>
            </a:r>
            <a:r>
              <a:rPr lang="es-EC" dirty="0"/>
              <a:t> </a:t>
            </a:r>
            <a:r>
              <a:rPr lang="es-EC" dirty="0" err="1"/>
              <a:t>eyes</a:t>
            </a:r>
            <a:r>
              <a:rPr lang="es-EC" dirty="0"/>
              <a:t>.		- </a:t>
            </a:r>
            <a:r>
              <a:rPr lang="es-EC" dirty="0" err="1">
                <a:solidFill>
                  <a:srgbClr val="FF0000"/>
                </a:solidFill>
              </a:rPr>
              <a:t>Write</a:t>
            </a:r>
            <a:r>
              <a:rPr lang="es-EC" dirty="0"/>
              <a:t> a </a:t>
            </a:r>
            <a:r>
              <a:rPr lang="es-EC" dirty="0" err="1"/>
              <a:t>report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     -</a:t>
            </a:r>
            <a:r>
              <a:rPr lang="es-EC" dirty="0" err="1">
                <a:solidFill>
                  <a:srgbClr val="FF0000"/>
                </a:solidFill>
              </a:rPr>
              <a:t>Don’t</a:t>
            </a:r>
            <a:r>
              <a:rPr lang="es-EC" dirty="0">
                <a:solidFill>
                  <a:srgbClr val="FF0000"/>
                </a:solidFill>
              </a:rPr>
              <a:t> open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door</a:t>
            </a:r>
            <a:r>
              <a:rPr lang="es-EC" dirty="0"/>
              <a:t>.       - </a:t>
            </a:r>
            <a:r>
              <a:rPr lang="es-EC" dirty="0" err="1">
                <a:solidFill>
                  <a:srgbClr val="FF0000"/>
                </a:solidFill>
              </a:rPr>
              <a:t>Don’t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close</a:t>
            </a:r>
            <a:r>
              <a:rPr lang="es-EC" dirty="0"/>
              <a:t> </a:t>
            </a:r>
            <a:r>
              <a:rPr lang="es-EC" dirty="0" err="1"/>
              <a:t>your</a:t>
            </a:r>
            <a:r>
              <a:rPr lang="es-EC" dirty="0"/>
              <a:t> </a:t>
            </a:r>
            <a:r>
              <a:rPr lang="es-EC" dirty="0" err="1"/>
              <a:t>eyes</a:t>
            </a:r>
            <a:r>
              <a:rPr lang="es-EC" dirty="0"/>
              <a:t>.   -  </a:t>
            </a:r>
            <a:r>
              <a:rPr lang="es-EC" dirty="0" err="1">
                <a:solidFill>
                  <a:srgbClr val="FF0000"/>
                </a:solidFill>
              </a:rPr>
              <a:t>Don’t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write</a:t>
            </a:r>
            <a:r>
              <a:rPr lang="es-EC" dirty="0"/>
              <a:t> a </a:t>
            </a:r>
            <a:r>
              <a:rPr lang="es-EC" dirty="0" err="1"/>
              <a:t>report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err="1"/>
              <a:t>Direct</a:t>
            </a:r>
            <a:r>
              <a:rPr lang="es-EC" dirty="0"/>
              <a:t>: </a:t>
            </a:r>
          </a:p>
          <a:p>
            <a:pPr marL="0" indent="0">
              <a:buNone/>
            </a:pPr>
            <a:r>
              <a:rPr lang="es-EC" dirty="0"/>
              <a:t>- Peter </a:t>
            </a:r>
            <a:r>
              <a:rPr lang="es-EC" dirty="0" err="1"/>
              <a:t>said</a:t>
            </a:r>
            <a:r>
              <a:rPr lang="es-EC" dirty="0"/>
              <a:t>  , “</a:t>
            </a:r>
            <a:r>
              <a:rPr lang="es-EC" u="sng" dirty="0">
                <a:solidFill>
                  <a:srgbClr val="FF0000"/>
                </a:solidFill>
              </a:rPr>
              <a:t>Be</a:t>
            </a:r>
            <a:r>
              <a:rPr lang="es-EC" u="sng" dirty="0"/>
              <a:t> </a:t>
            </a:r>
            <a:r>
              <a:rPr lang="es-EC" u="sng" dirty="0" err="1"/>
              <a:t>careful</a:t>
            </a:r>
            <a:r>
              <a:rPr lang="es-EC" u="sng" dirty="0"/>
              <a:t> </a:t>
            </a:r>
            <a:r>
              <a:rPr lang="es-EC" u="sng" dirty="0" err="1"/>
              <a:t>if</a:t>
            </a:r>
            <a:r>
              <a:rPr lang="es-EC" u="sng" dirty="0"/>
              <a:t> </a:t>
            </a:r>
            <a:r>
              <a:rPr lang="es-EC" u="sng" dirty="0" err="1"/>
              <a:t>you</a:t>
            </a:r>
            <a:r>
              <a:rPr lang="es-EC" u="sng" dirty="0"/>
              <a:t> </a:t>
            </a:r>
            <a:r>
              <a:rPr lang="es-EC" u="sng" dirty="0" err="1"/>
              <a:t>go</a:t>
            </a:r>
            <a:r>
              <a:rPr lang="es-EC" u="sng" dirty="0"/>
              <a:t> </a:t>
            </a:r>
            <a:r>
              <a:rPr lang="es-EC" u="sng" dirty="0" err="1"/>
              <a:t>out</a:t>
            </a:r>
            <a:r>
              <a:rPr lang="es-EC" u="sng" dirty="0"/>
              <a:t> </a:t>
            </a:r>
            <a:r>
              <a:rPr lang="es-EC" u="sng" dirty="0" err="1"/>
              <a:t>during</a:t>
            </a:r>
            <a:r>
              <a:rPr lang="es-EC" u="sng" dirty="0"/>
              <a:t> </a:t>
            </a:r>
            <a:r>
              <a:rPr lang="es-EC" u="sng" dirty="0" err="1"/>
              <a:t>the</a:t>
            </a:r>
            <a:r>
              <a:rPr lang="es-EC" u="sng" dirty="0"/>
              <a:t> </a:t>
            </a:r>
            <a:r>
              <a:rPr lang="es-EC" u="sng" dirty="0" err="1"/>
              <a:t>storm</a:t>
            </a:r>
            <a:r>
              <a:rPr lang="es-EC" dirty="0"/>
              <a:t>”.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228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463639"/>
            <a:ext cx="10018713" cy="5327561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b="1" dirty="0" err="1"/>
              <a:t>INDIRECT</a:t>
            </a:r>
            <a:r>
              <a:rPr lang="es-EC" b="1" dirty="0"/>
              <a:t> </a:t>
            </a:r>
            <a:r>
              <a:rPr lang="es-EC" b="1" dirty="0" err="1"/>
              <a:t>SPEECH</a:t>
            </a:r>
            <a:r>
              <a:rPr lang="es-EC" b="1" dirty="0"/>
              <a:t>: </a:t>
            </a:r>
            <a:r>
              <a:rPr lang="es-EC" b="1" dirty="0" err="1"/>
              <a:t>IMPERATIVES</a:t>
            </a:r>
            <a:endParaRPr lang="es-EC" b="1" dirty="0"/>
          </a:p>
          <a:p>
            <a:r>
              <a:rPr lang="es-EC" dirty="0" err="1"/>
              <a:t>Direct</a:t>
            </a:r>
            <a:r>
              <a:rPr lang="es-EC" dirty="0"/>
              <a:t>:    Peter </a:t>
            </a:r>
            <a:r>
              <a:rPr lang="es-EC" dirty="0" err="1"/>
              <a:t>said</a:t>
            </a:r>
            <a:r>
              <a:rPr lang="es-EC" dirty="0"/>
              <a:t>  , “</a:t>
            </a:r>
            <a:r>
              <a:rPr lang="es-EC" dirty="0">
                <a:solidFill>
                  <a:srgbClr val="FF0000"/>
                </a:solidFill>
              </a:rPr>
              <a:t>Be</a:t>
            </a:r>
            <a:r>
              <a:rPr lang="es-EC" dirty="0"/>
              <a:t>     </a:t>
            </a:r>
            <a:r>
              <a:rPr lang="es-EC" dirty="0" err="1"/>
              <a:t>careful</a:t>
            </a:r>
            <a:r>
              <a:rPr lang="es-EC" dirty="0"/>
              <a:t> </a:t>
            </a:r>
            <a:r>
              <a:rPr lang="es-EC" dirty="0" err="1"/>
              <a:t>if</a:t>
            </a:r>
            <a:r>
              <a:rPr lang="es-EC" dirty="0"/>
              <a:t>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go</a:t>
            </a:r>
            <a:r>
              <a:rPr lang="es-EC" dirty="0"/>
              <a:t> </a:t>
            </a:r>
            <a:r>
              <a:rPr lang="es-EC" dirty="0" err="1"/>
              <a:t>out</a:t>
            </a:r>
            <a:r>
              <a:rPr lang="es-EC" dirty="0"/>
              <a:t> </a:t>
            </a:r>
            <a:r>
              <a:rPr lang="es-EC" dirty="0" err="1"/>
              <a:t>during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storm</a:t>
            </a:r>
            <a:r>
              <a:rPr lang="es-EC" dirty="0"/>
              <a:t>”.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err="1"/>
              <a:t>Indirect</a:t>
            </a:r>
            <a:r>
              <a:rPr lang="es-EC" dirty="0"/>
              <a:t>: Peter </a:t>
            </a:r>
            <a:r>
              <a:rPr lang="es-EC" dirty="0" err="1"/>
              <a:t>said</a:t>
            </a:r>
            <a:r>
              <a:rPr lang="es-EC" dirty="0"/>
              <a:t>     </a:t>
            </a:r>
            <a:r>
              <a:rPr lang="es-EC" dirty="0" err="1">
                <a:solidFill>
                  <a:srgbClr val="FF0000"/>
                </a:solidFill>
              </a:rPr>
              <a:t>to</a:t>
            </a:r>
            <a:r>
              <a:rPr lang="es-EC" dirty="0">
                <a:solidFill>
                  <a:srgbClr val="FF0000"/>
                </a:solidFill>
              </a:rPr>
              <a:t> be </a:t>
            </a:r>
            <a:r>
              <a:rPr lang="es-EC" dirty="0" err="1"/>
              <a:t>careful</a:t>
            </a:r>
            <a:r>
              <a:rPr lang="es-EC" dirty="0"/>
              <a:t> </a:t>
            </a:r>
            <a:r>
              <a:rPr lang="es-EC" dirty="0" err="1"/>
              <a:t>if</a:t>
            </a:r>
            <a:r>
              <a:rPr lang="es-EC" dirty="0"/>
              <a:t>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go</a:t>
            </a:r>
            <a:r>
              <a:rPr lang="es-EC" dirty="0"/>
              <a:t> </a:t>
            </a:r>
            <a:r>
              <a:rPr lang="es-EC" dirty="0" err="1"/>
              <a:t>out</a:t>
            </a:r>
            <a:r>
              <a:rPr lang="es-EC" dirty="0"/>
              <a:t> </a:t>
            </a:r>
            <a:r>
              <a:rPr lang="es-EC" dirty="0" err="1"/>
              <a:t>during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storm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726547" y="4018208"/>
            <a:ext cx="0" cy="759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Two Business People Walking Under Umbrella In The Rain In Th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72" y="566827"/>
            <a:ext cx="3843844" cy="2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6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360609"/>
            <a:ext cx="10018713" cy="5430592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-  </a:t>
            </a:r>
            <a:r>
              <a:rPr lang="es-EC" dirty="0" err="1"/>
              <a:t>Direct</a:t>
            </a:r>
            <a:r>
              <a:rPr lang="es-EC" dirty="0"/>
              <a:t>:        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parents</a:t>
            </a:r>
            <a:r>
              <a:rPr lang="es-EC" dirty="0"/>
              <a:t> </a:t>
            </a:r>
            <a:r>
              <a:rPr lang="es-EC" dirty="0" err="1"/>
              <a:t>say</a:t>
            </a:r>
            <a:r>
              <a:rPr lang="es-EC" dirty="0"/>
              <a:t> , “</a:t>
            </a:r>
            <a:r>
              <a:rPr lang="es-EC" dirty="0" err="1">
                <a:solidFill>
                  <a:srgbClr val="FF0000"/>
                </a:solidFill>
              </a:rPr>
              <a:t>Watch</a:t>
            </a:r>
            <a:r>
              <a:rPr lang="es-EC" dirty="0">
                <a:solidFill>
                  <a:srgbClr val="FF0000"/>
                </a:solidFill>
              </a:rPr>
              <a:t> 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weather</a:t>
            </a:r>
            <a:r>
              <a:rPr lang="es-EC" dirty="0"/>
              <a:t> </a:t>
            </a:r>
            <a:r>
              <a:rPr lang="es-EC" dirty="0" err="1"/>
              <a:t>report</a:t>
            </a:r>
            <a:r>
              <a:rPr lang="es-EC" dirty="0"/>
              <a:t>”.</a:t>
            </a:r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     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parents</a:t>
            </a:r>
            <a:r>
              <a:rPr lang="es-EC" dirty="0"/>
              <a:t> </a:t>
            </a:r>
            <a:r>
              <a:rPr lang="es-EC" dirty="0" err="1"/>
              <a:t>say</a:t>
            </a:r>
            <a:r>
              <a:rPr lang="es-EC" dirty="0"/>
              <a:t>  </a:t>
            </a:r>
            <a:r>
              <a:rPr lang="es-EC" dirty="0" err="1">
                <a:solidFill>
                  <a:srgbClr val="FF0000"/>
                </a:solidFill>
              </a:rPr>
              <a:t>to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watch</a:t>
            </a:r>
            <a:r>
              <a:rPr lang="es-EC" dirty="0"/>
              <a:t> 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weather</a:t>
            </a:r>
            <a:r>
              <a:rPr lang="es-EC" dirty="0"/>
              <a:t> </a:t>
            </a:r>
            <a:r>
              <a:rPr lang="es-EC" dirty="0" err="1"/>
              <a:t>report</a:t>
            </a:r>
            <a:r>
              <a:rPr lang="es-EC" dirty="0"/>
              <a:t>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769735" y="3812146"/>
            <a:ext cx="12879" cy="759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098" name="Picture 2" descr="Weather Report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43" y="721217"/>
            <a:ext cx="3527983" cy="22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6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669701"/>
            <a:ext cx="10018713" cy="5121499"/>
          </a:xfrm>
        </p:spPr>
        <p:txBody>
          <a:bodyPr/>
          <a:lstStyle/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       Martin </a:t>
            </a:r>
            <a:r>
              <a:rPr lang="es-EC" dirty="0" err="1"/>
              <a:t>said</a:t>
            </a:r>
            <a:r>
              <a:rPr lang="es-EC" dirty="0"/>
              <a:t> , “</a:t>
            </a:r>
            <a:r>
              <a:rPr lang="es-EC" dirty="0" err="1">
                <a:solidFill>
                  <a:srgbClr val="FF0000"/>
                </a:solidFill>
              </a:rPr>
              <a:t>Call</a:t>
            </a:r>
            <a:r>
              <a:rPr lang="es-EC" dirty="0"/>
              <a:t>     </a:t>
            </a:r>
            <a:r>
              <a:rPr lang="es-EC" b="1" dirty="0"/>
              <a:t>me</a:t>
            </a:r>
            <a:r>
              <a:rPr lang="es-EC" dirty="0"/>
              <a:t>   as </a:t>
            </a:r>
            <a:r>
              <a:rPr lang="es-EC" dirty="0" err="1"/>
              <a:t>soon</a:t>
            </a:r>
            <a:r>
              <a:rPr lang="es-EC" dirty="0"/>
              <a:t> as </a:t>
            </a:r>
            <a:r>
              <a:rPr lang="es-EC" dirty="0" err="1"/>
              <a:t>possible</a:t>
            </a:r>
            <a:r>
              <a:rPr lang="es-EC" dirty="0"/>
              <a:t>”</a:t>
            </a:r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Inderect</a:t>
            </a:r>
            <a:r>
              <a:rPr lang="es-EC" dirty="0"/>
              <a:t>:  Martin </a:t>
            </a:r>
            <a:r>
              <a:rPr lang="es-EC" dirty="0" err="1"/>
              <a:t>said</a:t>
            </a:r>
            <a:r>
              <a:rPr lang="es-EC" dirty="0"/>
              <a:t>   </a:t>
            </a:r>
            <a:r>
              <a:rPr lang="es-EC" dirty="0" err="1">
                <a:solidFill>
                  <a:srgbClr val="FF0000"/>
                </a:solidFill>
              </a:rPr>
              <a:t>to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call</a:t>
            </a:r>
            <a:r>
              <a:rPr lang="es-EC" dirty="0">
                <a:solidFill>
                  <a:srgbClr val="FF0000"/>
                </a:solidFill>
              </a:rPr>
              <a:t>     </a:t>
            </a:r>
            <a:r>
              <a:rPr lang="es-EC" dirty="0" err="1">
                <a:solidFill>
                  <a:srgbClr val="FF0000"/>
                </a:solidFill>
              </a:rPr>
              <a:t>him</a:t>
            </a:r>
            <a:r>
              <a:rPr lang="es-EC" dirty="0">
                <a:solidFill>
                  <a:srgbClr val="FF0000"/>
                </a:solidFill>
              </a:rPr>
              <a:t>  </a:t>
            </a:r>
            <a:r>
              <a:rPr lang="es-EC" dirty="0"/>
              <a:t>as </a:t>
            </a:r>
            <a:r>
              <a:rPr lang="es-EC" dirty="0" err="1"/>
              <a:t>soon</a:t>
            </a:r>
            <a:r>
              <a:rPr lang="es-EC" dirty="0"/>
              <a:t> as </a:t>
            </a:r>
            <a:r>
              <a:rPr lang="es-EC" dirty="0" err="1"/>
              <a:t>possible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	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Mom</a:t>
            </a:r>
            <a:r>
              <a:rPr lang="es-EC" dirty="0"/>
              <a:t> </a:t>
            </a:r>
            <a:r>
              <a:rPr lang="es-EC" dirty="0" err="1"/>
              <a:t>said</a:t>
            </a:r>
            <a:r>
              <a:rPr lang="es-EC" dirty="0"/>
              <a:t>  , “</a:t>
            </a:r>
            <a:r>
              <a:rPr lang="es-EC" dirty="0" err="1">
                <a:solidFill>
                  <a:srgbClr val="FF0000"/>
                </a:solidFill>
              </a:rPr>
              <a:t>Bring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/>
              <a:t>     </a:t>
            </a:r>
            <a:r>
              <a:rPr lang="es-EC" b="1" dirty="0"/>
              <a:t>me</a:t>
            </a:r>
            <a:r>
              <a:rPr lang="es-EC" dirty="0"/>
              <a:t>   </a:t>
            </a:r>
            <a:r>
              <a:rPr lang="es-EC" dirty="0" err="1"/>
              <a:t>an</a:t>
            </a:r>
            <a:r>
              <a:rPr lang="es-EC" dirty="0"/>
              <a:t> </a:t>
            </a:r>
            <a:r>
              <a:rPr lang="es-EC" dirty="0" err="1"/>
              <a:t>umbrella</a:t>
            </a:r>
            <a:r>
              <a:rPr lang="es-EC" dirty="0"/>
              <a:t>”. </a:t>
            </a:r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	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Mom</a:t>
            </a:r>
            <a:r>
              <a:rPr lang="es-EC" dirty="0"/>
              <a:t> </a:t>
            </a:r>
            <a:r>
              <a:rPr lang="es-EC" dirty="0" err="1"/>
              <a:t>said</a:t>
            </a:r>
            <a:r>
              <a:rPr lang="es-EC" dirty="0"/>
              <a:t>    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to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bring</a:t>
            </a:r>
            <a:r>
              <a:rPr lang="es-EC" dirty="0">
                <a:solidFill>
                  <a:srgbClr val="FF0000"/>
                </a:solidFill>
              </a:rPr>
              <a:t>    </a:t>
            </a:r>
            <a:r>
              <a:rPr lang="es-EC" dirty="0" err="1">
                <a:solidFill>
                  <a:srgbClr val="FF0000"/>
                </a:solidFill>
              </a:rPr>
              <a:t>her</a:t>
            </a:r>
            <a:r>
              <a:rPr lang="es-EC" dirty="0">
                <a:solidFill>
                  <a:srgbClr val="FF0000"/>
                </a:solidFill>
              </a:rPr>
              <a:t>   </a:t>
            </a:r>
            <a:r>
              <a:rPr lang="es-EC" dirty="0"/>
              <a:t> </a:t>
            </a:r>
            <a:r>
              <a:rPr lang="es-EC" dirty="0" err="1"/>
              <a:t>an</a:t>
            </a:r>
            <a:r>
              <a:rPr lang="es-EC" dirty="0"/>
              <a:t> umbrela.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048519" y="1867436"/>
            <a:ext cx="0" cy="772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5872766" y="1867436"/>
            <a:ext cx="0" cy="772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331854" y="3889420"/>
            <a:ext cx="0" cy="798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336406" y="3889420"/>
            <a:ext cx="0" cy="798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otos, imágenes y otros productos fotográficos de stock sob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8" y="240182"/>
            <a:ext cx="2587625" cy="18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5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548704" y="605308"/>
            <a:ext cx="10018713" cy="5057104"/>
          </a:xfrm>
        </p:spPr>
        <p:txBody>
          <a:bodyPr>
            <a:normAutofit lnSpcReduction="10000"/>
          </a:bodyPr>
          <a:lstStyle/>
          <a:p>
            <a:r>
              <a:rPr lang="es-EC" b="1" dirty="0" err="1"/>
              <a:t>INDIRECT</a:t>
            </a:r>
            <a:r>
              <a:rPr lang="es-EC" b="1" dirty="0"/>
              <a:t> </a:t>
            </a:r>
            <a:r>
              <a:rPr lang="es-EC" b="1" dirty="0" err="1"/>
              <a:t>SPEECH</a:t>
            </a:r>
            <a:r>
              <a:rPr lang="es-EC" b="1" dirty="0"/>
              <a:t>: </a:t>
            </a:r>
            <a:r>
              <a:rPr lang="es-EC" b="1" dirty="0" err="1"/>
              <a:t>IMPERATIVE</a:t>
            </a:r>
            <a:r>
              <a:rPr lang="es-EC" b="1" dirty="0"/>
              <a:t> </a:t>
            </a:r>
            <a:r>
              <a:rPr lang="es-EC" dirty="0"/>
              <a:t>(</a:t>
            </a:r>
            <a:r>
              <a:rPr lang="es-EC" dirty="0" err="1"/>
              <a:t>Negatives</a:t>
            </a:r>
            <a:r>
              <a:rPr lang="es-EC" dirty="0"/>
              <a:t>)</a:t>
            </a:r>
          </a:p>
          <a:p>
            <a:pPr algn="ctr"/>
            <a:r>
              <a:rPr lang="es-EC" dirty="0" err="1"/>
              <a:t>DON’T</a:t>
            </a:r>
            <a:r>
              <a:rPr lang="es-EC" dirty="0"/>
              <a:t>              </a:t>
            </a:r>
            <a:r>
              <a:rPr lang="es-EC" dirty="0" err="1"/>
              <a:t>NOT</a:t>
            </a:r>
            <a:r>
              <a:rPr lang="es-EC" dirty="0"/>
              <a:t>   </a:t>
            </a:r>
            <a:r>
              <a:rPr lang="es-EC" dirty="0" err="1"/>
              <a:t>TO</a:t>
            </a:r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r>
              <a:rPr lang="es-EC" dirty="0"/>
              <a:t>  </a:t>
            </a:r>
            <a:endParaRPr lang="es-ES" dirty="0"/>
          </a:p>
        </p:txBody>
      </p:sp>
      <p:pic>
        <p:nvPicPr>
          <p:cNvPr id="6" name="Picture 2" descr="Ilustración de Infografía De Prevención De Enfermedade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69" y="2064916"/>
            <a:ext cx="5380980" cy="37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6293801" y="1413887"/>
            <a:ext cx="52851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06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682581"/>
            <a:ext cx="10018713" cy="51086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   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parents</a:t>
            </a:r>
            <a:r>
              <a:rPr lang="es-EC" dirty="0"/>
              <a:t> </a:t>
            </a:r>
            <a:r>
              <a:rPr lang="es-EC" dirty="0" err="1"/>
              <a:t>told</a:t>
            </a:r>
            <a:r>
              <a:rPr lang="es-EC" dirty="0"/>
              <a:t> me  ,  “</a:t>
            </a:r>
            <a:r>
              <a:rPr lang="es-EC" dirty="0" err="1">
                <a:solidFill>
                  <a:srgbClr val="FF0000"/>
                </a:solidFill>
              </a:rPr>
              <a:t>Don’t</a:t>
            </a:r>
            <a:r>
              <a:rPr lang="es-EC" dirty="0"/>
              <a:t>  </a:t>
            </a:r>
            <a:r>
              <a:rPr lang="es-EC" dirty="0" err="1"/>
              <a:t>touch</a:t>
            </a:r>
            <a:r>
              <a:rPr lang="es-EC" dirty="0"/>
              <a:t> </a:t>
            </a:r>
            <a:r>
              <a:rPr lang="es-EC" dirty="0" err="1"/>
              <a:t>your</a:t>
            </a:r>
            <a:r>
              <a:rPr lang="es-EC" dirty="0"/>
              <a:t> </a:t>
            </a:r>
            <a:r>
              <a:rPr lang="es-EC" dirty="0" err="1"/>
              <a:t>face</a:t>
            </a:r>
            <a:r>
              <a:rPr lang="es-EC" dirty="0"/>
              <a:t>”.</a:t>
            </a:r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parents</a:t>
            </a:r>
            <a:r>
              <a:rPr lang="es-EC" dirty="0"/>
              <a:t> </a:t>
            </a:r>
            <a:r>
              <a:rPr lang="es-EC" dirty="0" err="1"/>
              <a:t>told</a:t>
            </a:r>
            <a:r>
              <a:rPr lang="es-EC" dirty="0"/>
              <a:t> me   </a:t>
            </a:r>
            <a:r>
              <a:rPr lang="es-EC" dirty="0" err="1">
                <a:solidFill>
                  <a:srgbClr val="FF0000"/>
                </a:solidFill>
              </a:rPr>
              <a:t>not</a:t>
            </a:r>
            <a:r>
              <a:rPr lang="es-EC" dirty="0">
                <a:solidFill>
                  <a:srgbClr val="FF0000"/>
                </a:solidFill>
              </a:rPr>
              <a:t>  </a:t>
            </a:r>
            <a:r>
              <a:rPr lang="es-EC" dirty="0" err="1">
                <a:solidFill>
                  <a:srgbClr val="FF0000"/>
                </a:solidFill>
              </a:rPr>
              <a:t>to</a:t>
            </a:r>
            <a:r>
              <a:rPr lang="es-EC" dirty="0"/>
              <a:t> 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/>
              <a:t>touch</a:t>
            </a:r>
            <a:r>
              <a:rPr lang="es-EC" dirty="0"/>
              <a:t>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face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    </a:t>
            </a:r>
            <a:r>
              <a:rPr lang="es-EC" dirty="0" err="1"/>
              <a:t>Everybody</a:t>
            </a:r>
            <a:r>
              <a:rPr lang="es-EC" dirty="0"/>
              <a:t> </a:t>
            </a:r>
            <a:r>
              <a:rPr lang="es-EC" dirty="0" err="1"/>
              <a:t>says</a:t>
            </a:r>
            <a:r>
              <a:rPr lang="es-EC" dirty="0"/>
              <a:t>  , “</a:t>
            </a:r>
            <a:r>
              <a:rPr lang="es-EC" dirty="0" err="1">
                <a:solidFill>
                  <a:srgbClr val="FF0000"/>
                </a:solidFill>
              </a:rPr>
              <a:t>Don´t</a:t>
            </a:r>
            <a:r>
              <a:rPr lang="es-EC" dirty="0"/>
              <a:t>   </a:t>
            </a:r>
            <a:r>
              <a:rPr lang="es-EC" dirty="0" err="1"/>
              <a:t>leave</a:t>
            </a:r>
            <a:r>
              <a:rPr lang="es-EC" dirty="0"/>
              <a:t> </a:t>
            </a:r>
            <a:r>
              <a:rPr lang="es-EC" dirty="0" err="1"/>
              <a:t>your</a:t>
            </a:r>
            <a:r>
              <a:rPr lang="es-EC" dirty="0"/>
              <a:t> home”</a:t>
            </a:r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 </a:t>
            </a:r>
            <a:r>
              <a:rPr lang="es-EC" dirty="0" err="1"/>
              <a:t>Everybody</a:t>
            </a:r>
            <a:r>
              <a:rPr lang="es-EC" dirty="0"/>
              <a:t> </a:t>
            </a:r>
            <a:r>
              <a:rPr lang="es-EC" dirty="0" err="1"/>
              <a:t>says</a:t>
            </a:r>
            <a:r>
              <a:rPr lang="es-EC" dirty="0"/>
              <a:t>   </a:t>
            </a:r>
            <a:r>
              <a:rPr lang="es-EC" dirty="0" err="1">
                <a:solidFill>
                  <a:srgbClr val="FF0000"/>
                </a:solidFill>
              </a:rPr>
              <a:t>not</a:t>
            </a:r>
            <a:r>
              <a:rPr lang="es-EC" dirty="0">
                <a:solidFill>
                  <a:srgbClr val="FF0000"/>
                </a:solidFill>
              </a:rPr>
              <a:t>  </a:t>
            </a:r>
            <a:r>
              <a:rPr lang="es-EC" dirty="0" err="1">
                <a:solidFill>
                  <a:srgbClr val="FF0000"/>
                </a:solidFill>
              </a:rPr>
              <a:t>to</a:t>
            </a:r>
            <a:r>
              <a:rPr lang="es-EC" dirty="0"/>
              <a:t>   </a:t>
            </a:r>
            <a:r>
              <a:rPr lang="es-EC" dirty="0" err="1"/>
              <a:t>leave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home.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	</a:t>
            </a:r>
            <a:r>
              <a:rPr lang="es-EC" dirty="0" err="1"/>
              <a:t>Doctors</a:t>
            </a:r>
            <a:r>
              <a:rPr lang="es-EC" dirty="0"/>
              <a:t> </a:t>
            </a:r>
            <a:r>
              <a:rPr lang="es-EC" dirty="0" err="1"/>
              <a:t>said</a:t>
            </a:r>
            <a:r>
              <a:rPr lang="es-EC" dirty="0"/>
              <a:t>  , “</a:t>
            </a:r>
            <a:r>
              <a:rPr lang="es-EC" dirty="0" err="1">
                <a:solidFill>
                  <a:srgbClr val="FF0000"/>
                </a:solidFill>
              </a:rPr>
              <a:t>Don’t</a:t>
            </a:r>
            <a:r>
              <a:rPr lang="es-EC" dirty="0"/>
              <a:t>    </a:t>
            </a:r>
            <a:r>
              <a:rPr lang="es-EC" dirty="0" err="1"/>
              <a:t>get</a:t>
            </a:r>
            <a:r>
              <a:rPr lang="es-EC" dirty="0"/>
              <a:t>   </a:t>
            </a:r>
            <a:r>
              <a:rPr lang="es-EC" dirty="0" err="1"/>
              <a:t>close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others</a:t>
            </a:r>
            <a:r>
              <a:rPr lang="es-EC" dirty="0"/>
              <a:t>”.</a:t>
            </a:r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 </a:t>
            </a:r>
            <a:r>
              <a:rPr lang="es-EC" dirty="0" err="1"/>
              <a:t>Doctors</a:t>
            </a:r>
            <a:r>
              <a:rPr lang="es-EC" dirty="0"/>
              <a:t> </a:t>
            </a:r>
            <a:r>
              <a:rPr lang="es-EC" dirty="0" err="1"/>
              <a:t>said</a:t>
            </a:r>
            <a:r>
              <a:rPr lang="es-EC" dirty="0"/>
              <a:t>     </a:t>
            </a:r>
            <a:r>
              <a:rPr lang="es-EC" dirty="0" err="1">
                <a:solidFill>
                  <a:srgbClr val="FF0000"/>
                </a:solidFill>
              </a:rPr>
              <a:t>not</a:t>
            </a:r>
            <a:r>
              <a:rPr lang="es-EC" dirty="0">
                <a:solidFill>
                  <a:srgbClr val="FF0000"/>
                </a:solidFill>
              </a:rPr>
              <a:t>  </a:t>
            </a:r>
            <a:r>
              <a:rPr lang="es-EC" dirty="0" err="1">
                <a:solidFill>
                  <a:srgbClr val="FF0000"/>
                </a:solidFill>
              </a:rPr>
              <a:t>to</a:t>
            </a:r>
            <a:r>
              <a:rPr lang="es-EC" dirty="0"/>
              <a:t>   </a:t>
            </a:r>
            <a:r>
              <a:rPr lang="es-EC" dirty="0" err="1"/>
              <a:t>get</a:t>
            </a:r>
            <a:r>
              <a:rPr lang="es-EC" dirty="0"/>
              <a:t> </a:t>
            </a:r>
            <a:r>
              <a:rPr lang="es-EC" dirty="0" err="1"/>
              <a:t>close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others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461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695459"/>
            <a:ext cx="10018713" cy="5095741"/>
          </a:xfrm>
        </p:spPr>
        <p:txBody>
          <a:bodyPr>
            <a:normAutofit fontScale="92500" lnSpcReduction="10000"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b="1" dirty="0" err="1"/>
              <a:t>INDIRECT</a:t>
            </a:r>
            <a:r>
              <a:rPr lang="es-EC" b="1" dirty="0"/>
              <a:t> </a:t>
            </a:r>
            <a:r>
              <a:rPr lang="es-EC" b="1" dirty="0" err="1"/>
              <a:t>SPEECH</a:t>
            </a:r>
            <a:r>
              <a:rPr lang="es-EC" b="1" dirty="0"/>
              <a:t>: </a:t>
            </a:r>
            <a:r>
              <a:rPr lang="es-EC" b="1" dirty="0" err="1"/>
              <a:t>SENTENCES</a:t>
            </a:r>
            <a:endParaRPr lang="es-EC" b="1" dirty="0"/>
          </a:p>
          <a:p>
            <a:r>
              <a:rPr lang="es-EC" b="1" dirty="0" err="1"/>
              <a:t>Direct</a:t>
            </a:r>
            <a:r>
              <a:rPr lang="es-EC" b="1" dirty="0"/>
              <a:t>  (</a:t>
            </a:r>
            <a:r>
              <a:rPr lang="es-EC" b="1" dirty="0" err="1"/>
              <a:t>PRESENT</a:t>
            </a:r>
            <a:r>
              <a:rPr lang="es-EC" b="1" dirty="0"/>
              <a:t>)  </a:t>
            </a:r>
            <a:r>
              <a:rPr lang="es-EC" b="1" dirty="0" err="1"/>
              <a:t>to</a:t>
            </a:r>
            <a:r>
              <a:rPr lang="es-EC" b="1" dirty="0"/>
              <a:t>  </a:t>
            </a:r>
            <a:r>
              <a:rPr lang="es-EC" b="1" dirty="0" err="1"/>
              <a:t>Indirect</a:t>
            </a:r>
            <a:r>
              <a:rPr lang="es-EC" b="1" dirty="0"/>
              <a:t> (</a:t>
            </a:r>
            <a:r>
              <a:rPr lang="es-EC" b="1" dirty="0" err="1"/>
              <a:t>PAST</a:t>
            </a:r>
            <a:r>
              <a:rPr lang="es-EC" b="1" dirty="0"/>
              <a:t>)</a:t>
            </a:r>
          </a:p>
          <a:p>
            <a:pPr>
              <a:buFontTx/>
              <a:buChar char="-"/>
            </a:pPr>
            <a:r>
              <a:rPr lang="es-EC" dirty="0" err="1"/>
              <a:t>Direct</a:t>
            </a:r>
            <a:r>
              <a:rPr lang="es-EC" dirty="0"/>
              <a:t>:		</a:t>
            </a:r>
            <a:r>
              <a:rPr lang="es-EC" dirty="0" err="1"/>
              <a:t>They</a:t>
            </a:r>
            <a:r>
              <a:rPr lang="es-EC" dirty="0"/>
              <a:t> </a:t>
            </a:r>
            <a:r>
              <a:rPr lang="es-EC" dirty="0" err="1"/>
              <a:t>say</a:t>
            </a:r>
            <a:r>
              <a:rPr lang="es-EC" dirty="0"/>
              <a:t>  ,       “</a:t>
            </a:r>
            <a:r>
              <a:rPr lang="es-EC" u="sng" dirty="0" err="1"/>
              <a:t>the</a:t>
            </a:r>
            <a:r>
              <a:rPr lang="es-EC" u="sng" dirty="0"/>
              <a:t> </a:t>
            </a:r>
            <a:r>
              <a:rPr lang="es-EC" u="sng" dirty="0" err="1"/>
              <a:t>weather</a:t>
            </a:r>
            <a:r>
              <a:rPr lang="es-EC" u="sng" dirty="0"/>
              <a:t>    </a:t>
            </a:r>
            <a:r>
              <a:rPr lang="es-EC" u="sng" dirty="0" err="1">
                <a:solidFill>
                  <a:srgbClr val="FF0000"/>
                </a:solidFill>
              </a:rPr>
              <a:t>is</a:t>
            </a:r>
            <a:r>
              <a:rPr lang="es-EC" u="sng" dirty="0">
                <a:solidFill>
                  <a:srgbClr val="FF0000"/>
                </a:solidFill>
              </a:rPr>
              <a:t> </a:t>
            </a:r>
            <a:r>
              <a:rPr lang="es-EC" u="sng" dirty="0"/>
              <a:t>    </a:t>
            </a:r>
            <a:r>
              <a:rPr lang="es-EC" u="sng" dirty="0" err="1"/>
              <a:t>awful</a:t>
            </a:r>
            <a:r>
              <a:rPr lang="es-EC" dirty="0"/>
              <a:t>”</a:t>
            </a:r>
          </a:p>
          <a:p>
            <a:pPr marL="0" indent="0">
              <a:buNone/>
            </a:pPr>
            <a:r>
              <a:rPr lang="es-EC" dirty="0"/>
              <a:t>                                                                           S                V         O</a:t>
            </a:r>
          </a:p>
          <a:p>
            <a:pPr marL="0" indent="0">
              <a:buNone/>
            </a:pPr>
            <a:endParaRPr lang="es-ES" dirty="0"/>
          </a:p>
          <a:p>
            <a:pPr>
              <a:buFontTx/>
              <a:buChar char="-"/>
            </a:pPr>
            <a:r>
              <a:rPr lang="es-EC" dirty="0" err="1"/>
              <a:t>Indirect</a:t>
            </a:r>
            <a:r>
              <a:rPr lang="es-EC" dirty="0"/>
              <a:t>:		</a:t>
            </a:r>
            <a:r>
              <a:rPr lang="es-EC" dirty="0" err="1"/>
              <a:t>They</a:t>
            </a:r>
            <a:r>
              <a:rPr lang="es-EC" dirty="0"/>
              <a:t> </a:t>
            </a:r>
            <a:r>
              <a:rPr lang="es-EC" dirty="0" err="1"/>
              <a:t>say</a:t>
            </a:r>
            <a:r>
              <a:rPr lang="es-EC" dirty="0"/>
              <a:t>  </a:t>
            </a:r>
            <a:r>
              <a:rPr lang="es-EC" dirty="0" err="1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es-EC" dirty="0"/>
              <a:t>    </a:t>
            </a:r>
            <a:r>
              <a:rPr lang="es-EC" u="sng" dirty="0" err="1"/>
              <a:t>the</a:t>
            </a:r>
            <a:r>
              <a:rPr lang="es-EC" u="sng" dirty="0"/>
              <a:t> </a:t>
            </a:r>
            <a:r>
              <a:rPr lang="es-EC" u="sng" dirty="0" err="1"/>
              <a:t>weather</a:t>
            </a:r>
            <a:r>
              <a:rPr lang="es-EC" u="sng" dirty="0"/>
              <a:t>  </a:t>
            </a:r>
            <a:r>
              <a:rPr lang="es-EC" u="sng" dirty="0" err="1">
                <a:solidFill>
                  <a:srgbClr val="FF0000"/>
                </a:solidFill>
              </a:rPr>
              <a:t>was</a:t>
            </a:r>
            <a:r>
              <a:rPr lang="es-EC" u="sng" dirty="0"/>
              <a:t>  </a:t>
            </a:r>
            <a:r>
              <a:rPr lang="es-EC" u="sng" dirty="0" err="1"/>
              <a:t>awful</a:t>
            </a:r>
            <a:r>
              <a:rPr lang="es-EC" dirty="0"/>
              <a:t>.</a:t>
            </a:r>
          </a:p>
          <a:p>
            <a:pPr marL="0" indent="0">
              <a:buNone/>
            </a:pPr>
            <a:r>
              <a:rPr lang="es-EC" dirty="0"/>
              <a:t>                                                                            S                V         O</a:t>
            </a:r>
          </a:p>
        </p:txBody>
      </p:sp>
      <p:pic>
        <p:nvPicPr>
          <p:cNvPr id="7170" name="Picture 2" descr="Bad Weather Is No Reason for Climate Alarm - WS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40" y="553791"/>
            <a:ext cx="3450509" cy="22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43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181</TotalTime>
  <Words>437</Words>
  <Application>Microsoft Office PowerPoint</Application>
  <PresentationFormat>Panorámica</PresentationFormat>
  <Paragraphs>96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Parallax</vt:lpstr>
      <vt:lpstr>INDIRECT SPEECH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SPEECH</dc:title>
  <dc:creator>Aylin Veloz</dc:creator>
  <cp:lastModifiedBy>ANITA MALDONADO</cp:lastModifiedBy>
  <cp:revision>21</cp:revision>
  <dcterms:created xsi:type="dcterms:W3CDTF">2020-05-01T00:18:17Z</dcterms:created>
  <dcterms:modified xsi:type="dcterms:W3CDTF">2021-05-24T16:35:19Z</dcterms:modified>
</cp:coreProperties>
</file>