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Give You Glory" charset="1" panose="02000000000000000000"/>
      <p:regular r:id="rId24"/>
    </p:embeddedFont>
    <p:embeddedFont>
      <p:font typeface="Poppins Light Bold" charset="1" panose="02000000000000000000"/>
      <p:regular r:id="rId25"/>
    </p:embeddedFont>
    <p:embeddedFont>
      <p:font typeface="Poppins Light" charset="1" panose="02000000000000000000"/>
      <p:regular r:id="rId26"/>
    </p:embeddedFont>
    <p:embeddedFont>
      <p:font typeface="Nunito Sans" charset="1" panose="00000000000000000000"/>
      <p:regular r:id="rId27"/>
    </p:embeddedFont>
    <p:embeddedFont>
      <p:font typeface="Genty" charset="1" panose="00000500000000000000"/>
      <p:regular r:id="rId28"/>
    </p:embeddedFont>
    <p:embeddedFont>
      <p:font typeface="Glacial Indifference Bold" charset="1" panose="00000800000000000000"/>
      <p:regular r:id="rId29"/>
    </p:embeddedFont>
    <p:embeddedFont>
      <p:font typeface="Glacial Indifference" charset="1" panose="00000000000000000000"/>
      <p:regular r:id="rId30"/>
    </p:embeddedFont>
    <p:embeddedFont>
      <p:font typeface="Montserrat Classic Bold" charset="1" panose="00000800000000000000"/>
      <p:regular r:id="rId31"/>
    </p:embeddedFont>
    <p:embeddedFont>
      <p:font typeface="Montserrat Classic" charset="1" panose="0000050000000000000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2.svg" Type="http://schemas.openxmlformats.org/officeDocument/2006/relationships/image"/><Relationship Id="rId2" Target="../media/image24.png" Type="http://schemas.openxmlformats.org/officeDocument/2006/relationships/image"/><Relationship Id="rId3" Target="../media/image25.sv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 Id="rId6" Target="../media/image28.jpeg" Type="http://schemas.openxmlformats.org/officeDocument/2006/relationships/image"/><Relationship Id="rId7" Target="../media/image29.png" Type="http://schemas.openxmlformats.org/officeDocument/2006/relationships/image"/><Relationship Id="rId8" Target="../media/image30.svg" Type="http://schemas.openxmlformats.org/officeDocument/2006/relationships/image"/><Relationship Id="rId9" Target="../media/image3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svg" Type="http://schemas.openxmlformats.org/officeDocument/2006/relationships/image"/><Relationship Id="rId4" Target="../media/image35.png" Type="http://schemas.openxmlformats.org/officeDocument/2006/relationships/image"/><Relationship Id="rId5" Target="../media/image36.svg" Type="http://schemas.openxmlformats.org/officeDocument/2006/relationships/image"/><Relationship Id="rId6" Target="../media/image37.png" Type="http://schemas.openxmlformats.org/officeDocument/2006/relationships/image"/><Relationship Id="rId7" Target="../media/image38.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svg" Type="http://schemas.openxmlformats.org/officeDocument/2006/relationships/image"/><Relationship Id="rId4" Target="../media/image39.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svg" Type="http://schemas.openxmlformats.org/officeDocument/2006/relationships/image"/><Relationship Id="rId4" Target="../media/image40.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svg" Type="http://schemas.openxmlformats.org/officeDocument/2006/relationships/image"/><Relationship Id="rId4" Target="../media/image4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43.svg" Type="http://schemas.openxmlformats.org/officeDocument/2006/relationships/image"/><Relationship Id="rId4" Target="../media/image44.png" Type="http://schemas.openxmlformats.org/officeDocument/2006/relationships/image"/><Relationship Id="rId5" Target="../media/image45.svg" Type="http://schemas.openxmlformats.org/officeDocument/2006/relationships/image"/><Relationship Id="rId6" Target="../media/image46.jpeg" Type="http://schemas.openxmlformats.org/officeDocument/2006/relationships/image"/><Relationship Id="rId7" Target="../media/image47.jpeg" Type="http://schemas.openxmlformats.org/officeDocument/2006/relationships/image"/><Relationship Id="rId8" Target="../media/image48.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43.svg" Type="http://schemas.openxmlformats.org/officeDocument/2006/relationships/image"/><Relationship Id="rId4" Target="../media/image49.png" Type="http://schemas.openxmlformats.org/officeDocument/2006/relationships/image"/><Relationship Id="rId5" Target="../media/image50.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jpeg" Type="http://schemas.openxmlformats.org/officeDocument/2006/relationships/image"/><Relationship Id="rId3" Target="../media/image22.png" Type="http://schemas.openxmlformats.org/officeDocument/2006/relationships/image"/><Relationship Id="rId4" Target="../media/image23.sv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A5C9F4"/>
        </a:solidFill>
      </p:bgPr>
    </p:bg>
    <p:spTree>
      <p:nvGrpSpPr>
        <p:cNvPr id="1" name=""/>
        <p:cNvGrpSpPr/>
        <p:nvPr/>
      </p:nvGrpSpPr>
      <p:grpSpPr>
        <a:xfrm>
          <a:off x="0" y="0"/>
          <a:ext cx="0" cy="0"/>
          <a:chOff x="0" y="0"/>
          <a:chExt cx="0" cy="0"/>
        </a:xfrm>
      </p:grpSpPr>
      <p:sp>
        <p:nvSpPr>
          <p:cNvPr name="Freeform 2" id="2"/>
          <p:cNvSpPr/>
          <p:nvPr/>
        </p:nvSpPr>
        <p:spPr>
          <a:xfrm flipH="false" flipV="false" rot="-2912120">
            <a:off x="13545748" y="4900725"/>
            <a:ext cx="5544750" cy="3981277"/>
          </a:xfrm>
          <a:custGeom>
            <a:avLst/>
            <a:gdLst/>
            <a:ahLst/>
            <a:cxnLst/>
            <a:rect r="r" b="b" t="t" l="l"/>
            <a:pathLst>
              <a:path h="3981277" w="5544750">
                <a:moveTo>
                  <a:pt x="0" y="0"/>
                </a:moveTo>
                <a:lnTo>
                  <a:pt x="5544751" y="0"/>
                </a:lnTo>
                <a:lnTo>
                  <a:pt x="5544751" y="3981277"/>
                </a:lnTo>
                <a:lnTo>
                  <a:pt x="0" y="39812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789515" y="7017828"/>
            <a:ext cx="7445676" cy="4480943"/>
          </a:xfrm>
          <a:custGeom>
            <a:avLst/>
            <a:gdLst/>
            <a:ahLst/>
            <a:cxnLst/>
            <a:rect r="r" b="b" t="t" l="l"/>
            <a:pathLst>
              <a:path h="4480943" w="7445676">
                <a:moveTo>
                  <a:pt x="0" y="0"/>
                </a:moveTo>
                <a:lnTo>
                  <a:pt x="7445676" y="0"/>
                </a:lnTo>
                <a:lnTo>
                  <a:pt x="7445676" y="4480944"/>
                </a:lnTo>
                <a:lnTo>
                  <a:pt x="0" y="448094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1545876">
            <a:off x="-1414760" y="652540"/>
            <a:ext cx="8068622" cy="2508608"/>
          </a:xfrm>
          <a:custGeom>
            <a:avLst/>
            <a:gdLst/>
            <a:ahLst/>
            <a:cxnLst/>
            <a:rect r="r" b="b" t="t" l="l"/>
            <a:pathLst>
              <a:path h="2508608" w="8068622">
                <a:moveTo>
                  <a:pt x="0" y="0"/>
                </a:moveTo>
                <a:lnTo>
                  <a:pt x="8068622" y="0"/>
                </a:lnTo>
                <a:lnTo>
                  <a:pt x="8068622" y="2508608"/>
                </a:lnTo>
                <a:lnTo>
                  <a:pt x="0" y="250860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5" id="5"/>
          <p:cNvGrpSpPr/>
          <p:nvPr/>
        </p:nvGrpSpPr>
        <p:grpSpPr>
          <a:xfrm rot="0">
            <a:off x="4101743" y="2314178"/>
            <a:ext cx="10084515" cy="5658643"/>
            <a:chOff x="0" y="0"/>
            <a:chExt cx="13446020" cy="7544858"/>
          </a:xfrm>
        </p:grpSpPr>
        <p:sp>
          <p:nvSpPr>
            <p:cNvPr name="TextBox 6" id="6"/>
            <p:cNvSpPr txBox="true"/>
            <p:nvPr/>
          </p:nvSpPr>
          <p:spPr>
            <a:xfrm rot="0">
              <a:off x="0" y="1419595"/>
              <a:ext cx="13446020" cy="4876800"/>
            </a:xfrm>
            <a:prstGeom prst="rect">
              <a:avLst/>
            </a:prstGeom>
          </p:spPr>
          <p:txBody>
            <a:bodyPr anchor="t" rtlCol="false" tIns="0" lIns="0" bIns="0" rIns="0">
              <a:spAutoFit/>
            </a:bodyPr>
            <a:lstStyle/>
            <a:p>
              <a:pPr algn="ctr">
                <a:lnSpc>
                  <a:spcPts val="14400"/>
                </a:lnSpc>
              </a:pPr>
              <a:r>
                <a:rPr lang="en-US" sz="12000">
                  <a:solidFill>
                    <a:srgbClr val="232A97"/>
                  </a:solidFill>
                  <a:latin typeface="Give You Glory"/>
                  <a:ea typeface="Give You Glory"/>
                  <a:cs typeface="Give You Glory"/>
                  <a:sym typeface="Give You Glory"/>
                </a:rPr>
                <a:t>LA ADULTEZ </a:t>
              </a:r>
            </a:p>
          </p:txBody>
        </p:sp>
        <p:sp>
          <p:nvSpPr>
            <p:cNvPr name="TextBox 7" id="7"/>
            <p:cNvSpPr txBox="true"/>
            <p:nvPr/>
          </p:nvSpPr>
          <p:spPr>
            <a:xfrm rot="0">
              <a:off x="1503947" y="-47625"/>
              <a:ext cx="10438125" cy="525145"/>
            </a:xfrm>
            <a:prstGeom prst="rect">
              <a:avLst/>
            </a:prstGeom>
          </p:spPr>
          <p:txBody>
            <a:bodyPr anchor="t" rtlCol="false" tIns="0" lIns="0" bIns="0" rIns="0">
              <a:spAutoFit/>
            </a:bodyPr>
            <a:lstStyle/>
            <a:p>
              <a:pPr algn="ctr">
                <a:lnSpc>
                  <a:spcPts val="3359"/>
                </a:lnSpc>
              </a:pPr>
              <a:r>
                <a:rPr lang="en-US" sz="2400" spc="240">
                  <a:solidFill>
                    <a:srgbClr val="232A97"/>
                  </a:solidFill>
                  <a:latin typeface="Poppins Light Bold"/>
                  <a:ea typeface="Poppins Light Bold"/>
                  <a:cs typeface="Poppins Light Bold"/>
                  <a:sym typeface="Poppins Light Bold"/>
                </a:rPr>
                <a:t>UNACH</a:t>
              </a:r>
            </a:p>
          </p:txBody>
        </p:sp>
        <p:sp>
          <p:nvSpPr>
            <p:cNvPr name="TextBox 8" id="8"/>
            <p:cNvSpPr txBox="true"/>
            <p:nvPr/>
          </p:nvSpPr>
          <p:spPr>
            <a:xfrm rot="0">
              <a:off x="1503947" y="6837256"/>
              <a:ext cx="10438125" cy="707602"/>
            </a:xfrm>
            <a:prstGeom prst="rect">
              <a:avLst/>
            </a:prstGeom>
          </p:spPr>
          <p:txBody>
            <a:bodyPr anchor="t" rtlCol="false" tIns="0" lIns="0" bIns="0" rIns="0">
              <a:spAutoFit/>
            </a:bodyPr>
            <a:lstStyle/>
            <a:p>
              <a:pPr algn="ctr">
                <a:lnSpc>
                  <a:spcPts val="4480"/>
                </a:lnSpc>
              </a:pPr>
              <a:r>
                <a:rPr lang="en-US" sz="3200">
                  <a:solidFill>
                    <a:srgbClr val="232A97"/>
                  </a:solidFill>
                  <a:latin typeface="Poppins Light"/>
                  <a:ea typeface="Poppins Light"/>
                  <a:cs typeface="Poppins Light"/>
                  <a:sym typeface="Poppins Light"/>
                </a:rPr>
                <a:t>DOCENTE: MSC. GLADYS BONILLA</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DE8E4"/>
        </a:solidFill>
      </p:bgPr>
    </p:bg>
    <p:spTree>
      <p:nvGrpSpPr>
        <p:cNvPr id="1" name=""/>
        <p:cNvGrpSpPr/>
        <p:nvPr/>
      </p:nvGrpSpPr>
      <p:grpSpPr>
        <a:xfrm>
          <a:off x="0" y="0"/>
          <a:ext cx="0" cy="0"/>
          <a:chOff x="0" y="0"/>
          <a:chExt cx="0" cy="0"/>
        </a:xfrm>
      </p:grpSpPr>
      <p:sp>
        <p:nvSpPr>
          <p:cNvPr name="TextBox 2" id="2"/>
          <p:cNvSpPr txBox="true"/>
          <p:nvPr/>
        </p:nvSpPr>
        <p:spPr>
          <a:xfrm rot="0">
            <a:off x="2997762" y="2628226"/>
            <a:ext cx="8307816" cy="1930276"/>
          </a:xfrm>
          <a:prstGeom prst="rect">
            <a:avLst/>
          </a:prstGeom>
        </p:spPr>
        <p:txBody>
          <a:bodyPr anchor="t" rtlCol="false" tIns="0" lIns="0" bIns="0" rIns="0">
            <a:spAutoFit/>
          </a:bodyPr>
          <a:lstStyle/>
          <a:p>
            <a:pPr algn="just">
              <a:lnSpc>
                <a:spcPts val="3856"/>
              </a:lnSpc>
            </a:pPr>
            <a:r>
              <a:rPr lang="en-US" sz="2754" spc="60">
                <a:solidFill>
                  <a:srgbClr val="152540"/>
                </a:solidFill>
                <a:latin typeface="Glacial Indifference"/>
                <a:ea typeface="Glacial Indifference"/>
                <a:cs typeface="Glacial Indifference"/>
                <a:sym typeface="Glacial Indifference"/>
              </a:rPr>
              <a:t>* Mayor capacidad de razonamiento abstracto: Los adultos maduros pueden analizar información compleja, identificar patrones y formular soluciones creativas.</a:t>
            </a:r>
          </a:p>
        </p:txBody>
      </p:sp>
      <p:sp>
        <p:nvSpPr>
          <p:cNvPr name="TextBox 3" id="3"/>
          <p:cNvSpPr txBox="true"/>
          <p:nvPr/>
        </p:nvSpPr>
        <p:spPr>
          <a:xfrm rot="0">
            <a:off x="2997762" y="4871481"/>
            <a:ext cx="8307816" cy="1943102"/>
          </a:xfrm>
          <a:prstGeom prst="rect">
            <a:avLst/>
          </a:prstGeom>
        </p:spPr>
        <p:txBody>
          <a:bodyPr anchor="t" rtlCol="false" tIns="0" lIns="0" bIns="0" rIns="0">
            <a:spAutoFit/>
          </a:bodyPr>
          <a:lstStyle/>
          <a:p>
            <a:pPr algn="l">
              <a:lnSpc>
                <a:spcPts val="3856"/>
              </a:lnSpc>
            </a:pPr>
            <a:r>
              <a:rPr lang="en-US" sz="2754" spc="60">
                <a:solidFill>
                  <a:srgbClr val="152540"/>
                </a:solidFill>
                <a:latin typeface="Glacial Indifference"/>
                <a:ea typeface="Glacial Indifference"/>
                <a:cs typeface="Glacial Indifference"/>
                <a:sym typeface="Glacial Indifference"/>
              </a:rPr>
              <a:t>* Mejor memoria a largo plazo: Aunque la memoria de trabajo puede disminuir, la memoria a largo plazo se fortalece, permitiendo recordar experiencias y conocimientos acumulados.</a:t>
            </a:r>
          </a:p>
        </p:txBody>
      </p:sp>
      <p:sp>
        <p:nvSpPr>
          <p:cNvPr name="TextBox 4" id="4"/>
          <p:cNvSpPr txBox="true"/>
          <p:nvPr/>
        </p:nvSpPr>
        <p:spPr>
          <a:xfrm rot="0">
            <a:off x="3126051" y="7128908"/>
            <a:ext cx="8307816" cy="1454120"/>
          </a:xfrm>
          <a:prstGeom prst="rect">
            <a:avLst/>
          </a:prstGeom>
        </p:spPr>
        <p:txBody>
          <a:bodyPr anchor="t" rtlCol="false" tIns="0" lIns="0" bIns="0" rIns="0">
            <a:spAutoFit/>
          </a:bodyPr>
          <a:lstStyle/>
          <a:p>
            <a:pPr algn="l">
              <a:lnSpc>
                <a:spcPts val="3856"/>
              </a:lnSpc>
            </a:pPr>
            <a:r>
              <a:rPr lang="en-US" sz="2754" spc="60">
                <a:solidFill>
                  <a:srgbClr val="152540"/>
                </a:solidFill>
                <a:latin typeface="Glacial Indifference"/>
                <a:ea typeface="Glacial Indifference"/>
                <a:cs typeface="Glacial Indifference"/>
                <a:sym typeface="Glacial Indifference"/>
              </a:rPr>
              <a:t>* Mayor sabiduría: Se desarrolla la capacidad de integrar experiencias, conocimientos y emociones para tomar decisiones más acertadas.</a:t>
            </a:r>
          </a:p>
        </p:txBody>
      </p:sp>
      <p:sp>
        <p:nvSpPr>
          <p:cNvPr name="TextBox 5" id="5"/>
          <p:cNvSpPr txBox="true"/>
          <p:nvPr/>
        </p:nvSpPr>
        <p:spPr>
          <a:xfrm rot="0">
            <a:off x="7150609" y="449345"/>
            <a:ext cx="10697992" cy="1619758"/>
          </a:xfrm>
          <a:prstGeom prst="rect">
            <a:avLst/>
          </a:prstGeom>
        </p:spPr>
        <p:txBody>
          <a:bodyPr anchor="t" rtlCol="false" tIns="0" lIns="0" bIns="0" rIns="0">
            <a:spAutoFit/>
          </a:bodyPr>
          <a:lstStyle/>
          <a:p>
            <a:pPr algn="l">
              <a:lnSpc>
                <a:spcPts val="6464"/>
              </a:lnSpc>
            </a:pPr>
            <a:r>
              <a:rPr lang="en-US" b="true" sz="4617" spc="434">
                <a:solidFill>
                  <a:srgbClr val="152540"/>
                </a:solidFill>
                <a:latin typeface="Glacial Indifference Bold"/>
                <a:ea typeface="Glacial Indifference Bold"/>
                <a:cs typeface="Glacial Indifference Bold"/>
                <a:sym typeface="Glacial Indifference Bold"/>
              </a:rPr>
              <a:t>ALGUNOS CAMBIOS IMPORTANTES:</a:t>
            </a:r>
          </a:p>
        </p:txBody>
      </p:sp>
      <p:sp>
        <p:nvSpPr>
          <p:cNvPr name="Freeform 6" id="6"/>
          <p:cNvSpPr/>
          <p:nvPr/>
        </p:nvSpPr>
        <p:spPr>
          <a:xfrm flipH="false" flipV="false" rot="-1370283">
            <a:off x="-3215398" y="-4959811"/>
            <a:ext cx="9401016" cy="7537905"/>
          </a:xfrm>
          <a:custGeom>
            <a:avLst/>
            <a:gdLst/>
            <a:ahLst/>
            <a:cxnLst/>
            <a:rect r="r" b="b" t="t" l="l"/>
            <a:pathLst>
              <a:path h="7537905" w="9401016">
                <a:moveTo>
                  <a:pt x="0" y="0"/>
                </a:moveTo>
                <a:lnTo>
                  <a:pt x="9401016" y="0"/>
                </a:lnTo>
                <a:lnTo>
                  <a:pt x="9401016" y="7537906"/>
                </a:lnTo>
                <a:lnTo>
                  <a:pt x="0" y="7537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7" id="7"/>
          <p:cNvSpPr/>
          <p:nvPr/>
        </p:nvSpPr>
        <p:spPr>
          <a:xfrm flipH="false" flipV="false" rot="0">
            <a:off x="-3609731" y="8818447"/>
            <a:ext cx="7719111" cy="6189324"/>
          </a:xfrm>
          <a:custGeom>
            <a:avLst/>
            <a:gdLst/>
            <a:ahLst/>
            <a:cxnLst/>
            <a:rect r="r" b="b" t="t" l="l"/>
            <a:pathLst>
              <a:path h="6189324" w="7719111">
                <a:moveTo>
                  <a:pt x="0" y="0"/>
                </a:moveTo>
                <a:lnTo>
                  <a:pt x="7719111" y="0"/>
                </a:lnTo>
                <a:lnTo>
                  <a:pt x="7719111" y="6189324"/>
                </a:lnTo>
                <a:lnTo>
                  <a:pt x="0" y="61893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8" id="8"/>
          <p:cNvSpPr/>
          <p:nvPr/>
        </p:nvSpPr>
        <p:spPr>
          <a:xfrm flipH="false" flipV="false" rot="-6399961">
            <a:off x="11329998" y="-1574727"/>
            <a:ext cx="13805122" cy="17698875"/>
          </a:xfrm>
          <a:custGeom>
            <a:avLst/>
            <a:gdLst/>
            <a:ahLst/>
            <a:cxnLst/>
            <a:rect r="r" b="b" t="t" l="l"/>
            <a:pathLst>
              <a:path h="17698875" w="13805122">
                <a:moveTo>
                  <a:pt x="0" y="0"/>
                </a:moveTo>
                <a:lnTo>
                  <a:pt x="13805122" y="0"/>
                </a:lnTo>
                <a:lnTo>
                  <a:pt x="13805122" y="17698875"/>
                </a:lnTo>
                <a:lnTo>
                  <a:pt x="0" y="176988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grpSp>
        <p:nvGrpSpPr>
          <p:cNvPr name="Group 9" id="9"/>
          <p:cNvGrpSpPr/>
          <p:nvPr/>
        </p:nvGrpSpPr>
        <p:grpSpPr>
          <a:xfrm rot="0">
            <a:off x="11304517" y="2508050"/>
            <a:ext cx="6238131" cy="6238131"/>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17001" t="0" r="-17001" b="0"/>
              </a:stretch>
            </a:blipFill>
            <a:ln w="95250" cap="sq">
              <a:solidFill>
                <a:srgbClr val="D89C6C"/>
              </a:solidFill>
              <a:prstDash val="solid"/>
              <a:miter/>
            </a:ln>
          </p:spPr>
        </p:sp>
      </p:grpSp>
      <p:sp>
        <p:nvSpPr>
          <p:cNvPr name="AutoShape 11" id="11"/>
          <p:cNvSpPr/>
          <p:nvPr/>
        </p:nvSpPr>
        <p:spPr>
          <a:xfrm flipV="true">
            <a:off x="2835837" y="4028847"/>
            <a:ext cx="0" cy="1470758"/>
          </a:xfrm>
          <a:prstGeom prst="line">
            <a:avLst/>
          </a:prstGeom>
          <a:ln cap="flat" w="152400">
            <a:solidFill>
              <a:srgbClr val="E3D8D4"/>
            </a:solidFill>
            <a:prstDash val="solid"/>
            <a:headEnd type="none" len="sm" w="sm"/>
            <a:tailEnd type="none" len="sm" w="sm"/>
          </a:ln>
        </p:spPr>
      </p:sp>
      <p:sp>
        <p:nvSpPr>
          <p:cNvPr name="AutoShape 12" id="12"/>
          <p:cNvSpPr/>
          <p:nvPr/>
        </p:nvSpPr>
        <p:spPr>
          <a:xfrm flipH="true" flipV="true">
            <a:off x="2835837" y="5752428"/>
            <a:ext cx="0" cy="1470758"/>
          </a:xfrm>
          <a:prstGeom prst="line">
            <a:avLst/>
          </a:prstGeom>
          <a:ln cap="flat" w="152400">
            <a:solidFill>
              <a:srgbClr val="E3D8D4"/>
            </a:solidFill>
            <a:prstDash val="solid"/>
            <a:headEnd type="none" len="sm" w="sm"/>
            <a:tailEnd type="none" len="sm" w="sm"/>
          </a:ln>
        </p:spPr>
      </p:sp>
      <p:sp>
        <p:nvSpPr>
          <p:cNvPr name="AutoShape 13" id="13"/>
          <p:cNvSpPr/>
          <p:nvPr/>
        </p:nvSpPr>
        <p:spPr>
          <a:xfrm flipH="true" flipV="true">
            <a:off x="2835837" y="7472670"/>
            <a:ext cx="0" cy="1470758"/>
          </a:xfrm>
          <a:prstGeom prst="line">
            <a:avLst/>
          </a:prstGeom>
          <a:ln cap="flat" w="152400">
            <a:solidFill>
              <a:srgbClr val="E3D8D4"/>
            </a:solidFill>
            <a:prstDash val="solid"/>
            <a:headEnd type="none" len="sm" w="sm"/>
            <a:tailEnd type="none" len="sm" w="sm"/>
          </a:ln>
        </p:spPr>
      </p:sp>
      <p:sp>
        <p:nvSpPr>
          <p:cNvPr name="Freeform 14" id="14"/>
          <p:cNvSpPr/>
          <p:nvPr/>
        </p:nvSpPr>
        <p:spPr>
          <a:xfrm flipH="false" flipV="false" rot="937035">
            <a:off x="15051354" y="-2631688"/>
            <a:ext cx="5638870" cy="3660139"/>
          </a:xfrm>
          <a:custGeom>
            <a:avLst/>
            <a:gdLst/>
            <a:ahLst/>
            <a:cxnLst/>
            <a:rect r="r" b="b" t="t" l="l"/>
            <a:pathLst>
              <a:path h="3660139" w="5638870">
                <a:moveTo>
                  <a:pt x="0" y="0"/>
                </a:moveTo>
                <a:lnTo>
                  <a:pt x="5638870" y="0"/>
                </a:lnTo>
                <a:lnTo>
                  <a:pt x="5638870" y="3660140"/>
                </a:lnTo>
                <a:lnTo>
                  <a:pt x="0" y="366014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15" id="15"/>
          <p:cNvSpPr/>
          <p:nvPr/>
        </p:nvSpPr>
        <p:spPr>
          <a:xfrm flipH="false" flipV="false" rot="0">
            <a:off x="15572246" y="8746182"/>
            <a:ext cx="1966466" cy="1884231"/>
          </a:xfrm>
          <a:custGeom>
            <a:avLst/>
            <a:gdLst/>
            <a:ahLst/>
            <a:cxnLst/>
            <a:rect r="r" b="b" t="t" l="l"/>
            <a:pathLst>
              <a:path h="1884231" w="1966466">
                <a:moveTo>
                  <a:pt x="0" y="0"/>
                </a:moveTo>
                <a:lnTo>
                  <a:pt x="1966465" y="0"/>
                </a:lnTo>
                <a:lnTo>
                  <a:pt x="1966465" y="1884231"/>
                </a:lnTo>
                <a:lnTo>
                  <a:pt x="0" y="188423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sp>
        <p:nvSpPr>
          <p:cNvPr name="Freeform 16" id="16"/>
          <p:cNvSpPr/>
          <p:nvPr/>
        </p:nvSpPr>
        <p:spPr>
          <a:xfrm flipH="false" flipV="false" rot="0">
            <a:off x="17259300" y="8746182"/>
            <a:ext cx="1966466" cy="1884231"/>
          </a:xfrm>
          <a:custGeom>
            <a:avLst/>
            <a:gdLst/>
            <a:ahLst/>
            <a:cxnLst/>
            <a:rect r="r" b="b" t="t" l="l"/>
            <a:pathLst>
              <a:path h="1884231" w="1966466">
                <a:moveTo>
                  <a:pt x="0" y="0"/>
                </a:moveTo>
                <a:lnTo>
                  <a:pt x="1966466" y="0"/>
                </a:lnTo>
                <a:lnTo>
                  <a:pt x="1966466" y="1884231"/>
                </a:lnTo>
                <a:lnTo>
                  <a:pt x="0" y="188423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sp>
        <p:nvSpPr>
          <p:cNvPr name="TextBox 17" id="17"/>
          <p:cNvSpPr txBox="true"/>
          <p:nvPr/>
        </p:nvSpPr>
        <p:spPr>
          <a:xfrm rot="0">
            <a:off x="1904222" y="2475826"/>
            <a:ext cx="770662" cy="1857144"/>
          </a:xfrm>
          <a:prstGeom prst="rect">
            <a:avLst/>
          </a:prstGeom>
        </p:spPr>
        <p:txBody>
          <a:bodyPr anchor="t" rtlCol="false" tIns="0" lIns="0" bIns="0" rIns="0">
            <a:spAutoFit/>
          </a:bodyPr>
          <a:lstStyle/>
          <a:p>
            <a:pPr algn="ctr">
              <a:lnSpc>
                <a:spcPts val="15158"/>
              </a:lnSpc>
            </a:pPr>
            <a:r>
              <a:rPr lang="en-US" b="true" sz="10827" spc="1017">
                <a:solidFill>
                  <a:srgbClr val="152540"/>
                </a:solidFill>
                <a:latin typeface="Glacial Indifference Bold"/>
                <a:ea typeface="Glacial Indifference Bold"/>
                <a:cs typeface="Glacial Indifference Bold"/>
                <a:sym typeface="Glacial Indifference Bold"/>
              </a:rPr>
              <a:t>1</a:t>
            </a:r>
          </a:p>
        </p:txBody>
      </p:sp>
      <p:sp>
        <p:nvSpPr>
          <p:cNvPr name="TextBox 18" id="18"/>
          <p:cNvSpPr txBox="true"/>
          <p:nvPr/>
        </p:nvSpPr>
        <p:spPr>
          <a:xfrm rot="0">
            <a:off x="1903251" y="4719081"/>
            <a:ext cx="770662" cy="1857144"/>
          </a:xfrm>
          <a:prstGeom prst="rect">
            <a:avLst/>
          </a:prstGeom>
        </p:spPr>
        <p:txBody>
          <a:bodyPr anchor="t" rtlCol="false" tIns="0" lIns="0" bIns="0" rIns="0">
            <a:spAutoFit/>
          </a:bodyPr>
          <a:lstStyle/>
          <a:p>
            <a:pPr algn="ctr">
              <a:lnSpc>
                <a:spcPts val="15158"/>
              </a:lnSpc>
            </a:pPr>
            <a:r>
              <a:rPr lang="en-US" b="true" sz="10827" spc="1017">
                <a:solidFill>
                  <a:srgbClr val="152540"/>
                </a:solidFill>
                <a:latin typeface="Glacial Indifference Bold"/>
                <a:ea typeface="Glacial Indifference Bold"/>
                <a:cs typeface="Glacial Indifference Bold"/>
                <a:sym typeface="Glacial Indifference Bold"/>
              </a:rPr>
              <a:t>2</a:t>
            </a:r>
          </a:p>
        </p:txBody>
      </p:sp>
      <p:sp>
        <p:nvSpPr>
          <p:cNvPr name="TextBox 19" id="19"/>
          <p:cNvSpPr txBox="true"/>
          <p:nvPr/>
        </p:nvSpPr>
        <p:spPr>
          <a:xfrm rot="0">
            <a:off x="1903251" y="6851196"/>
            <a:ext cx="770662" cy="1857144"/>
          </a:xfrm>
          <a:prstGeom prst="rect">
            <a:avLst/>
          </a:prstGeom>
        </p:spPr>
        <p:txBody>
          <a:bodyPr anchor="t" rtlCol="false" tIns="0" lIns="0" bIns="0" rIns="0">
            <a:spAutoFit/>
          </a:bodyPr>
          <a:lstStyle/>
          <a:p>
            <a:pPr algn="ctr">
              <a:lnSpc>
                <a:spcPts val="15158"/>
              </a:lnSpc>
            </a:pPr>
            <a:r>
              <a:rPr lang="en-US" b="true" sz="10827" spc="1017">
                <a:solidFill>
                  <a:srgbClr val="152540"/>
                </a:solidFill>
                <a:latin typeface="Glacial Indifference Bold"/>
                <a:ea typeface="Glacial Indifference Bold"/>
                <a:cs typeface="Glacial Indifference Bold"/>
                <a:sym typeface="Glacial Indifference Bold"/>
              </a:rPr>
              <a:t>3</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253754"/>
        </a:solidFill>
      </p:bgPr>
    </p:bg>
    <p:spTree>
      <p:nvGrpSpPr>
        <p:cNvPr id="1" name=""/>
        <p:cNvGrpSpPr/>
        <p:nvPr/>
      </p:nvGrpSpPr>
      <p:grpSpPr>
        <a:xfrm>
          <a:off x="0" y="0"/>
          <a:ext cx="0" cy="0"/>
          <a:chOff x="0" y="0"/>
          <a:chExt cx="0" cy="0"/>
        </a:xfrm>
      </p:grpSpPr>
      <p:grpSp>
        <p:nvGrpSpPr>
          <p:cNvPr name="Group 2" id="2"/>
          <p:cNvGrpSpPr/>
          <p:nvPr/>
        </p:nvGrpSpPr>
        <p:grpSpPr>
          <a:xfrm rot="0">
            <a:off x="1106947" y="4364203"/>
            <a:ext cx="5141050" cy="4238108"/>
            <a:chOff x="0" y="0"/>
            <a:chExt cx="812800" cy="670045"/>
          </a:xfrm>
        </p:grpSpPr>
        <p:sp>
          <p:nvSpPr>
            <p:cNvPr name="Freeform 3" id="3"/>
            <p:cNvSpPr/>
            <p:nvPr/>
          </p:nvSpPr>
          <p:spPr>
            <a:xfrm flipH="false" flipV="false" rot="0">
              <a:off x="0" y="0"/>
              <a:ext cx="812800" cy="670045"/>
            </a:xfrm>
            <a:custGeom>
              <a:avLst/>
              <a:gdLst/>
              <a:ahLst/>
              <a:cxnLst/>
              <a:rect r="r" b="b" t="t" l="l"/>
              <a:pathLst>
                <a:path h="670045" w="812800">
                  <a:moveTo>
                    <a:pt x="39153" y="0"/>
                  </a:moveTo>
                  <a:lnTo>
                    <a:pt x="773647" y="0"/>
                  </a:lnTo>
                  <a:cubicBezTo>
                    <a:pt x="784031" y="0"/>
                    <a:pt x="793990" y="4125"/>
                    <a:pt x="801332" y="11468"/>
                  </a:cubicBezTo>
                  <a:cubicBezTo>
                    <a:pt x="808675" y="18810"/>
                    <a:pt x="812800" y="28769"/>
                    <a:pt x="812800" y="39153"/>
                  </a:cubicBezTo>
                  <a:lnTo>
                    <a:pt x="812800" y="630891"/>
                  </a:lnTo>
                  <a:cubicBezTo>
                    <a:pt x="812800" y="641276"/>
                    <a:pt x="808675" y="651234"/>
                    <a:pt x="801332" y="658577"/>
                  </a:cubicBezTo>
                  <a:cubicBezTo>
                    <a:pt x="793990" y="665920"/>
                    <a:pt x="784031" y="670045"/>
                    <a:pt x="773647" y="670045"/>
                  </a:cubicBezTo>
                  <a:lnTo>
                    <a:pt x="39153" y="670045"/>
                  </a:lnTo>
                  <a:cubicBezTo>
                    <a:pt x="28769" y="670045"/>
                    <a:pt x="18810" y="665920"/>
                    <a:pt x="11468" y="658577"/>
                  </a:cubicBezTo>
                  <a:cubicBezTo>
                    <a:pt x="4125" y="651234"/>
                    <a:pt x="0" y="641276"/>
                    <a:pt x="0" y="630891"/>
                  </a:cubicBezTo>
                  <a:lnTo>
                    <a:pt x="0" y="39153"/>
                  </a:lnTo>
                  <a:cubicBezTo>
                    <a:pt x="0" y="28769"/>
                    <a:pt x="4125" y="18810"/>
                    <a:pt x="11468" y="11468"/>
                  </a:cubicBezTo>
                  <a:cubicBezTo>
                    <a:pt x="18810" y="4125"/>
                    <a:pt x="28769" y="0"/>
                    <a:pt x="39153" y="0"/>
                  </a:cubicBezTo>
                  <a:close/>
                </a:path>
              </a:pathLst>
            </a:custGeom>
            <a:solidFill>
              <a:srgbClr val="EDE8E4"/>
            </a:solidFill>
          </p:spPr>
        </p:sp>
        <p:sp>
          <p:nvSpPr>
            <p:cNvPr name="TextBox 4" id="4"/>
            <p:cNvSpPr txBox="true"/>
            <p:nvPr/>
          </p:nvSpPr>
          <p:spPr>
            <a:xfrm>
              <a:off x="0" y="9525"/>
              <a:ext cx="812800" cy="660520"/>
            </a:xfrm>
            <a:prstGeom prst="rect">
              <a:avLst/>
            </a:prstGeom>
          </p:spPr>
          <p:txBody>
            <a:bodyPr anchor="ctr" rtlCol="false" tIns="50800" lIns="50800" bIns="50800" rIns="50800"/>
            <a:lstStyle/>
            <a:p>
              <a:pPr algn="ctr">
                <a:lnSpc>
                  <a:spcPts val="2121"/>
                </a:lnSpc>
              </a:pPr>
            </a:p>
          </p:txBody>
        </p:sp>
      </p:grpSp>
      <p:grpSp>
        <p:nvGrpSpPr>
          <p:cNvPr name="Group 5" id="5"/>
          <p:cNvGrpSpPr/>
          <p:nvPr/>
        </p:nvGrpSpPr>
        <p:grpSpPr>
          <a:xfrm rot="0">
            <a:off x="6575103" y="4364203"/>
            <a:ext cx="5141050" cy="4238108"/>
            <a:chOff x="0" y="0"/>
            <a:chExt cx="812800" cy="670045"/>
          </a:xfrm>
        </p:grpSpPr>
        <p:sp>
          <p:nvSpPr>
            <p:cNvPr name="Freeform 6" id="6"/>
            <p:cNvSpPr/>
            <p:nvPr/>
          </p:nvSpPr>
          <p:spPr>
            <a:xfrm flipH="false" flipV="false" rot="0">
              <a:off x="0" y="0"/>
              <a:ext cx="812800" cy="670045"/>
            </a:xfrm>
            <a:custGeom>
              <a:avLst/>
              <a:gdLst/>
              <a:ahLst/>
              <a:cxnLst/>
              <a:rect r="r" b="b" t="t" l="l"/>
              <a:pathLst>
                <a:path h="670045" w="812800">
                  <a:moveTo>
                    <a:pt x="39153" y="0"/>
                  </a:moveTo>
                  <a:lnTo>
                    <a:pt x="773647" y="0"/>
                  </a:lnTo>
                  <a:cubicBezTo>
                    <a:pt x="784031" y="0"/>
                    <a:pt x="793990" y="4125"/>
                    <a:pt x="801332" y="11468"/>
                  </a:cubicBezTo>
                  <a:cubicBezTo>
                    <a:pt x="808675" y="18810"/>
                    <a:pt x="812800" y="28769"/>
                    <a:pt x="812800" y="39153"/>
                  </a:cubicBezTo>
                  <a:lnTo>
                    <a:pt x="812800" y="630891"/>
                  </a:lnTo>
                  <a:cubicBezTo>
                    <a:pt x="812800" y="641276"/>
                    <a:pt x="808675" y="651234"/>
                    <a:pt x="801332" y="658577"/>
                  </a:cubicBezTo>
                  <a:cubicBezTo>
                    <a:pt x="793990" y="665920"/>
                    <a:pt x="784031" y="670045"/>
                    <a:pt x="773647" y="670045"/>
                  </a:cubicBezTo>
                  <a:lnTo>
                    <a:pt x="39153" y="670045"/>
                  </a:lnTo>
                  <a:cubicBezTo>
                    <a:pt x="28769" y="670045"/>
                    <a:pt x="18810" y="665920"/>
                    <a:pt x="11468" y="658577"/>
                  </a:cubicBezTo>
                  <a:cubicBezTo>
                    <a:pt x="4125" y="651234"/>
                    <a:pt x="0" y="641276"/>
                    <a:pt x="0" y="630891"/>
                  </a:cubicBezTo>
                  <a:lnTo>
                    <a:pt x="0" y="39153"/>
                  </a:lnTo>
                  <a:cubicBezTo>
                    <a:pt x="0" y="28769"/>
                    <a:pt x="4125" y="18810"/>
                    <a:pt x="11468" y="11468"/>
                  </a:cubicBezTo>
                  <a:cubicBezTo>
                    <a:pt x="18810" y="4125"/>
                    <a:pt x="28769" y="0"/>
                    <a:pt x="39153" y="0"/>
                  </a:cubicBezTo>
                  <a:close/>
                </a:path>
              </a:pathLst>
            </a:custGeom>
            <a:solidFill>
              <a:srgbClr val="EDE8E4"/>
            </a:solidFill>
          </p:spPr>
        </p:sp>
        <p:sp>
          <p:nvSpPr>
            <p:cNvPr name="TextBox 7" id="7"/>
            <p:cNvSpPr txBox="true"/>
            <p:nvPr/>
          </p:nvSpPr>
          <p:spPr>
            <a:xfrm>
              <a:off x="0" y="9525"/>
              <a:ext cx="812800" cy="660520"/>
            </a:xfrm>
            <a:prstGeom prst="rect">
              <a:avLst/>
            </a:prstGeom>
          </p:spPr>
          <p:txBody>
            <a:bodyPr anchor="ctr" rtlCol="false" tIns="50800" lIns="50800" bIns="50800" rIns="50800"/>
            <a:lstStyle/>
            <a:p>
              <a:pPr algn="ctr">
                <a:lnSpc>
                  <a:spcPts val="2121"/>
                </a:lnSpc>
              </a:pPr>
            </a:p>
          </p:txBody>
        </p:sp>
      </p:grpSp>
      <p:grpSp>
        <p:nvGrpSpPr>
          <p:cNvPr name="Group 8" id="8"/>
          <p:cNvGrpSpPr/>
          <p:nvPr/>
        </p:nvGrpSpPr>
        <p:grpSpPr>
          <a:xfrm rot="0">
            <a:off x="12040003" y="4364203"/>
            <a:ext cx="5141050" cy="4238108"/>
            <a:chOff x="0" y="0"/>
            <a:chExt cx="812800" cy="670045"/>
          </a:xfrm>
        </p:grpSpPr>
        <p:sp>
          <p:nvSpPr>
            <p:cNvPr name="Freeform 9" id="9"/>
            <p:cNvSpPr/>
            <p:nvPr/>
          </p:nvSpPr>
          <p:spPr>
            <a:xfrm flipH="false" flipV="false" rot="0">
              <a:off x="0" y="0"/>
              <a:ext cx="812800" cy="670045"/>
            </a:xfrm>
            <a:custGeom>
              <a:avLst/>
              <a:gdLst/>
              <a:ahLst/>
              <a:cxnLst/>
              <a:rect r="r" b="b" t="t" l="l"/>
              <a:pathLst>
                <a:path h="670045" w="812800">
                  <a:moveTo>
                    <a:pt x="39153" y="0"/>
                  </a:moveTo>
                  <a:lnTo>
                    <a:pt x="773647" y="0"/>
                  </a:lnTo>
                  <a:cubicBezTo>
                    <a:pt x="784031" y="0"/>
                    <a:pt x="793990" y="4125"/>
                    <a:pt x="801332" y="11468"/>
                  </a:cubicBezTo>
                  <a:cubicBezTo>
                    <a:pt x="808675" y="18810"/>
                    <a:pt x="812800" y="28769"/>
                    <a:pt x="812800" y="39153"/>
                  </a:cubicBezTo>
                  <a:lnTo>
                    <a:pt x="812800" y="630891"/>
                  </a:lnTo>
                  <a:cubicBezTo>
                    <a:pt x="812800" y="641276"/>
                    <a:pt x="808675" y="651234"/>
                    <a:pt x="801332" y="658577"/>
                  </a:cubicBezTo>
                  <a:cubicBezTo>
                    <a:pt x="793990" y="665920"/>
                    <a:pt x="784031" y="670045"/>
                    <a:pt x="773647" y="670045"/>
                  </a:cubicBezTo>
                  <a:lnTo>
                    <a:pt x="39153" y="670045"/>
                  </a:lnTo>
                  <a:cubicBezTo>
                    <a:pt x="28769" y="670045"/>
                    <a:pt x="18810" y="665920"/>
                    <a:pt x="11468" y="658577"/>
                  </a:cubicBezTo>
                  <a:cubicBezTo>
                    <a:pt x="4125" y="651234"/>
                    <a:pt x="0" y="641276"/>
                    <a:pt x="0" y="630891"/>
                  </a:cubicBezTo>
                  <a:lnTo>
                    <a:pt x="0" y="39153"/>
                  </a:lnTo>
                  <a:cubicBezTo>
                    <a:pt x="0" y="28769"/>
                    <a:pt x="4125" y="18810"/>
                    <a:pt x="11468" y="11468"/>
                  </a:cubicBezTo>
                  <a:cubicBezTo>
                    <a:pt x="18810" y="4125"/>
                    <a:pt x="28769" y="0"/>
                    <a:pt x="39153" y="0"/>
                  </a:cubicBezTo>
                  <a:close/>
                </a:path>
              </a:pathLst>
            </a:custGeom>
            <a:solidFill>
              <a:srgbClr val="EDE8E4"/>
            </a:solidFill>
          </p:spPr>
        </p:sp>
        <p:sp>
          <p:nvSpPr>
            <p:cNvPr name="TextBox 10" id="10"/>
            <p:cNvSpPr txBox="true"/>
            <p:nvPr/>
          </p:nvSpPr>
          <p:spPr>
            <a:xfrm>
              <a:off x="0" y="9525"/>
              <a:ext cx="812800" cy="660520"/>
            </a:xfrm>
            <a:prstGeom prst="rect">
              <a:avLst/>
            </a:prstGeom>
          </p:spPr>
          <p:txBody>
            <a:bodyPr anchor="ctr" rtlCol="false" tIns="50800" lIns="50800" bIns="50800" rIns="50800"/>
            <a:lstStyle/>
            <a:p>
              <a:pPr algn="ctr">
                <a:lnSpc>
                  <a:spcPts val="2121"/>
                </a:lnSpc>
              </a:pPr>
            </a:p>
          </p:txBody>
        </p:sp>
      </p:grpSp>
      <p:sp>
        <p:nvSpPr>
          <p:cNvPr name="TextBox 11" id="11"/>
          <p:cNvSpPr txBox="true"/>
          <p:nvPr/>
        </p:nvSpPr>
        <p:spPr>
          <a:xfrm rot="0">
            <a:off x="4681695" y="952500"/>
            <a:ext cx="11639839" cy="2306897"/>
          </a:xfrm>
          <a:prstGeom prst="rect">
            <a:avLst/>
          </a:prstGeom>
        </p:spPr>
        <p:txBody>
          <a:bodyPr anchor="t" rtlCol="false" tIns="0" lIns="0" bIns="0" rIns="0">
            <a:spAutoFit/>
          </a:bodyPr>
          <a:lstStyle/>
          <a:p>
            <a:pPr algn="ctr">
              <a:lnSpc>
                <a:spcPts val="6198"/>
              </a:lnSpc>
            </a:pPr>
            <a:r>
              <a:rPr lang="en-US" b="true" sz="4427" spc="416">
                <a:solidFill>
                  <a:srgbClr val="EDE8E4"/>
                </a:solidFill>
                <a:latin typeface="Glacial Indifference Bold"/>
                <a:ea typeface="Glacial Indifference Bold"/>
                <a:cs typeface="Glacial Indifference Bold"/>
                <a:sym typeface="Glacial Indifference Bold"/>
              </a:rPr>
              <a:t>FACTORES QUE INFLUYEN EN EL DESARROLLO COGNOSCITIVO EN LA MADUREZ</a:t>
            </a:r>
          </a:p>
        </p:txBody>
      </p:sp>
      <p:sp>
        <p:nvSpPr>
          <p:cNvPr name="TextBox 12" id="12"/>
          <p:cNvSpPr txBox="true"/>
          <p:nvPr/>
        </p:nvSpPr>
        <p:spPr>
          <a:xfrm rot="0">
            <a:off x="1395766" y="5290940"/>
            <a:ext cx="4563411" cy="2734160"/>
          </a:xfrm>
          <a:prstGeom prst="rect">
            <a:avLst/>
          </a:prstGeom>
        </p:spPr>
        <p:txBody>
          <a:bodyPr anchor="t" rtlCol="false" tIns="0" lIns="0" bIns="0" rIns="0">
            <a:spAutoFit/>
          </a:bodyPr>
          <a:lstStyle/>
          <a:p>
            <a:pPr algn="just">
              <a:lnSpc>
                <a:spcPts val="3648"/>
              </a:lnSpc>
            </a:pPr>
            <a:r>
              <a:rPr lang="en-US" sz="2605" spc="57">
                <a:solidFill>
                  <a:srgbClr val="152540"/>
                </a:solidFill>
                <a:latin typeface="Glacial Indifference"/>
                <a:ea typeface="Glacial Indifference"/>
                <a:cs typeface="Glacial Indifference"/>
                <a:sym typeface="Glacial Indifference"/>
              </a:rPr>
              <a:t>* Salud física y mental: Un estilo de vida saludable, incluyendo una dieta balanceada, ejercicio regular y manejo del estrés, favorece el desarrollo cognoscitivo.</a:t>
            </a:r>
          </a:p>
        </p:txBody>
      </p:sp>
      <p:sp>
        <p:nvSpPr>
          <p:cNvPr name="TextBox 13" id="13"/>
          <p:cNvSpPr txBox="true"/>
          <p:nvPr/>
        </p:nvSpPr>
        <p:spPr>
          <a:xfrm rot="0">
            <a:off x="6862295" y="5453120"/>
            <a:ext cx="4563411" cy="2734160"/>
          </a:xfrm>
          <a:prstGeom prst="rect">
            <a:avLst/>
          </a:prstGeom>
        </p:spPr>
        <p:txBody>
          <a:bodyPr anchor="t" rtlCol="false" tIns="0" lIns="0" bIns="0" rIns="0">
            <a:spAutoFit/>
          </a:bodyPr>
          <a:lstStyle/>
          <a:p>
            <a:pPr algn="just">
              <a:lnSpc>
                <a:spcPts val="3648"/>
              </a:lnSpc>
            </a:pPr>
            <a:r>
              <a:rPr lang="en-US" sz="2605" spc="57">
                <a:solidFill>
                  <a:srgbClr val="152540"/>
                </a:solidFill>
                <a:latin typeface="Glacial Indifference"/>
                <a:ea typeface="Glacial Indifference"/>
                <a:cs typeface="Glacial Indifference"/>
                <a:sym typeface="Glacial Indifference"/>
              </a:rPr>
              <a:t>* Estimulación mental:  El aprendizaje continuo, la lectura, la resolución de problemas y la interacción social mantienen el cerebro activo y saludable.</a:t>
            </a:r>
          </a:p>
        </p:txBody>
      </p:sp>
      <p:sp>
        <p:nvSpPr>
          <p:cNvPr name="TextBox 14" id="14"/>
          <p:cNvSpPr txBox="true"/>
          <p:nvPr/>
        </p:nvSpPr>
        <p:spPr>
          <a:xfrm rot="0">
            <a:off x="12325753" y="5225175"/>
            <a:ext cx="4563411" cy="3191360"/>
          </a:xfrm>
          <a:prstGeom prst="rect">
            <a:avLst/>
          </a:prstGeom>
        </p:spPr>
        <p:txBody>
          <a:bodyPr anchor="t" rtlCol="false" tIns="0" lIns="0" bIns="0" rIns="0">
            <a:spAutoFit/>
          </a:bodyPr>
          <a:lstStyle/>
          <a:p>
            <a:pPr algn="just">
              <a:lnSpc>
                <a:spcPts val="3648"/>
              </a:lnSpc>
            </a:pPr>
            <a:r>
              <a:rPr lang="en-US" sz="2605" spc="57">
                <a:solidFill>
                  <a:srgbClr val="152540"/>
                </a:solidFill>
                <a:latin typeface="Glacial Indifference"/>
                <a:ea typeface="Glacial Indifference"/>
                <a:cs typeface="Glacial Indifference"/>
                <a:sym typeface="Glacial Indifference"/>
              </a:rPr>
              <a:t>* Redes sociales: Las relaciones interpersonales positivas y el apoyo social contribuyen a la salud mental y emocional, lo que a su vez impacta en el desarrollo cognoscitivo.</a:t>
            </a:r>
          </a:p>
        </p:txBody>
      </p:sp>
      <p:sp>
        <p:nvSpPr>
          <p:cNvPr name="AutoShape 15" id="15"/>
          <p:cNvSpPr/>
          <p:nvPr/>
        </p:nvSpPr>
        <p:spPr>
          <a:xfrm flipV="true">
            <a:off x="1311213" y="4941547"/>
            <a:ext cx="4732518" cy="0"/>
          </a:xfrm>
          <a:prstGeom prst="line">
            <a:avLst/>
          </a:prstGeom>
          <a:ln cap="flat" w="38100">
            <a:solidFill>
              <a:srgbClr val="253754"/>
            </a:solidFill>
            <a:prstDash val="solid"/>
            <a:headEnd type="none" len="sm" w="sm"/>
            <a:tailEnd type="none" len="sm" w="sm"/>
          </a:ln>
        </p:spPr>
      </p:sp>
      <p:sp>
        <p:nvSpPr>
          <p:cNvPr name="AutoShape 16" id="16"/>
          <p:cNvSpPr/>
          <p:nvPr/>
        </p:nvSpPr>
        <p:spPr>
          <a:xfrm flipV="true">
            <a:off x="6694815" y="4960597"/>
            <a:ext cx="4732518" cy="0"/>
          </a:xfrm>
          <a:prstGeom prst="line">
            <a:avLst/>
          </a:prstGeom>
          <a:ln cap="flat" w="38100">
            <a:solidFill>
              <a:srgbClr val="253754"/>
            </a:solidFill>
            <a:prstDash val="solid"/>
            <a:headEnd type="none" len="sm" w="sm"/>
            <a:tailEnd type="none" len="sm" w="sm"/>
          </a:ln>
        </p:spPr>
      </p:sp>
      <p:sp>
        <p:nvSpPr>
          <p:cNvPr name="AutoShape 17" id="17"/>
          <p:cNvSpPr/>
          <p:nvPr/>
        </p:nvSpPr>
        <p:spPr>
          <a:xfrm flipV="true">
            <a:off x="12159716" y="4979647"/>
            <a:ext cx="4732518" cy="0"/>
          </a:xfrm>
          <a:prstGeom prst="line">
            <a:avLst/>
          </a:prstGeom>
          <a:ln cap="flat" w="38100">
            <a:solidFill>
              <a:srgbClr val="253754"/>
            </a:solidFill>
            <a:prstDash val="solid"/>
            <a:headEnd type="none" len="sm" w="sm"/>
            <a:tailEnd type="none" len="sm" w="sm"/>
          </a:ln>
        </p:spPr>
      </p:sp>
      <p:sp>
        <p:nvSpPr>
          <p:cNvPr name="Freeform 18" id="18"/>
          <p:cNvSpPr/>
          <p:nvPr/>
        </p:nvSpPr>
        <p:spPr>
          <a:xfrm flipH="false" flipV="false" rot="9142637">
            <a:off x="12629292" y="7616757"/>
            <a:ext cx="11317416" cy="9074510"/>
          </a:xfrm>
          <a:custGeom>
            <a:avLst/>
            <a:gdLst/>
            <a:ahLst/>
            <a:cxnLst/>
            <a:rect r="r" b="b" t="t" l="l"/>
            <a:pathLst>
              <a:path h="9074510" w="11317416">
                <a:moveTo>
                  <a:pt x="0" y="0"/>
                </a:moveTo>
                <a:lnTo>
                  <a:pt x="11317416" y="0"/>
                </a:lnTo>
                <a:lnTo>
                  <a:pt x="11317416" y="9074510"/>
                </a:lnTo>
                <a:lnTo>
                  <a:pt x="0" y="90745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19" id="19"/>
          <p:cNvSpPr/>
          <p:nvPr/>
        </p:nvSpPr>
        <p:spPr>
          <a:xfrm flipH="false" flipV="false" rot="-1370283">
            <a:off x="-3215398" y="-4959811"/>
            <a:ext cx="9401016" cy="7537905"/>
          </a:xfrm>
          <a:custGeom>
            <a:avLst/>
            <a:gdLst/>
            <a:ahLst/>
            <a:cxnLst/>
            <a:rect r="r" b="b" t="t" l="l"/>
            <a:pathLst>
              <a:path h="7537905" w="9401016">
                <a:moveTo>
                  <a:pt x="0" y="0"/>
                </a:moveTo>
                <a:lnTo>
                  <a:pt x="9401016" y="0"/>
                </a:lnTo>
                <a:lnTo>
                  <a:pt x="9401016" y="7537906"/>
                </a:lnTo>
                <a:lnTo>
                  <a:pt x="0" y="7537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20" id="20"/>
          <p:cNvSpPr/>
          <p:nvPr/>
        </p:nvSpPr>
        <p:spPr>
          <a:xfrm flipH="false" flipV="false" rot="0">
            <a:off x="16321534" y="-285545"/>
            <a:ext cx="1966466" cy="1884231"/>
          </a:xfrm>
          <a:custGeom>
            <a:avLst/>
            <a:gdLst/>
            <a:ahLst/>
            <a:cxnLst/>
            <a:rect r="r" b="b" t="t" l="l"/>
            <a:pathLst>
              <a:path h="1884231" w="1966466">
                <a:moveTo>
                  <a:pt x="0" y="0"/>
                </a:moveTo>
                <a:lnTo>
                  <a:pt x="1966466" y="0"/>
                </a:lnTo>
                <a:lnTo>
                  <a:pt x="1966466" y="1884232"/>
                </a:lnTo>
                <a:lnTo>
                  <a:pt x="0" y="18842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21" id="21"/>
          <p:cNvSpPr/>
          <p:nvPr/>
        </p:nvSpPr>
        <p:spPr>
          <a:xfrm flipH="false" flipV="false" rot="0">
            <a:off x="17304767" y="854768"/>
            <a:ext cx="1966466" cy="1884231"/>
          </a:xfrm>
          <a:custGeom>
            <a:avLst/>
            <a:gdLst/>
            <a:ahLst/>
            <a:cxnLst/>
            <a:rect r="r" b="b" t="t" l="l"/>
            <a:pathLst>
              <a:path h="1884231" w="1966466">
                <a:moveTo>
                  <a:pt x="0" y="0"/>
                </a:moveTo>
                <a:lnTo>
                  <a:pt x="1966466" y="0"/>
                </a:lnTo>
                <a:lnTo>
                  <a:pt x="1966466" y="1884232"/>
                </a:lnTo>
                <a:lnTo>
                  <a:pt x="0" y="18842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22" id="22"/>
          <p:cNvSpPr/>
          <p:nvPr/>
        </p:nvSpPr>
        <p:spPr>
          <a:xfrm flipH="false" flipV="false" rot="0">
            <a:off x="0" y="9258300"/>
            <a:ext cx="1966466" cy="1884231"/>
          </a:xfrm>
          <a:custGeom>
            <a:avLst/>
            <a:gdLst/>
            <a:ahLst/>
            <a:cxnLst/>
            <a:rect r="r" b="b" t="t" l="l"/>
            <a:pathLst>
              <a:path h="1884231" w="1966466">
                <a:moveTo>
                  <a:pt x="0" y="0"/>
                </a:moveTo>
                <a:lnTo>
                  <a:pt x="1966466" y="0"/>
                </a:lnTo>
                <a:lnTo>
                  <a:pt x="1966466" y="1884231"/>
                </a:lnTo>
                <a:lnTo>
                  <a:pt x="0" y="188423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23" id="23"/>
          <p:cNvSpPr/>
          <p:nvPr/>
        </p:nvSpPr>
        <p:spPr>
          <a:xfrm flipH="false" flipV="false" rot="0">
            <a:off x="-937766" y="8402769"/>
            <a:ext cx="1966466" cy="1884231"/>
          </a:xfrm>
          <a:custGeom>
            <a:avLst/>
            <a:gdLst/>
            <a:ahLst/>
            <a:cxnLst/>
            <a:rect r="r" b="b" t="t" l="l"/>
            <a:pathLst>
              <a:path h="1884231" w="1966466">
                <a:moveTo>
                  <a:pt x="0" y="0"/>
                </a:moveTo>
                <a:lnTo>
                  <a:pt x="1966466" y="0"/>
                </a:lnTo>
                <a:lnTo>
                  <a:pt x="1966466" y="1884231"/>
                </a:lnTo>
                <a:lnTo>
                  <a:pt x="0" y="188423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8100000">
            <a:off x="13519823" y="332277"/>
            <a:ext cx="5837977" cy="18849595"/>
          </a:xfrm>
          <a:custGeom>
            <a:avLst/>
            <a:gdLst/>
            <a:ahLst/>
            <a:cxnLst/>
            <a:rect r="r" b="b" t="t" l="l"/>
            <a:pathLst>
              <a:path h="18849595" w="5837977">
                <a:moveTo>
                  <a:pt x="0" y="0"/>
                </a:moveTo>
                <a:lnTo>
                  <a:pt x="5837977" y="0"/>
                </a:lnTo>
                <a:lnTo>
                  <a:pt x="5837977" y="18849595"/>
                </a:lnTo>
                <a:lnTo>
                  <a:pt x="0" y="18849595"/>
                </a:lnTo>
                <a:lnTo>
                  <a:pt x="0" y="0"/>
                </a:lnTo>
                <a:close/>
              </a:path>
            </a:pathLst>
          </a:custGeom>
          <a:blipFill>
            <a:blip r:embed="rId2">
              <a:extLst>
                <a:ext uri="{96DAC541-7B7A-43D3-8B79-37D633B846F1}">
                  <asvg:svgBlip xmlns:asvg="http://schemas.microsoft.com/office/drawing/2016/SVG/main" r:embed="rId3"/>
                </a:ext>
              </a:extLst>
            </a:blip>
            <a:stretch>
              <a:fillRect l="-525794" t="-40822" r="0" b="-52994"/>
            </a:stretch>
          </a:blipFill>
        </p:spPr>
      </p:sp>
      <p:sp>
        <p:nvSpPr>
          <p:cNvPr name="Freeform 3" id="3"/>
          <p:cNvSpPr/>
          <p:nvPr/>
        </p:nvSpPr>
        <p:spPr>
          <a:xfrm flipH="false" flipV="false" rot="-10800000">
            <a:off x="8362850" y="1028700"/>
            <a:ext cx="9999261" cy="9999261"/>
          </a:xfrm>
          <a:custGeom>
            <a:avLst/>
            <a:gdLst/>
            <a:ahLst/>
            <a:cxnLst/>
            <a:rect r="r" b="b" t="t" l="l"/>
            <a:pathLst>
              <a:path h="9999261" w="9999261">
                <a:moveTo>
                  <a:pt x="0" y="0"/>
                </a:moveTo>
                <a:lnTo>
                  <a:pt x="9999261" y="0"/>
                </a:lnTo>
                <a:lnTo>
                  <a:pt x="9999261" y="9999261"/>
                </a:lnTo>
                <a:lnTo>
                  <a:pt x="0" y="99992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4" id="4"/>
          <p:cNvSpPr/>
          <p:nvPr/>
        </p:nvSpPr>
        <p:spPr>
          <a:xfrm flipH="false" flipV="false" rot="2700000">
            <a:off x="521329" y="-3317944"/>
            <a:ext cx="2336254" cy="7543272"/>
          </a:xfrm>
          <a:custGeom>
            <a:avLst/>
            <a:gdLst/>
            <a:ahLst/>
            <a:cxnLst/>
            <a:rect r="r" b="b" t="t" l="l"/>
            <a:pathLst>
              <a:path h="7543272" w="2336254">
                <a:moveTo>
                  <a:pt x="0" y="0"/>
                </a:moveTo>
                <a:lnTo>
                  <a:pt x="2336254" y="0"/>
                </a:lnTo>
                <a:lnTo>
                  <a:pt x="2336254" y="7543273"/>
                </a:lnTo>
                <a:lnTo>
                  <a:pt x="0" y="7543273"/>
                </a:lnTo>
                <a:lnTo>
                  <a:pt x="0" y="0"/>
                </a:lnTo>
                <a:close/>
              </a:path>
            </a:pathLst>
          </a:custGeom>
          <a:blipFill>
            <a:blip r:embed="rId2">
              <a:extLst>
                <a:ext uri="{96DAC541-7B7A-43D3-8B79-37D633B846F1}">
                  <asvg:svgBlip xmlns:asvg="http://schemas.microsoft.com/office/drawing/2016/SVG/main" r:embed="rId3"/>
                </a:ext>
              </a:extLst>
            </a:blip>
            <a:stretch>
              <a:fillRect l="-525794" t="-40822" r="0" b="-52994"/>
            </a:stretch>
          </a:blipFill>
        </p:spPr>
      </p:sp>
      <p:sp>
        <p:nvSpPr>
          <p:cNvPr name="Freeform 5" id="5"/>
          <p:cNvSpPr/>
          <p:nvPr/>
        </p:nvSpPr>
        <p:spPr>
          <a:xfrm flipH="false" flipV="false" rot="5400000">
            <a:off x="-434583" y="-789204"/>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TextBox 6" id="6"/>
          <p:cNvSpPr txBox="true"/>
          <p:nvPr/>
        </p:nvSpPr>
        <p:spPr>
          <a:xfrm rot="0">
            <a:off x="1243462" y="3067319"/>
            <a:ext cx="8789101" cy="4152362"/>
          </a:xfrm>
          <a:prstGeom prst="rect">
            <a:avLst/>
          </a:prstGeom>
        </p:spPr>
        <p:txBody>
          <a:bodyPr anchor="t" rtlCol="false" tIns="0" lIns="0" bIns="0" rIns="0">
            <a:spAutoFit/>
          </a:bodyPr>
          <a:lstStyle/>
          <a:p>
            <a:pPr algn="l">
              <a:lnSpc>
                <a:spcPts val="10994"/>
              </a:lnSpc>
            </a:pPr>
            <a:r>
              <a:rPr lang="en-US" sz="9161" b="true">
                <a:solidFill>
                  <a:srgbClr val="4DBF38"/>
                </a:solidFill>
                <a:latin typeface="Montserrat Classic Bold"/>
                <a:ea typeface="Montserrat Classic Bold"/>
                <a:cs typeface="Montserrat Classic Bold"/>
                <a:sym typeface="Montserrat Classic Bold"/>
              </a:rPr>
              <a:t>El desarrollo psicosocial </a:t>
            </a:r>
          </a:p>
          <a:p>
            <a:pPr algn="l">
              <a:lnSpc>
                <a:spcPts val="10994"/>
              </a:lnSpc>
            </a:pPr>
          </a:p>
        </p:txBody>
      </p:sp>
      <p:sp>
        <p:nvSpPr>
          <p:cNvPr name="TextBox 7" id="7"/>
          <p:cNvSpPr txBox="true"/>
          <p:nvPr/>
        </p:nvSpPr>
        <p:spPr>
          <a:xfrm rot="0">
            <a:off x="1243462" y="5904506"/>
            <a:ext cx="12119018" cy="1028220"/>
          </a:xfrm>
          <a:prstGeom prst="rect">
            <a:avLst/>
          </a:prstGeom>
        </p:spPr>
        <p:txBody>
          <a:bodyPr anchor="t" rtlCol="false" tIns="0" lIns="0" bIns="0" rIns="0">
            <a:spAutoFit/>
          </a:bodyPr>
          <a:lstStyle/>
          <a:p>
            <a:pPr algn="l">
              <a:lnSpc>
                <a:spcPts val="8332"/>
              </a:lnSpc>
            </a:pPr>
            <a:r>
              <a:rPr lang="en-US" sz="5951" spc="267">
                <a:solidFill>
                  <a:srgbClr val="2A2E3A"/>
                </a:solidFill>
                <a:latin typeface="Montserrat Classic"/>
                <a:ea typeface="Montserrat Classic"/>
                <a:cs typeface="Montserrat Classic"/>
                <a:sym typeface="Montserrat Classic"/>
              </a:rPr>
              <a:t>en la madurez</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0019606">
            <a:off x="13580842" y="-1136129"/>
            <a:ext cx="3889773" cy="12559257"/>
          </a:xfrm>
          <a:custGeom>
            <a:avLst/>
            <a:gdLst/>
            <a:ahLst/>
            <a:cxnLst/>
            <a:rect r="r" b="b" t="t" l="l"/>
            <a:pathLst>
              <a:path h="12559257" w="3889773">
                <a:moveTo>
                  <a:pt x="0" y="0"/>
                </a:moveTo>
                <a:lnTo>
                  <a:pt x="3889773" y="0"/>
                </a:lnTo>
                <a:lnTo>
                  <a:pt x="3889773" y="12559258"/>
                </a:lnTo>
                <a:lnTo>
                  <a:pt x="0" y="12559258"/>
                </a:lnTo>
                <a:lnTo>
                  <a:pt x="0" y="0"/>
                </a:lnTo>
                <a:close/>
              </a:path>
            </a:pathLst>
          </a:custGeom>
          <a:blipFill>
            <a:blip r:embed="rId2">
              <a:extLst>
                <a:ext uri="{96DAC541-7B7A-43D3-8B79-37D633B846F1}">
                  <asvg:svgBlip xmlns:asvg="http://schemas.microsoft.com/office/drawing/2016/SVG/main" r:embed="rId3"/>
                </a:ext>
              </a:extLst>
            </a:blip>
            <a:stretch>
              <a:fillRect l="-525794" t="-40822" r="0" b="-52994"/>
            </a:stretch>
          </a:blipFill>
        </p:spPr>
      </p:sp>
      <p:grpSp>
        <p:nvGrpSpPr>
          <p:cNvPr name="Group 3" id="3"/>
          <p:cNvGrpSpPr/>
          <p:nvPr/>
        </p:nvGrpSpPr>
        <p:grpSpPr>
          <a:xfrm rot="0">
            <a:off x="12820476" y="-634385"/>
            <a:ext cx="7779807" cy="11555770"/>
            <a:chOff x="0" y="0"/>
            <a:chExt cx="4275074" cy="6350000"/>
          </a:xfrm>
        </p:grpSpPr>
        <p:sp>
          <p:nvSpPr>
            <p:cNvPr name="Freeform 4" id="4"/>
            <p:cNvSpPr/>
            <p:nvPr/>
          </p:nvSpPr>
          <p:spPr>
            <a:xfrm flipH="false" flipV="false" rot="0">
              <a:off x="0" y="0"/>
              <a:ext cx="4275074" cy="6350000"/>
            </a:xfrm>
            <a:custGeom>
              <a:avLst/>
              <a:gdLst/>
              <a:ahLst/>
              <a:cxnLst/>
              <a:rect r="r" b="b" t="t" l="l"/>
              <a:pathLst>
                <a:path h="6350000" w="4275074">
                  <a:moveTo>
                    <a:pt x="4275074" y="0"/>
                  </a:moveTo>
                  <a:lnTo>
                    <a:pt x="2736723" y="6350000"/>
                  </a:lnTo>
                  <a:lnTo>
                    <a:pt x="0" y="6350000"/>
                  </a:lnTo>
                  <a:lnTo>
                    <a:pt x="1520444" y="0"/>
                  </a:lnTo>
                  <a:lnTo>
                    <a:pt x="4275074" y="0"/>
                  </a:lnTo>
                  <a:close/>
                </a:path>
              </a:pathLst>
            </a:custGeom>
            <a:blipFill>
              <a:blip r:embed="rId4"/>
              <a:stretch>
                <a:fillRect l="-61262" t="0" r="-61262" b="0"/>
              </a:stretch>
            </a:blipFill>
          </p:spPr>
        </p:sp>
      </p:grpSp>
      <p:grpSp>
        <p:nvGrpSpPr>
          <p:cNvPr name="Group 5" id="5"/>
          <p:cNvGrpSpPr/>
          <p:nvPr/>
        </p:nvGrpSpPr>
        <p:grpSpPr>
          <a:xfrm rot="0">
            <a:off x="12411022" y="5331077"/>
            <a:ext cx="2945028" cy="5777885"/>
            <a:chOff x="0" y="0"/>
            <a:chExt cx="406400" cy="797321"/>
          </a:xfrm>
        </p:grpSpPr>
        <p:sp>
          <p:nvSpPr>
            <p:cNvPr name="Freeform 6" id="6"/>
            <p:cNvSpPr/>
            <p:nvPr/>
          </p:nvSpPr>
          <p:spPr>
            <a:xfrm flipH="false" flipV="false" rot="0">
              <a:off x="0" y="0"/>
              <a:ext cx="406400" cy="797321"/>
            </a:xfrm>
            <a:custGeom>
              <a:avLst/>
              <a:gdLst/>
              <a:ahLst/>
              <a:cxnLst/>
              <a:rect r="r" b="b" t="t" l="l"/>
              <a:pathLst>
                <a:path h="797321" w="406400">
                  <a:moveTo>
                    <a:pt x="203200" y="0"/>
                  </a:moveTo>
                  <a:lnTo>
                    <a:pt x="406400" y="0"/>
                  </a:lnTo>
                  <a:lnTo>
                    <a:pt x="203200" y="797321"/>
                  </a:lnTo>
                  <a:lnTo>
                    <a:pt x="0" y="797321"/>
                  </a:lnTo>
                  <a:lnTo>
                    <a:pt x="203200" y="0"/>
                  </a:lnTo>
                  <a:close/>
                </a:path>
              </a:pathLst>
            </a:custGeom>
            <a:solidFill>
              <a:srgbClr val="4DBF38"/>
            </a:solidFill>
            <a:ln cap="sq">
              <a:noFill/>
              <a:prstDash val="solid"/>
              <a:miter/>
            </a:ln>
          </p:spPr>
        </p:sp>
        <p:sp>
          <p:nvSpPr>
            <p:cNvPr name="TextBox 7" id="7"/>
            <p:cNvSpPr txBox="true"/>
            <p:nvPr/>
          </p:nvSpPr>
          <p:spPr>
            <a:xfrm>
              <a:off x="101600" y="-47625"/>
              <a:ext cx="203200" cy="844946"/>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8" id="8"/>
          <p:cNvGrpSpPr/>
          <p:nvPr/>
        </p:nvGrpSpPr>
        <p:grpSpPr>
          <a:xfrm rot="0">
            <a:off x="-1371921" y="-634385"/>
            <a:ext cx="2743842" cy="5383177"/>
            <a:chOff x="0" y="0"/>
            <a:chExt cx="406400" cy="797321"/>
          </a:xfrm>
        </p:grpSpPr>
        <p:sp>
          <p:nvSpPr>
            <p:cNvPr name="Freeform 9" id="9"/>
            <p:cNvSpPr/>
            <p:nvPr/>
          </p:nvSpPr>
          <p:spPr>
            <a:xfrm flipH="false" flipV="false" rot="0">
              <a:off x="0" y="0"/>
              <a:ext cx="406400" cy="797321"/>
            </a:xfrm>
            <a:custGeom>
              <a:avLst/>
              <a:gdLst/>
              <a:ahLst/>
              <a:cxnLst/>
              <a:rect r="r" b="b" t="t" l="l"/>
              <a:pathLst>
                <a:path h="797321" w="406400">
                  <a:moveTo>
                    <a:pt x="203200" y="0"/>
                  </a:moveTo>
                  <a:lnTo>
                    <a:pt x="406400" y="0"/>
                  </a:lnTo>
                  <a:lnTo>
                    <a:pt x="203200" y="797321"/>
                  </a:lnTo>
                  <a:lnTo>
                    <a:pt x="0" y="797321"/>
                  </a:lnTo>
                  <a:lnTo>
                    <a:pt x="203200" y="0"/>
                  </a:lnTo>
                  <a:close/>
                </a:path>
              </a:pathLst>
            </a:custGeom>
            <a:solidFill>
              <a:srgbClr val="80D12A"/>
            </a:solidFill>
            <a:ln cap="sq">
              <a:noFill/>
              <a:prstDash val="solid"/>
              <a:miter/>
            </a:ln>
          </p:spPr>
        </p:sp>
        <p:sp>
          <p:nvSpPr>
            <p:cNvPr name="TextBox 10" id="10"/>
            <p:cNvSpPr txBox="true"/>
            <p:nvPr/>
          </p:nvSpPr>
          <p:spPr>
            <a:xfrm>
              <a:off x="101600" y="-47625"/>
              <a:ext cx="203200" cy="844946"/>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11" id="11"/>
          <p:cNvGrpSpPr/>
          <p:nvPr/>
        </p:nvGrpSpPr>
        <p:grpSpPr>
          <a:xfrm rot="0">
            <a:off x="15356049" y="-373209"/>
            <a:ext cx="714563" cy="1401909"/>
            <a:chOff x="0" y="0"/>
            <a:chExt cx="406400" cy="797321"/>
          </a:xfrm>
        </p:grpSpPr>
        <p:sp>
          <p:nvSpPr>
            <p:cNvPr name="Freeform 12" id="12"/>
            <p:cNvSpPr/>
            <p:nvPr/>
          </p:nvSpPr>
          <p:spPr>
            <a:xfrm flipH="false" flipV="false" rot="0">
              <a:off x="0" y="0"/>
              <a:ext cx="406400" cy="797321"/>
            </a:xfrm>
            <a:custGeom>
              <a:avLst/>
              <a:gdLst/>
              <a:ahLst/>
              <a:cxnLst/>
              <a:rect r="r" b="b" t="t" l="l"/>
              <a:pathLst>
                <a:path h="797321" w="406400">
                  <a:moveTo>
                    <a:pt x="203200" y="0"/>
                  </a:moveTo>
                  <a:lnTo>
                    <a:pt x="406400" y="0"/>
                  </a:lnTo>
                  <a:lnTo>
                    <a:pt x="203200" y="797321"/>
                  </a:lnTo>
                  <a:lnTo>
                    <a:pt x="0" y="797321"/>
                  </a:lnTo>
                  <a:lnTo>
                    <a:pt x="203200" y="0"/>
                  </a:lnTo>
                  <a:close/>
                </a:path>
              </a:pathLst>
            </a:custGeom>
            <a:solidFill>
              <a:srgbClr val="80D12A"/>
            </a:solidFill>
            <a:ln cap="sq">
              <a:noFill/>
              <a:prstDash val="solid"/>
              <a:miter/>
            </a:ln>
          </p:spPr>
        </p:sp>
        <p:sp>
          <p:nvSpPr>
            <p:cNvPr name="TextBox 13" id="13"/>
            <p:cNvSpPr txBox="true"/>
            <p:nvPr/>
          </p:nvSpPr>
          <p:spPr>
            <a:xfrm>
              <a:off x="101600" y="-47625"/>
              <a:ext cx="203200" cy="844946"/>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14" id="14"/>
          <p:cNvSpPr txBox="true"/>
          <p:nvPr/>
        </p:nvSpPr>
        <p:spPr>
          <a:xfrm rot="0">
            <a:off x="1868161" y="2525797"/>
            <a:ext cx="6836396" cy="6670040"/>
          </a:xfrm>
          <a:prstGeom prst="rect">
            <a:avLst/>
          </a:prstGeom>
        </p:spPr>
        <p:txBody>
          <a:bodyPr anchor="t" rtlCol="false" tIns="0" lIns="0" bIns="0" rIns="0">
            <a:spAutoFit/>
          </a:bodyPr>
          <a:lstStyle/>
          <a:p>
            <a:pPr algn="just" marL="0" indent="0" lvl="0">
              <a:lnSpc>
                <a:spcPts val="4059"/>
              </a:lnSpc>
              <a:spcBef>
                <a:spcPct val="0"/>
              </a:spcBef>
            </a:pPr>
            <a:r>
              <a:rPr lang="en-US" sz="2899" spc="130">
                <a:solidFill>
                  <a:srgbClr val="2A2E3A"/>
                </a:solidFill>
                <a:latin typeface="Montserrat Classic"/>
                <a:ea typeface="Montserrat Classic"/>
                <a:cs typeface="Montserrat Classic"/>
                <a:sym typeface="Montserrat Classic"/>
              </a:rPr>
              <a:t>El desarrollo psicosocial en la madurez es un proceso complejo que implica cambios en las relaciones interpersonales, la identidad, el sentido de propósito y la adaptación a las nuevas etapas de la vida. A diferencia de la adolescencia, donde la búsqueda de identidad es central, la madurez se caracteriza por una mayor estabilidad y una búsqueda de significado y trascendencia.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9978476">
            <a:off x="9374032" y="-985879"/>
            <a:ext cx="3889773" cy="12559257"/>
          </a:xfrm>
          <a:custGeom>
            <a:avLst/>
            <a:gdLst/>
            <a:ahLst/>
            <a:cxnLst/>
            <a:rect r="r" b="b" t="t" l="l"/>
            <a:pathLst>
              <a:path h="12559257" w="3889773">
                <a:moveTo>
                  <a:pt x="0" y="0"/>
                </a:moveTo>
                <a:lnTo>
                  <a:pt x="3889773" y="0"/>
                </a:lnTo>
                <a:lnTo>
                  <a:pt x="3889773" y="12559257"/>
                </a:lnTo>
                <a:lnTo>
                  <a:pt x="0" y="12559257"/>
                </a:lnTo>
                <a:lnTo>
                  <a:pt x="0" y="0"/>
                </a:lnTo>
                <a:close/>
              </a:path>
            </a:pathLst>
          </a:custGeom>
          <a:blipFill>
            <a:blip r:embed="rId2">
              <a:extLst>
                <a:ext uri="{96DAC541-7B7A-43D3-8B79-37D633B846F1}">
                  <asvg:svgBlip xmlns:asvg="http://schemas.microsoft.com/office/drawing/2016/SVG/main" r:embed="rId3"/>
                </a:ext>
              </a:extLst>
            </a:blip>
            <a:stretch>
              <a:fillRect l="-525794" t="-40822" r="0" b="-52994"/>
            </a:stretch>
          </a:blipFill>
        </p:spPr>
      </p:sp>
      <p:grpSp>
        <p:nvGrpSpPr>
          <p:cNvPr name="Group 3" id="3"/>
          <p:cNvGrpSpPr/>
          <p:nvPr/>
        </p:nvGrpSpPr>
        <p:grpSpPr>
          <a:xfrm rot="0">
            <a:off x="9129040" y="-450102"/>
            <a:ext cx="9607786" cy="11487702"/>
            <a:chOff x="0" y="0"/>
            <a:chExt cx="8603361" cy="10286746"/>
          </a:xfrm>
        </p:grpSpPr>
        <p:sp>
          <p:nvSpPr>
            <p:cNvPr name="Freeform 4" id="4"/>
            <p:cNvSpPr/>
            <p:nvPr/>
          </p:nvSpPr>
          <p:spPr>
            <a:xfrm flipH="false" flipV="false" rot="0">
              <a:off x="-2794" y="-127"/>
              <a:ext cx="8606155" cy="10286873"/>
            </a:xfrm>
            <a:custGeom>
              <a:avLst/>
              <a:gdLst/>
              <a:ahLst/>
              <a:cxnLst/>
              <a:rect r="r" b="b" t="t" l="l"/>
              <a:pathLst>
                <a:path h="10286873" w="8606155">
                  <a:moveTo>
                    <a:pt x="8606155" y="10251440"/>
                  </a:moveTo>
                  <a:cubicBezTo>
                    <a:pt x="8606155" y="10284587"/>
                    <a:pt x="8595487" y="10286873"/>
                    <a:pt x="8567674" y="10286873"/>
                  </a:cubicBezTo>
                  <a:cubicBezTo>
                    <a:pt x="5713095" y="10286238"/>
                    <a:pt x="2858643" y="10286238"/>
                    <a:pt x="4064" y="10286238"/>
                  </a:cubicBezTo>
                  <a:cubicBezTo>
                    <a:pt x="0" y="10272395"/>
                    <a:pt x="6350" y="10259822"/>
                    <a:pt x="9271" y="10246995"/>
                  </a:cubicBezTo>
                  <a:cubicBezTo>
                    <a:pt x="134747" y="9685401"/>
                    <a:pt x="260350" y="9123934"/>
                    <a:pt x="386207" y="8562467"/>
                  </a:cubicBezTo>
                  <a:cubicBezTo>
                    <a:pt x="565658" y="7761986"/>
                    <a:pt x="745490" y="6961632"/>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5"/>
                    <a:pt x="8605139" y="6846316"/>
                    <a:pt x="8606155" y="10251440"/>
                  </a:cubicBezTo>
                  <a:close/>
                </a:path>
              </a:pathLst>
            </a:custGeom>
            <a:solidFill>
              <a:srgbClr val="052A47"/>
            </a:solidFill>
            <a:ln w="12700">
              <a:solidFill>
                <a:srgbClr val="000000"/>
              </a:solidFill>
            </a:ln>
          </p:spPr>
        </p:sp>
      </p:grpSp>
      <p:grpSp>
        <p:nvGrpSpPr>
          <p:cNvPr name="Group 5" id="5"/>
          <p:cNvGrpSpPr/>
          <p:nvPr/>
        </p:nvGrpSpPr>
        <p:grpSpPr>
          <a:xfrm rot="0">
            <a:off x="9292044" y="-1200702"/>
            <a:ext cx="9607786" cy="11487702"/>
            <a:chOff x="0" y="0"/>
            <a:chExt cx="8603361" cy="10286746"/>
          </a:xfrm>
        </p:grpSpPr>
        <p:sp>
          <p:nvSpPr>
            <p:cNvPr name="Freeform 6" id="6"/>
            <p:cNvSpPr/>
            <p:nvPr/>
          </p:nvSpPr>
          <p:spPr>
            <a:xfrm flipH="false" flipV="false" rot="0">
              <a:off x="-2794" y="-127"/>
              <a:ext cx="8606155" cy="10286873"/>
            </a:xfrm>
            <a:custGeom>
              <a:avLst/>
              <a:gdLst/>
              <a:ahLst/>
              <a:cxnLst/>
              <a:rect r="r" b="b" t="t" l="l"/>
              <a:pathLst>
                <a:path h="10286873" w="8606155">
                  <a:moveTo>
                    <a:pt x="8606155" y="10251440"/>
                  </a:moveTo>
                  <a:cubicBezTo>
                    <a:pt x="8606155" y="10284587"/>
                    <a:pt x="8595487" y="10286873"/>
                    <a:pt x="8567674" y="10286873"/>
                  </a:cubicBezTo>
                  <a:cubicBezTo>
                    <a:pt x="5713095" y="10286238"/>
                    <a:pt x="2858643" y="10286238"/>
                    <a:pt x="4064" y="10286238"/>
                  </a:cubicBezTo>
                  <a:cubicBezTo>
                    <a:pt x="0" y="10272395"/>
                    <a:pt x="6350" y="10259822"/>
                    <a:pt x="9271" y="10246995"/>
                  </a:cubicBezTo>
                  <a:cubicBezTo>
                    <a:pt x="134747" y="9685401"/>
                    <a:pt x="260350" y="9123934"/>
                    <a:pt x="386207" y="8562467"/>
                  </a:cubicBezTo>
                  <a:cubicBezTo>
                    <a:pt x="565658" y="7761986"/>
                    <a:pt x="745490" y="6961632"/>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5"/>
                    <a:pt x="8605139" y="6846316"/>
                    <a:pt x="8606155" y="10251440"/>
                  </a:cubicBezTo>
                  <a:close/>
                </a:path>
              </a:pathLst>
            </a:custGeom>
            <a:blipFill>
              <a:blip r:embed="rId4">
                <a:alphaModFix amt="88000"/>
              </a:blip>
              <a:stretch>
                <a:fillRect l="-108367" t="0" r="-108367" b="0"/>
              </a:stretch>
            </a:blipFill>
          </p:spPr>
        </p:sp>
      </p:grpSp>
      <p:sp>
        <p:nvSpPr>
          <p:cNvPr name="TextBox 7" id="7"/>
          <p:cNvSpPr txBox="true"/>
          <p:nvPr/>
        </p:nvSpPr>
        <p:spPr>
          <a:xfrm rot="0">
            <a:off x="1028700" y="590743"/>
            <a:ext cx="8637689" cy="1609725"/>
          </a:xfrm>
          <a:prstGeom prst="rect">
            <a:avLst/>
          </a:prstGeom>
        </p:spPr>
        <p:txBody>
          <a:bodyPr anchor="t" rtlCol="false" tIns="0" lIns="0" bIns="0" rIns="0">
            <a:spAutoFit/>
          </a:bodyPr>
          <a:lstStyle/>
          <a:p>
            <a:pPr algn="ctr" marL="0" indent="0" lvl="0">
              <a:lnSpc>
                <a:spcPts val="4232"/>
              </a:lnSpc>
              <a:spcBef>
                <a:spcPct val="0"/>
              </a:spcBef>
            </a:pPr>
            <a:r>
              <a:rPr lang="en-US" b="true" sz="3527" spc="126">
                <a:solidFill>
                  <a:srgbClr val="2A2E3A"/>
                </a:solidFill>
                <a:latin typeface="Montserrat Classic Bold"/>
                <a:ea typeface="Montserrat Classic Bold"/>
                <a:cs typeface="Montserrat Classic Bold"/>
                <a:sym typeface="Montserrat Classic Bold"/>
              </a:rPr>
              <a:t>Algunos aspectos clave del desarrollo psicosocial en la madurez</a:t>
            </a:r>
          </a:p>
        </p:txBody>
      </p:sp>
      <p:sp>
        <p:nvSpPr>
          <p:cNvPr name="TextBox 8" id="8"/>
          <p:cNvSpPr txBox="true"/>
          <p:nvPr/>
        </p:nvSpPr>
        <p:spPr>
          <a:xfrm rot="0">
            <a:off x="1028700" y="2667193"/>
            <a:ext cx="1730895" cy="1495425"/>
          </a:xfrm>
          <a:prstGeom prst="rect">
            <a:avLst/>
          </a:prstGeom>
        </p:spPr>
        <p:txBody>
          <a:bodyPr anchor="t" rtlCol="false" tIns="0" lIns="0" bIns="0" rIns="0">
            <a:spAutoFit/>
          </a:bodyPr>
          <a:lstStyle/>
          <a:p>
            <a:pPr algn="ctr" marL="0" indent="0" lvl="0">
              <a:lnSpc>
                <a:spcPts val="11700"/>
              </a:lnSpc>
              <a:spcBef>
                <a:spcPct val="0"/>
              </a:spcBef>
            </a:pPr>
            <a:r>
              <a:rPr lang="en-US" b="true" sz="9750">
                <a:solidFill>
                  <a:srgbClr val="4DBF38">
                    <a:alpha val="51765"/>
                  </a:srgbClr>
                </a:solidFill>
                <a:latin typeface="Montserrat Classic Bold"/>
                <a:ea typeface="Montserrat Classic Bold"/>
                <a:cs typeface="Montserrat Classic Bold"/>
                <a:sym typeface="Montserrat Classic Bold"/>
              </a:rPr>
              <a:t>01</a:t>
            </a:r>
          </a:p>
        </p:txBody>
      </p:sp>
      <p:grpSp>
        <p:nvGrpSpPr>
          <p:cNvPr name="Group 9" id="9"/>
          <p:cNvGrpSpPr/>
          <p:nvPr/>
        </p:nvGrpSpPr>
        <p:grpSpPr>
          <a:xfrm rot="0">
            <a:off x="-4944330" y="-6134429"/>
            <a:ext cx="6449593" cy="9554097"/>
            <a:chOff x="0" y="0"/>
            <a:chExt cx="812800" cy="1204040"/>
          </a:xfrm>
        </p:grpSpPr>
        <p:sp>
          <p:nvSpPr>
            <p:cNvPr name="Freeform 10" id="10"/>
            <p:cNvSpPr/>
            <p:nvPr/>
          </p:nvSpPr>
          <p:spPr>
            <a:xfrm flipH="false" flipV="false" rot="0">
              <a:off x="0" y="0"/>
              <a:ext cx="812800" cy="1204040"/>
            </a:xfrm>
            <a:custGeom>
              <a:avLst/>
              <a:gdLst/>
              <a:ahLst/>
              <a:cxnLst/>
              <a:rect r="r" b="b" t="t" l="l"/>
              <a:pathLst>
                <a:path h="1204040" w="812800">
                  <a:moveTo>
                    <a:pt x="0" y="0"/>
                  </a:moveTo>
                  <a:lnTo>
                    <a:pt x="609600" y="0"/>
                  </a:lnTo>
                  <a:lnTo>
                    <a:pt x="812800" y="602020"/>
                  </a:lnTo>
                  <a:lnTo>
                    <a:pt x="609600" y="1204040"/>
                  </a:lnTo>
                  <a:lnTo>
                    <a:pt x="0" y="1204040"/>
                  </a:lnTo>
                  <a:lnTo>
                    <a:pt x="203200" y="602020"/>
                  </a:lnTo>
                  <a:lnTo>
                    <a:pt x="0" y="0"/>
                  </a:lnTo>
                  <a:close/>
                </a:path>
              </a:pathLst>
            </a:custGeom>
            <a:solidFill>
              <a:srgbClr val="4DBF38"/>
            </a:solidFill>
            <a:ln cap="sq">
              <a:noFill/>
              <a:prstDash val="solid"/>
              <a:miter/>
            </a:ln>
          </p:spPr>
        </p:sp>
        <p:sp>
          <p:nvSpPr>
            <p:cNvPr name="TextBox 11" id="11"/>
            <p:cNvSpPr txBox="true"/>
            <p:nvPr/>
          </p:nvSpPr>
          <p:spPr>
            <a:xfrm>
              <a:off x="177800" y="-47625"/>
              <a:ext cx="558800" cy="1251665"/>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12" id="12"/>
          <p:cNvSpPr txBox="true"/>
          <p:nvPr/>
        </p:nvSpPr>
        <p:spPr>
          <a:xfrm rot="0">
            <a:off x="1028700" y="4631493"/>
            <a:ext cx="1730895" cy="1495425"/>
          </a:xfrm>
          <a:prstGeom prst="rect">
            <a:avLst/>
          </a:prstGeom>
        </p:spPr>
        <p:txBody>
          <a:bodyPr anchor="t" rtlCol="false" tIns="0" lIns="0" bIns="0" rIns="0">
            <a:spAutoFit/>
          </a:bodyPr>
          <a:lstStyle/>
          <a:p>
            <a:pPr algn="ctr" marL="0" indent="0" lvl="0">
              <a:lnSpc>
                <a:spcPts val="11700"/>
              </a:lnSpc>
              <a:spcBef>
                <a:spcPct val="0"/>
              </a:spcBef>
            </a:pPr>
            <a:r>
              <a:rPr lang="en-US" b="true" sz="9750">
                <a:solidFill>
                  <a:srgbClr val="4DBF38">
                    <a:alpha val="51765"/>
                  </a:srgbClr>
                </a:solidFill>
                <a:latin typeface="Montserrat Classic Bold"/>
                <a:ea typeface="Montserrat Classic Bold"/>
                <a:cs typeface="Montserrat Classic Bold"/>
                <a:sym typeface="Montserrat Classic Bold"/>
              </a:rPr>
              <a:t>02</a:t>
            </a:r>
          </a:p>
        </p:txBody>
      </p:sp>
      <p:sp>
        <p:nvSpPr>
          <p:cNvPr name="TextBox 13" id="13"/>
          <p:cNvSpPr txBox="true"/>
          <p:nvPr/>
        </p:nvSpPr>
        <p:spPr>
          <a:xfrm rot="0">
            <a:off x="1028700" y="6595794"/>
            <a:ext cx="1730895" cy="1495425"/>
          </a:xfrm>
          <a:prstGeom prst="rect">
            <a:avLst/>
          </a:prstGeom>
        </p:spPr>
        <p:txBody>
          <a:bodyPr anchor="t" rtlCol="false" tIns="0" lIns="0" bIns="0" rIns="0">
            <a:spAutoFit/>
          </a:bodyPr>
          <a:lstStyle/>
          <a:p>
            <a:pPr algn="ctr" marL="0" indent="0" lvl="0">
              <a:lnSpc>
                <a:spcPts val="11700"/>
              </a:lnSpc>
              <a:spcBef>
                <a:spcPct val="0"/>
              </a:spcBef>
            </a:pPr>
            <a:r>
              <a:rPr lang="en-US" b="true" sz="9750">
                <a:solidFill>
                  <a:srgbClr val="4DBF38">
                    <a:alpha val="51765"/>
                  </a:srgbClr>
                </a:solidFill>
                <a:latin typeface="Montserrat Classic Bold"/>
                <a:ea typeface="Montserrat Classic Bold"/>
                <a:cs typeface="Montserrat Classic Bold"/>
                <a:sym typeface="Montserrat Classic Bold"/>
              </a:rPr>
              <a:t>03</a:t>
            </a:r>
          </a:p>
        </p:txBody>
      </p:sp>
      <p:sp>
        <p:nvSpPr>
          <p:cNvPr name="TextBox 14" id="14"/>
          <p:cNvSpPr txBox="true"/>
          <p:nvPr/>
        </p:nvSpPr>
        <p:spPr>
          <a:xfrm rot="0">
            <a:off x="2938804" y="2814883"/>
            <a:ext cx="6901554" cy="1405709"/>
          </a:xfrm>
          <a:prstGeom prst="rect">
            <a:avLst/>
          </a:prstGeom>
        </p:spPr>
        <p:txBody>
          <a:bodyPr anchor="t" rtlCol="false" tIns="0" lIns="0" bIns="0" rIns="0">
            <a:spAutoFit/>
          </a:bodyPr>
          <a:lstStyle/>
          <a:p>
            <a:pPr algn="l" marL="0" indent="0" lvl="0">
              <a:lnSpc>
                <a:spcPts val="2844"/>
              </a:lnSpc>
              <a:spcBef>
                <a:spcPct val="0"/>
              </a:spcBef>
            </a:pPr>
            <a:r>
              <a:rPr lang="en-US" sz="2032" spc="44">
                <a:solidFill>
                  <a:srgbClr val="2A2E3A"/>
                </a:solidFill>
                <a:latin typeface="Montserrat Classic"/>
                <a:ea typeface="Montserrat Classic"/>
                <a:cs typeface="Montserrat Classic"/>
                <a:sym typeface="Montserrat Classic"/>
              </a:rPr>
              <a:t>Estabilidad emocional: Los adultos maduros suelen tener mayor control emocional, mejor capacidad de manejar el estrés y una mayor estabilidad en sus relaciones interpersonales.</a:t>
            </a:r>
          </a:p>
        </p:txBody>
      </p:sp>
      <p:sp>
        <p:nvSpPr>
          <p:cNvPr name="TextBox 15" id="15"/>
          <p:cNvSpPr txBox="true"/>
          <p:nvPr/>
        </p:nvSpPr>
        <p:spPr>
          <a:xfrm rot="0">
            <a:off x="2938804" y="4894455"/>
            <a:ext cx="6901554" cy="1053284"/>
          </a:xfrm>
          <a:prstGeom prst="rect">
            <a:avLst/>
          </a:prstGeom>
        </p:spPr>
        <p:txBody>
          <a:bodyPr anchor="t" rtlCol="false" tIns="0" lIns="0" bIns="0" rIns="0">
            <a:spAutoFit/>
          </a:bodyPr>
          <a:lstStyle/>
          <a:p>
            <a:pPr algn="l" marL="0" indent="0" lvl="0">
              <a:lnSpc>
                <a:spcPts val="2844"/>
              </a:lnSpc>
              <a:spcBef>
                <a:spcPct val="0"/>
              </a:spcBef>
            </a:pPr>
            <a:r>
              <a:rPr lang="en-US" sz="2032" spc="44">
                <a:solidFill>
                  <a:srgbClr val="2A2E3A"/>
                </a:solidFill>
                <a:latin typeface="Montserrat Classic"/>
                <a:ea typeface="Montserrat Classic"/>
                <a:cs typeface="Montserrat Classic"/>
                <a:sym typeface="Montserrat Classic"/>
              </a:rPr>
              <a:t>Identidad consolidada:  La identidad personal se define con mayor claridad,  basada en experiencias, valores y logros.</a:t>
            </a:r>
          </a:p>
        </p:txBody>
      </p:sp>
      <p:sp>
        <p:nvSpPr>
          <p:cNvPr name="TextBox 16" id="16"/>
          <p:cNvSpPr txBox="true"/>
          <p:nvPr/>
        </p:nvSpPr>
        <p:spPr>
          <a:xfrm rot="0">
            <a:off x="2938804" y="6621602"/>
            <a:ext cx="6901554" cy="1405709"/>
          </a:xfrm>
          <a:prstGeom prst="rect">
            <a:avLst/>
          </a:prstGeom>
        </p:spPr>
        <p:txBody>
          <a:bodyPr anchor="t" rtlCol="false" tIns="0" lIns="0" bIns="0" rIns="0">
            <a:spAutoFit/>
          </a:bodyPr>
          <a:lstStyle/>
          <a:p>
            <a:pPr algn="l" marL="0" indent="0" lvl="0">
              <a:lnSpc>
                <a:spcPts val="2844"/>
              </a:lnSpc>
              <a:spcBef>
                <a:spcPct val="0"/>
              </a:spcBef>
            </a:pPr>
            <a:r>
              <a:rPr lang="en-US" sz="2032" spc="44">
                <a:solidFill>
                  <a:srgbClr val="2A2E3A"/>
                </a:solidFill>
                <a:latin typeface="Montserrat Classic"/>
                <a:ea typeface="Montserrat Classic"/>
                <a:cs typeface="Montserrat Classic"/>
                <a:sym typeface="Montserrat Classic"/>
              </a:rPr>
              <a:t>Desarrollo de roles:  Los adultos maduros asumen diferentes roles en la vida, como pareja, padre/madre, trabajador, amigo, etc., y deben encontrar un equilibrio entre estos roles.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9978476">
            <a:off x="9374032" y="-985879"/>
            <a:ext cx="3889773" cy="12559257"/>
          </a:xfrm>
          <a:custGeom>
            <a:avLst/>
            <a:gdLst/>
            <a:ahLst/>
            <a:cxnLst/>
            <a:rect r="r" b="b" t="t" l="l"/>
            <a:pathLst>
              <a:path h="12559257" w="3889773">
                <a:moveTo>
                  <a:pt x="0" y="0"/>
                </a:moveTo>
                <a:lnTo>
                  <a:pt x="3889773" y="0"/>
                </a:lnTo>
                <a:lnTo>
                  <a:pt x="3889773" y="12559257"/>
                </a:lnTo>
                <a:lnTo>
                  <a:pt x="0" y="12559257"/>
                </a:lnTo>
                <a:lnTo>
                  <a:pt x="0" y="0"/>
                </a:lnTo>
                <a:close/>
              </a:path>
            </a:pathLst>
          </a:custGeom>
          <a:blipFill>
            <a:blip r:embed="rId2">
              <a:extLst>
                <a:ext uri="{96DAC541-7B7A-43D3-8B79-37D633B846F1}">
                  <asvg:svgBlip xmlns:asvg="http://schemas.microsoft.com/office/drawing/2016/SVG/main" r:embed="rId3"/>
                </a:ext>
              </a:extLst>
            </a:blip>
            <a:stretch>
              <a:fillRect l="-525794" t="-40822" r="0" b="-52994"/>
            </a:stretch>
          </a:blipFill>
        </p:spPr>
      </p:sp>
      <p:grpSp>
        <p:nvGrpSpPr>
          <p:cNvPr name="Group 3" id="3"/>
          <p:cNvGrpSpPr/>
          <p:nvPr/>
        </p:nvGrpSpPr>
        <p:grpSpPr>
          <a:xfrm rot="0">
            <a:off x="9129040" y="-450102"/>
            <a:ext cx="9607786" cy="11487702"/>
            <a:chOff x="0" y="0"/>
            <a:chExt cx="8603361" cy="10286746"/>
          </a:xfrm>
        </p:grpSpPr>
        <p:sp>
          <p:nvSpPr>
            <p:cNvPr name="Freeform 4" id="4"/>
            <p:cNvSpPr/>
            <p:nvPr/>
          </p:nvSpPr>
          <p:spPr>
            <a:xfrm flipH="false" flipV="false" rot="0">
              <a:off x="-2794" y="-127"/>
              <a:ext cx="8606155" cy="10286873"/>
            </a:xfrm>
            <a:custGeom>
              <a:avLst/>
              <a:gdLst/>
              <a:ahLst/>
              <a:cxnLst/>
              <a:rect r="r" b="b" t="t" l="l"/>
              <a:pathLst>
                <a:path h="10286873" w="8606155">
                  <a:moveTo>
                    <a:pt x="8606155" y="10251440"/>
                  </a:moveTo>
                  <a:cubicBezTo>
                    <a:pt x="8606155" y="10284587"/>
                    <a:pt x="8595487" y="10286873"/>
                    <a:pt x="8567674" y="10286873"/>
                  </a:cubicBezTo>
                  <a:cubicBezTo>
                    <a:pt x="5713095" y="10286238"/>
                    <a:pt x="2858643" y="10286238"/>
                    <a:pt x="4064" y="10286238"/>
                  </a:cubicBezTo>
                  <a:cubicBezTo>
                    <a:pt x="0" y="10272395"/>
                    <a:pt x="6350" y="10259822"/>
                    <a:pt x="9271" y="10246995"/>
                  </a:cubicBezTo>
                  <a:cubicBezTo>
                    <a:pt x="134747" y="9685401"/>
                    <a:pt x="260350" y="9123934"/>
                    <a:pt x="386207" y="8562467"/>
                  </a:cubicBezTo>
                  <a:cubicBezTo>
                    <a:pt x="565658" y="7761986"/>
                    <a:pt x="745490" y="6961632"/>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5"/>
                    <a:pt x="8605139" y="6846316"/>
                    <a:pt x="8606155" y="10251440"/>
                  </a:cubicBezTo>
                  <a:close/>
                </a:path>
              </a:pathLst>
            </a:custGeom>
            <a:solidFill>
              <a:srgbClr val="052A47"/>
            </a:solidFill>
            <a:ln w="12700">
              <a:solidFill>
                <a:srgbClr val="000000"/>
              </a:solidFill>
            </a:ln>
          </p:spPr>
        </p:sp>
      </p:grpSp>
      <p:grpSp>
        <p:nvGrpSpPr>
          <p:cNvPr name="Group 5" id="5"/>
          <p:cNvGrpSpPr/>
          <p:nvPr/>
        </p:nvGrpSpPr>
        <p:grpSpPr>
          <a:xfrm rot="0">
            <a:off x="9292044" y="-1200702"/>
            <a:ext cx="9607786" cy="11487702"/>
            <a:chOff x="0" y="0"/>
            <a:chExt cx="8603361" cy="10286746"/>
          </a:xfrm>
        </p:grpSpPr>
        <p:sp>
          <p:nvSpPr>
            <p:cNvPr name="Freeform 6" id="6"/>
            <p:cNvSpPr/>
            <p:nvPr/>
          </p:nvSpPr>
          <p:spPr>
            <a:xfrm flipH="false" flipV="false" rot="0">
              <a:off x="-2794" y="-127"/>
              <a:ext cx="8606155" cy="10286873"/>
            </a:xfrm>
            <a:custGeom>
              <a:avLst/>
              <a:gdLst/>
              <a:ahLst/>
              <a:cxnLst/>
              <a:rect r="r" b="b" t="t" l="l"/>
              <a:pathLst>
                <a:path h="10286873" w="8606155">
                  <a:moveTo>
                    <a:pt x="8606155" y="10251440"/>
                  </a:moveTo>
                  <a:cubicBezTo>
                    <a:pt x="8606155" y="10284587"/>
                    <a:pt x="8595487" y="10286873"/>
                    <a:pt x="8567674" y="10286873"/>
                  </a:cubicBezTo>
                  <a:cubicBezTo>
                    <a:pt x="5713095" y="10286238"/>
                    <a:pt x="2858643" y="10286238"/>
                    <a:pt x="4064" y="10286238"/>
                  </a:cubicBezTo>
                  <a:cubicBezTo>
                    <a:pt x="0" y="10272395"/>
                    <a:pt x="6350" y="10259822"/>
                    <a:pt x="9271" y="10246995"/>
                  </a:cubicBezTo>
                  <a:cubicBezTo>
                    <a:pt x="134747" y="9685401"/>
                    <a:pt x="260350" y="9123934"/>
                    <a:pt x="386207" y="8562467"/>
                  </a:cubicBezTo>
                  <a:cubicBezTo>
                    <a:pt x="565658" y="7761986"/>
                    <a:pt x="745490" y="6961632"/>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5"/>
                    <a:pt x="8605139" y="6846316"/>
                    <a:pt x="8606155" y="10251440"/>
                  </a:cubicBezTo>
                  <a:close/>
                </a:path>
              </a:pathLst>
            </a:custGeom>
            <a:blipFill>
              <a:blip r:embed="rId4">
                <a:alphaModFix amt="88000"/>
              </a:blip>
              <a:stretch>
                <a:fillRect l="-71697" t="0" r="-71697" b="0"/>
              </a:stretch>
            </a:blipFill>
          </p:spPr>
        </p:sp>
      </p:grpSp>
      <p:sp>
        <p:nvSpPr>
          <p:cNvPr name="TextBox 7" id="7"/>
          <p:cNvSpPr txBox="true"/>
          <p:nvPr/>
        </p:nvSpPr>
        <p:spPr>
          <a:xfrm rot="0">
            <a:off x="1028700" y="590743"/>
            <a:ext cx="8637689" cy="1609725"/>
          </a:xfrm>
          <a:prstGeom prst="rect">
            <a:avLst/>
          </a:prstGeom>
        </p:spPr>
        <p:txBody>
          <a:bodyPr anchor="t" rtlCol="false" tIns="0" lIns="0" bIns="0" rIns="0">
            <a:spAutoFit/>
          </a:bodyPr>
          <a:lstStyle/>
          <a:p>
            <a:pPr algn="ctr" marL="0" indent="0" lvl="0">
              <a:lnSpc>
                <a:spcPts val="4232"/>
              </a:lnSpc>
              <a:spcBef>
                <a:spcPct val="0"/>
              </a:spcBef>
            </a:pPr>
            <a:r>
              <a:rPr lang="en-US" b="true" sz="3527" spc="126">
                <a:solidFill>
                  <a:srgbClr val="2A2E3A"/>
                </a:solidFill>
                <a:latin typeface="Montserrat Classic Bold"/>
                <a:ea typeface="Montserrat Classic Bold"/>
                <a:cs typeface="Montserrat Classic Bold"/>
                <a:sym typeface="Montserrat Classic Bold"/>
              </a:rPr>
              <a:t>Algunos aspectos clave del desarrollo psicosocial en la madurez</a:t>
            </a:r>
          </a:p>
        </p:txBody>
      </p:sp>
      <p:sp>
        <p:nvSpPr>
          <p:cNvPr name="TextBox 8" id="8"/>
          <p:cNvSpPr txBox="true"/>
          <p:nvPr/>
        </p:nvSpPr>
        <p:spPr>
          <a:xfrm rot="0">
            <a:off x="1028700" y="2667193"/>
            <a:ext cx="1730895" cy="1495425"/>
          </a:xfrm>
          <a:prstGeom prst="rect">
            <a:avLst/>
          </a:prstGeom>
        </p:spPr>
        <p:txBody>
          <a:bodyPr anchor="t" rtlCol="false" tIns="0" lIns="0" bIns="0" rIns="0">
            <a:spAutoFit/>
          </a:bodyPr>
          <a:lstStyle/>
          <a:p>
            <a:pPr algn="ctr" marL="0" indent="0" lvl="0">
              <a:lnSpc>
                <a:spcPts val="11700"/>
              </a:lnSpc>
              <a:spcBef>
                <a:spcPct val="0"/>
              </a:spcBef>
            </a:pPr>
            <a:r>
              <a:rPr lang="en-US" b="true" sz="9750">
                <a:solidFill>
                  <a:srgbClr val="4DBF38">
                    <a:alpha val="51765"/>
                  </a:srgbClr>
                </a:solidFill>
                <a:latin typeface="Montserrat Classic Bold"/>
                <a:ea typeface="Montserrat Classic Bold"/>
                <a:cs typeface="Montserrat Classic Bold"/>
                <a:sym typeface="Montserrat Classic Bold"/>
              </a:rPr>
              <a:t>04</a:t>
            </a:r>
          </a:p>
        </p:txBody>
      </p:sp>
      <p:sp>
        <p:nvSpPr>
          <p:cNvPr name="TextBox 9" id="9"/>
          <p:cNvSpPr txBox="true"/>
          <p:nvPr/>
        </p:nvSpPr>
        <p:spPr>
          <a:xfrm rot="0">
            <a:off x="1028700" y="4631493"/>
            <a:ext cx="1730895" cy="1495425"/>
          </a:xfrm>
          <a:prstGeom prst="rect">
            <a:avLst/>
          </a:prstGeom>
        </p:spPr>
        <p:txBody>
          <a:bodyPr anchor="t" rtlCol="false" tIns="0" lIns="0" bIns="0" rIns="0">
            <a:spAutoFit/>
          </a:bodyPr>
          <a:lstStyle/>
          <a:p>
            <a:pPr algn="ctr" marL="0" indent="0" lvl="0">
              <a:lnSpc>
                <a:spcPts val="11700"/>
              </a:lnSpc>
              <a:spcBef>
                <a:spcPct val="0"/>
              </a:spcBef>
            </a:pPr>
            <a:r>
              <a:rPr lang="en-US" b="true" sz="9750">
                <a:solidFill>
                  <a:srgbClr val="4DBF38">
                    <a:alpha val="51765"/>
                  </a:srgbClr>
                </a:solidFill>
                <a:latin typeface="Montserrat Classic Bold"/>
                <a:ea typeface="Montserrat Classic Bold"/>
                <a:cs typeface="Montserrat Classic Bold"/>
                <a:sym typeface="Montserrat Classic Bold"/>
              </a:rPr>
              <a:t>05</a:t>
            </a:r>
          </a:p>
        </p:txBody>
      </p:sp>
      <p:sp>
        <p:nvSpPr>
          <p:cNvPr name="TextBox 10" id="10"/>
          <p:cNvSpPr txBox="true"/>
          <p:nvPr/>
        </p:nvSpPr>
        <p:spPr>
          <a:xfrm rot="0">
            <a:off x="1028700" y="6595794"/>
            <a:ext cx="1730895" cy="1495425"/>
          </a:xfrm>
          <a:prstGeom prst="rect">
            <a:avLst/>
          </a:prstGeom>
        </p:spPr>
        <p:txBody>
          <a:bodyPr anchor="t" rtlCol="false" tIns="0" lIns="0" bIns="0" rIns="0">
            <a:spAutoFit/>
          </a:bodyPr>
          <a:lstStyle/>
          <a:p>
            <a:pPr algn="ctr" marL="0" indent="0" lvl="0">
              <a:lnSpc>
                <a:spcPts val="11700"/>
              </a:lnSpc>
              <a:spcBef>
                <a:spcPct val="0"/>
              </a:spcBef>
            </a:pPr>
            <a:r>
              <a:rPr lang="en-US" b="true" sz="9750">
                <a:solidFill>
                  <a:srgbClr val="4DBF38">
                    <a:alpha val="51765"/>
                  </a:srgbClr>
                </a:solidFill>
                <a:latin typeface="Montserrat Classic Bold"/>
                <a:ea typeface="Montserrat Classic Bold"/>
                <a:cs typeface="Montserrat Classic Bold"/>
                <a:sym typeface="Montserrat Classic Bold"/>
              </a:rPr>
              <a:t>06</a:t>
            </a:r>
          </a:p>
        </p:txBody>
      </p:sp>
      <p:sp>
        <p:nvSpPr>
          <p:cNvPr name="TextBox 11" id="11"/>
          <p:cNvSpPr txBox="true"/>
          <p:nvPr/>
        </p:nvSpPr>
        <p:spPr>
          <a:xfrm rot="0">
            <a:off x="2938804" y="2991096"/>
            <a:ext cx="6901554" cy="1053284"/>
          </a:xfrm>
          <a:prstGeom prst="rect">
            <a:avLst/>
          </a:prstGeom>
        </p:spPr>
        <p:txBody>
          <a:bodyPr anchor="t" rtlCol="false" tIns="0" lIns="0" bIns="0" rIns="0">
            <a:spAutoFit/>
          </a:bodyPr>
          <a:lstStyle/>
          <a:p>
            <a:pPr algn="just" marL="0" indent="0" lvl="0">
              <a:lnSpc>
                <a:spcPts val="2844"/>
              </a:lnSpc>
              <a:spcBef>
                <a:spcPct val="0"/>
              </a:spcBef>
            </a:pPr>
            <a:r>
              <a:rPr lang="en-US" sz="2032" spc="44">
                <a:solidFill>
                  <a:srgbClr val="2A2E3A"/>
                </a:solidFill>
                <a:latin typeface="Montserrat Classic"/>
                <a:ea typeface="Montserrat Classic"/>
                <a:cs typeface="Montserrat Classic"/>
                <a:sym typeface="Montserrat Classic"/>
              </a:rPr>
              <a:t>Búsqueda de significado:  Surge la necesidad de encontrar un sentido a la vida,  enfocándose en valores, creencias y propósitos personales.</a:t>
            </a:r>
          </a:p>
        </p:txBody>
      </p:sp>
      <p:sp>
        <p:nvSpPr>
          <p:cNvPr name="TextBox 12" id="12"/>
          <p:cNvSpPr txBox="true"/>
          <p:nvPr/>
        </p:nvSpPr>
        <p:spPr>
          <a:xfrm rot="0">
            <a:off x="2938804" y="4718242"/>
            <a:ext cx="6901554" cy="1405709"/>
          </a:xfrm>
          <a:prstGeom prst="rect">
            <a:avLst/>
          </a:prstGeom>
        </p:spPr>
        <p:txBody>
          <a:bodyPr anchor="t" rtlCol="false" tIns="0" lIns="0" bIns="0" rIns="0">
            <a:spAutoFit/>
          </a:bodyPr>
          <a:lstStyle/>
          <a:p>
            <a:pPr algn="just" marL="0" indent="0" lvl="0">
              <a:lnSpc>
                <a:spcPts val="2844"/>
              </a:lnSpc>
              <a:spcBef>
                <a:spcPct val="0"/>
              </a:spcBef>
            </a:pPr>
            <a:r>
              <a:rPr lang="en-US" sz="2032" spc="44">
                <a:solidFill>
                  <a:srgbClr val="2A2E3A"/>
                </a:solidFill>
                <a:latin typeface="Montserrat Classic"/>
                <a:ea typeface="Montserrat Classic"/>
                <a:cs typeface="Montserrat Classic"/>
                <a:sym typeface="Montserrat Classic"/>
              </a:rPr>
              <a:t>* Desarrollo de la generatividad:  Se busca contribuir a la sociedad,  guiando a las nuevas generaciones, dejando un legado o dedicándose a causas sociales.</a:t>
            </a:r>
          </a:p>
        </p:txBody>
      </p:sp>
      <p:sp>
        <p:nvSpPr>
          <p:cNvPr name="TextBox 13" id="13"/>
          <p:cNvSpPr txBox="true"/>
          <p:nvPr/>
        </p:nvSpPr>
        <p:spPr>
          <a:xfrm rot="0">
            <a:off x="2938804" y="6621602"/>
            <a:ext cx="6901554" cy="1405709"/>
          </a:xfrm>
          <a:prstGeom prst="rect">
            <a:avLst/>
          </a:prstGeom>
        </p:spPr>
        <p:txBody>
          <a:bodyPr anchor="t" rtlCol="false" tIns="0" lIns="0" bIns="0" rIns="0">
            <a:spAutoFit/>
          </a:bodyPr>
          <a:lstStyle/>
          <a:p>
            <a:pPr algn="just" marL="0" indent="0" lvl="0">
              <a:lnSpc>
                <a:spcPts val="2844"/>
              </a:lnSpc>
              <a:spcBef>
                <a:spcPct val="0"/>
              </a:spcBef>
            </a:pPr>
            <a:r>
              <a:rPr lang="en-US" sz="2032" spc="44">
                <a:solidFill>
                  <a:srgbClr val="2A2E3A"/>
                </a:solidFill>
                <a:latin typeface="Montserrat Classic"/>
                <a:ea typeface="Montserrat Classic"/>
                <a:cs typeface="Montserrat Classic"/>
                <a:sym typeface="Montserrat Classic"/>
              </a:rPr>
              <a:t>* Aceptación de la mortalidad:  Se reflexiona sobre la finitud de la vida,  lo que puede generar una mayor apreciación por el presente y una búsqueda de trascendencia.</a:t>
            </a:r>
          </a:p>
        </p:txBody>
      </p:sp>
      <p:grpSp>
        <p:nvGrpSpPr>
          <p:cNvPr name="Group 14" id="14"/>
          <p:cNvGrpSpPr/>
          <p:nvPr/>
        </p:nvGrpSpPr>
        <p:grpSpPr>
          <a:xfrm rot="0">
            <a:off x="-4944330" y="-6134429"/>
            <a:ext cx="6449593" cy="9554097"/>
            <a:chOff x="0" y="0"/>
            <a:chExt cx="812800" cy="1204040"/>
          </a:xfrm>
        </p:grpSpPr>
        <p:sp>
          <p:nvSpPr>
            <p:cNvPr name="Freeform 15" id="15"/>
            <p:cNvSpPr/>
            <p:nvPr/>
          </p:nvSpPr>
          <p:spPr>
            <a:xfrm flipH="false" flipV="false" rot="0">
              <a:off x="0" y="0"/>
              <a:ext cx="812800" cy="1204040"/>
            </a:xfrm>
            <a:custGeom>
              <a:avLst/>
              <a:gdLst/>
              <a:ahLst/>
              <a:cxnLst/>
              <a:rect r="r" b="b" t="t" l="l"/>
              <a:pathLst>
                <a:path h="1204040" w="812800">
                  <a:moveTo>
                    <a:pt x="0" y="0"/>
                  </a:moveTo>
                  <a:lnTo>
                    <a:pt x="609600" y="0"/>
                  </a:lnTo>
                  <a:lnTo>
                    <a:pt x="812800" y="602020"/>
                  </a:lnTo>
                  <a:lnTo>
                    <a:pt x="609600" y="1204040"/>
                  </a:lnTo>
                  <a:lnTo>
                    <a:pt x="0" y="1204040"/>
                  </a:lnTo>
                  <a:lnTo>
                    <a:pt x="203200" y="602020"/>
                  </a:lnTo>
                  <a:lnTo>
                    <a:pt x="0" y="0"/>
                  </a:lnTo>
                  <a:close/>
                </a:path>
              </a:pathLst>
            </a:custGeom>
            <a:solidFill>
              <a:srgbClr val="4DBF38"/>
            </a:solidFill>
            <a:ln cap="sq">
              <a:noFill/>
              <a:prstDash val="solid"/>
              <a:miter/>
            </a:ln>
          </p:spPr>
        </p:sp>
        <p:sp>
          <p:nvSpPr>
            <p:cNvPr name="TextBox 16" id="16"/>
            <p:cNvSpPr txBox="true"/>
            <p:nvPr/>
          </p:nvSpPr>
          <p:spPr>
            <a:xfrm>
              <a:off x="177800" y="-47625"/>
              <a:ext cx="558800" cy="1251665"/>
            </a:xfrm>
            <a:prstGeom prst="rect">
              <a:avLst/>
            </a:prstGeom>
          </p:spPr>
          <p:txBody>
            <a:bodyPr anchor="ctr" rtlCol="false" tIns="50800" lIns="50800" bIns="50800" rIns="50800"/>
            <a:lstStyle/>
            <a:p>
              <a:pPr algn="ctr" marL="0" indent="0" lvl="0">
                <a:lnSpc>
                  <a:spcPts val="2659"/>
                </a:lnSpc>
                <a:spcBef>
                  <a:spcPct val="0"/>
                </a:spcBef>
              </a:pP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4053739"/>
            <a:chOff x="0" y="0"/>
            <a:chExt cx="4816593" cy="1067651"/>
          </a:xfrm>
        </p:grpSpPr>
        <p:sp>
          <p:nvSpPr>
            <p:cNvPr name="Freeform 3" id="3"/>
            <p:cNvSpPr/>
            <p:nvPr/>
          </p:nvSpPr>
          <p:spPr>
            <a:xfrm flipH="false" flipV="false" rot="0">
              <a:off x="0" y="0"/>
              <a:ext cx="4816592" cy="1067651"/>
            </a:xfrm>
            <a:custGeom>
              <a:avLst/>
              <a:gdLst/>
              <a:ahLst/>
              <a:cxnLst/>
              <a:rect r="r" b="b" t="t" l="l"/>
              <a:pathLst>
                <a:path h="1067651" w="4816592">
                  <a:moveTo>
                    <a:pt x="0" y="0"/>
                  </a:moveTo>
                  <a:lnTo>
                    <a:pt x="4816592" y="0"/>
                  </a:lnTo>
                  <a:lnTo>
                    <a:pt x="4816592" y="1067651"/>
                  </a:lnTo>
                  <a:lnTo>
                    <a:pt x="0" y="1067651"/>
                  </a:lnTo>
                  <a:close/>
                </a:path>
              </a:pathLst>
            </a:custGeom>
            <a:solidFill>
              <a:srgbClr val="052A47"/>
            </a:solidFill>
            <a:ln cap="sq">
              <a:noFill/>
              <a:prstDash val="solid"/>
              <a:miter/>
            </a:ln>
          </p:spPr>
        </p:sp>
        <p:sp>
          <p:nvSpPr>
            <p:cNvPr name="TextBox 4" id="4"/>
            <p:cNvSpPr txBox="true"/>
            <p:nvPr/>
          </p:nvSpPr>
          <p:spPr>
            <a:xfrm>
              <a:off x="0" y="-47625"/>
              <a:ext cx="4816593" cy="1115276"/>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796611" y="1872175"/>
            <a:ext cx="9500456" cy="1543050"/>
          </a:xfrm>
          <a:prstGeom prst="rect">
            <a:avLst/>
          </a:prstGeom>
        </p:spPr>
        <p:txBody>
          <a:bodyPr anchor="t" rtlCol="false" tIns="0" lIns="0" bIns="0" rIns="0">
            <a:spAutoFit/>
          </a:bodyPr>
          <a:lstStyle/>
          <a:p>
            <a:pPr algn="l" marL="0" indent="0" lvl="0">
              <a:lnSpc>
                <a:spcPts val="6091"/>
              </a:lnSpc>
              <a:spcBef>
                <a:spcPct val="0"/>
              </a:spcBef>
            </a:pPr>
            <a:r>
              <a:rPr lang="en-US" b="true" sz="5075" spc="182">
                <a:solidFill>
                  <a:srgbClr val="FFFBFB"/>
                </a:solidFill>
                <a:latin typeface="Montserrat Classic Bold"/>
                <a:ea typeface="Montserrat Classic Bold"/>
                <a:cs typeface="Montserrat Classic Bold"/>
                <a:sym typeface="Montserrat Classic Bold"/>
              </a:rPr>
              <a:t>Etapas del desarrollo psicosocial en la madurez</a:t>
            </a:r>
          </a:p>
        </p:txBody>
      </p:sp>
      <p:sp>
        <p:nvSpPr>
          <p:cNvPr name="Freeform 6" id="6"/>
          <p:cNvSpPr/>
          <p:nvPr/>
        </p:nvSpPr>
        <p:spPr>
          <a:xfrm flipH="false" flipV="false" rot="0">
            <a:off x="9374818" y="-2586212"/>
            <a:ext cx="9619282" cy="5963955"/>
          </a:xfrm>
          <a:custGeom>
            <a:avLst/>
            <a:gdLst/>
            <a:ahLst/>
            <a:cxnLst/>
            <a:rect r="r" b="b" t="t" l="l"/>
            <a:pathLst>
              <a:path h="5963955" w="9619282">
                <a:moveTo>
                  <a:pt x="0" y="0"/>
                </a:moveTo>
                <a:lnTo>
                  <a:pt x="9619282" y="0"/>
                </a:lnTo>
                <a:lnTo>
                  <a:pt x="9619282" y="5963954"/>
                </a:lnTo>
                <a:lnTo>
                  <a:pt x="0" y="59639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7" id="7"/>
          <p:cNvGrpSpPr/>
          <p:nvPr/>
        </p:nvGrpSpPr>
        <p:grpSpPr>
          <a:xfrm rot="0">
            <a:off x="2969359" y="6313439"/>
            <a:ext cx="3086100" cy="856259"/>
            <a:chOff x="0" y="0"/>
            <a:chExt cx="812800" cy="225517"/>
          </a:xfrm>
        </p:grpSpPr>
        <p:sp>
          <p:nvSpPr>
            <p:cNvPr name="Freeform 8" id="8"/>
            <p:cNvSpPr/>
            <p:nvPr/>
          </p:nvSpPr>
          <p:spPr>
            <a:xfrm flipH="false" flipV="false" rot="0">
              <a:off x="0" y="0"/>
              <a:ext cx="812800" cy="225517"/>
            </a:xfrm>
            <a:custGeom>
              <a:avLst/>
              <a:gdLst/>
              <a:ahLst/>
              <a:cxnLst/>
              <a:rect r="r" b="b" t="t" l="l"/>
              <a:pathLst>
                <a:path h="225517" w="812800">
                  <a:moveTo>
                    <a:pt x="112758" y="0"/>
                  </a:moveTo>
                  <a:lnTo>
                    <a:pt x="700042" y="0"/>
                  </a:lnTo>
                  <a:cubicBezTo>
                    <a:pt x="729947" y="0"/>
                    <a:pt x="758628" y="11880"/>
                    <a:pt x="779774" y="33026"/>
                  </a:cubicBezTo>
                  <a:cubicBezTo>
                    <a:pt x="800920" y="54172"/>
                    <a:pt x="812800" y="82853"/>
                    <a:pt x="812800" y="112758"/>
                  </a:cubicBezTo>
                  <a:lnTo>
                    <a:pt x="812800" y="112758"/>
                  </a:lnTo>
                  <a:cubicBezTo>
                    <a:pt x="812800" y="142664"/>
                    <a:pt x="800920" y="171344"/>
                    <a:pt x="779774" y="192491"/>
                  </a:cubicBezTo>
                  <a:cubicBezTo>
                    <a:pt x="758628" y="213637"/>
                    <a:pt x="729947" y="225517"/>
                    <a:pt x="700042" y="225517"/>
                  </a:cubicBezTo>
                  <a:lnTo>
                    <a:pt x="112758" y="225517"/>
                  </a:lnTo>
                  <a:cubicBezTo>
                    <a:pt x="82853" y="225517"/>
                    <a:pt x="54172" y="213637"/>
                    <a:pt x="33026" y="192491"/>
                  </a:cubicBezTo>
                  <a:cubicBezTo>
                    <a:pt x="11880" y="171344"/>
                    <a:pt x="0" y="142664"/>
                    <a:pt x="0" y="112758"/>
                  </a:cubicBezTo>
                  <a:lnTo>
                    <a:pt x="0" y="112758"/>
                  </a:lnTo>
                  <a:cubicBezTo>
                    <a:pt x="0" y="82853"/>
                    <a:pt x="11880" y="54172"/>
                    <a:pt x="33026" y="33026"/>
                  </a:cubicBezTo>
                  <a:cubicBezTo>
                    <a:pt x="54172" y="11880"/>
                    <a:pt x="82853" y="0"/>
                    <a:pt x="112758" y="0"/>
                  </a:cubicBezTo>
                  <a:close/>
                </a:path>
              </a:pathLst>
            </a:custGeom>
            <a:gradFill rotWithShape="true">
              <a:gsLst>
                <a:gs pos="0">
                  <a:srgbClr val="052A47">
                    <a:alpha val="100000"/>
                  </a:srgbClr>
                </a:gs>
                <a:gs pos="50000">
                  <a:srgbClr val="052A47">
                    <a:alpha val="100000"/>
                  </a:srgbClr>
                </a:gs>
                <a:gs pos="100000">
                  <a:srgbClr val="477596">
                    <a:alpha val="100000"/>
                  </a:srgbClr>
                </a:gs>
              </a:gsLst>
              <a:lin ang="5400000"/>
            </a:gradFill>
            <a:ln cap="rnd">
              <a:noFill/>
              <a:prstDash val="solid"/>
              <a:round/>
            </a:ln>
          </p:spPr>
        </p:sp>
        <p:sp>
          <p:nvSpPr>
            <p:cNvPr name="TextBox 9" id="9"/>
            <p:cNvSpPr txBox="true"/>
            <p:nvPr/>
          </p:nvSpPr>
          <p:spPr>
            <a:xfrm>
              <a:off x="0" y="-19050"/>
              <a:ext cx="812800" cy="244567"/>
            </a:xfrm>
            <a:prstGeom prst="rect">
              <a:avLst/>
            </a:prstGeom>
          </p:spPr>
          <p:txBody>
            <a:bodyPr anchor="ctr" rtlCol="false" tIns="50800" lIns="50800" bIns="50800" rIns="50800"/>
            <a:lstStyle/>
            <a:p>
              <a:pPr algn="ctr">
                <a:lnSpc>
                  <a:spcPts val="2859"/>
                </a:lnSpc>
              </a:pPr>
              <a:r>
                <a:rPr lang="en-US" sz="2199">
                  <a:solidFill>
                    <a:srgbClr val="FFFFFF"/>
                  </a:solidFill>
                  <a:latin typeface="Montserrat Classic"/>
                  <a:ea typeface="Montserrat Classic"/>
                  <a:cs typeface="Montserrat Classic"/>
                  <a:sym typeface="Montserrat Classic"/>
                </a:rPr>
                <a:t>* Adultez temprana (20-40 años):</a:t>
              </a:r>
              <a:r>
                <a:rPr lang="en-US" sz="2199">
                  <a:solidFill>
                    <a:srgbClr val="FFFFFF"/>
                  </a:solidFill>
                  <a:latin typeface="Montserrat Classic"/>
                  <a:ea typeface="Montserrat Classic"/>
                  <a:cs typeface="Montserrat Classic"/>
                  <a:sym typeface="Montserrat Classic"/>
                </a:rPr>
                <a:t> </a:t>
              </a:r>
            </a:p>
          </p:txBody>
        </p:sp>
      </p:grpSp>
      <p:grpSp>
        <p:nvGrpSpPr>
          <p:cNvPr name="Group 10" id="10"/>
          <p:cNvGrpSpPr/>
          <p:nvPr/>
        </p:nvGrpSpPr>
        <p:grpSpPr>
          <a:xfrm rot="0">
            <a:off x="7265134" y="6313439"/>
            <a:ext cx="3086100" cy="856259"/>
            <a:chOff x="0" y="0"/>
            <a:chExt cx="812800" cy="225517"/>
          </a:xfrm>
        </p:grpSpPr>
        <p:sp>
          <p:nvSpPr>
            <p:cNvPr name="Freeform 11" id="11"/>
            <p:cNvSpPr/>
            <p:nvPr/>
          </p:nvSpPr>
          <p:spPr>
            <a:xfrm flipH="false" flipV="false" rot="0">
              <a:off x="0" y="0"/>
              <a:ext cx="812800" cy="225517"/>
            </a:xfrm>
            <a:custGeom>
              <a:avLst/>
              <a:gdLst/>
              <a:ahLst/>
              <a:cxnLst/>
              <a:rect r="r" b="b" t="t" l="l"/>
              <a:pathLst>
                <a:path h="225517" w="812800">
                  <a:moveTo>
                    <a:pt x="112758" y="0"/>
                  </a:moveTo>
                  <a:lnTo>
                    <a:pt x="700042" y="0"/>
                  </a:lnTo>
                  <a:cubicBezTo>
                    <a:pt x="729947" y="0"/>
                    <a:pt x="758628" y="11880"/>
                    <a:pt x="779774" y="33026"/>
                  </a:cubicBezTo>
                  <a:cubicBezTo>
                    <a:pt x="800920" y="54172"/>
                    <a:pt x="812800" y="82853"/>
                    <a:pt x="812800" y="112758"/>
                  </a:cubicBezTo>
                  <a:lnTo>
                    <a:pt x="812800" y="112758"/>
                  </a:lnTo>
                  <a:cubicBezTo>
                    <a:pt x="812800" y="142664"/>
                    <a:pt x="800920" y="171344"/>
                    <a:pt x="779774" y="192491"/>
                  </a:cubicBezTo>
                  <a:cubicBezTo>
                    <a:pt x="758628" y="213637"/>
                    <a:pt x="729947" y="225517"/>
                    <a:pt x="700042" y="225517"/>
                  </a:cubicBezTo>
                  <a:lnTo>
                    <a:pt x="112758" y="225517"/>
                  </a:lnTo>
                  <a:cubicBezTo>
                    <a:pt x="82853" y="225517"/>
                    <a:pt x="54172" y="213637"/>
                    <a:pt x="33026" y="192491"/>
                  </a:cubicBezTo>
                  <a:cubicBezTo>
                    <a:pt x="11880" y="171344"/>
                    <a:pt x="0" y="142664"/>
                    <a:pt x="0" y="112758"/>
                  </a:cubicBezTo>
                  <a:lnTo>
                    <a:pt x="0" y="112758"/>
                  </a:lnTo>
                  <a:cubicBezTo>
                    <a:pt x="0" y="82853"/>
                    <a:pt x="11880" y="54172"/>
                    <a:pt x="33026" y="33026"/>
                  </a:cubicBezTo>
                  <a:cubicBezTo>
                    <a:pt x="54172" y="11880"/>
                    <a:pt x="82853" y="0"/>
                    <a:pt x="112758" y="0"/>
                  </a:cubicBezTo>
                  <a:close/>
                </a:path>
              </a:pathLst>
            </a:custGeom>
            <a:gradFill rotWithShape="true">
              <a:gsLst>
                <a:gs pos="0">
                  <a:srgbClr val="052A47">
                    <a:alpha val="100000"/>
                  </a:srgbClr>
                </a:gs>
                <a:gs pos="50000">
                  <a:srgbClr val="052A47">
                    <a:alpha val="100000"/>
                  </a:srgbClr>
                </a:gs>
                <a:gs pos="100000">
                  <a:srgbClr val="477596">
                    <a:alpha val="100000"/>
                  </a:srgbClr>
                </a:gs>
              </a:gsLst>
              <a:lin ang="5400000"/>
            </a:gradFill>
            <a:ln cap="rnd">
              <a:noFill/>
              <a:prstDash val="solid"/>
              <a:round/>
            </a:ln>
          </p:spPr>
        </p:sp>
        <p:sp>
          <p:nvSpPr>
            <p:cNvPr name="TextBox 12" id="12"/>
            <p:cNvSpPr txBox="true"/>
            <p:nvPr/>
          </p:nvSpPr>
          <p:spPr>
            <a:xfrm>
              <a:off x="0" y="-19050"/>
              <a:ext cx="812800" cy="244567"/>
            </a:xfrm>
            <a:prstGeom prst="rect">
              <a:avLst/>
            </a:prstGeom>
          </p:spPr>
          <p:txBody>
            <a:bodyPr anchor="ctr" rtlCol="false" tIns="50800" lIns="50800" bIns="50800" rIns="50800"/>
            <a:lstStyle/>
            <a:p>
              <a:pPr algn="ctr" marL="0" indent="0" lvl="0">
                <a:lnSpc>
                  <a:spcPts val="2859"/>
                </a:lnSpc>
                <a:spcBef>
                  <a:spcPct val="0"/>
                </a:spcBef>
              </a:pPr>
              <a:r>
                <a:rPr lang="en-US" sz="2199">
                  <a:solidFill>
                    <a:srgbClr val="FFFFFF"/>
                  </a:solidFill>
                  <a:latin typeface="Montserrat Classic"/>
                  <a:ea typeface="Montserrat Classic"/>
                  <a:cs typeface="Montserrat Classic"/>
                  <a:sym typeface="Montserrat Classic"/>
                </a:rPr>
                <a:t>Adultez media (40-65 años):</a:t>
              </a:r>
              <a:r>
                <a:rPr lang="en-US" sz="2199">
                  <a:solidFill>
                    <a:srgbClr val="FFFFFF"/>
                  </a:solidFill>
                  <a:latin typeface="Montserrat Classic"/>
                  <a:ea typeface="Montserrat Classic"/>
                  <a:cs typeface="Montserrat Classic"/>
                  <a:sym typeface="Montserrat Classic"/>
                </a:rPr>
                <a:t> </a:t>
              </a:r>
            </a:p>
          </p:txBody>
        </p:sp>
      </p:grpSp>
      <p:grpSp>
        <p:nvGrpSpPr>
          <p:cNvPr name="Group 13" id="13"/>
          <p:cNvGrpSpPr/>
          <p:nvPr/>
        </p:nvGrpSpPr>
        <p:grpSpPr>
          <a:xfrm rot="0">
            <a:off x="11559217" y="6209593"/>
            <a:ext cx="3086100" cy="856259"/>
            <a:chOff x="0" y="0"/>
            <a:chExt cx="812800" cy="225517"/>
          </a:xfrm>
        </p:grpSpPr>
        <p:sp>
          <p:nvSpPr>
            <p:cNvPr name="Freeform 14" id="14"/>
            <p:cNvSpPr/>
            <p:nvPr/>
          </p:nvSpPr>
          <p:spPr>
            <a:xfrm flipH="false" flipV="false" rot="0">
              <a:off x="0" y="0"/>
              <a:ext cx="812800" cy="225517"/>
            </a:xfrm>
            <a:custGeom>
              <a:avLst/>
              <a:gdLst/>
              <a:ahLst/>
              <a:cxnLst/>
              <a:rect r="r" b="b" t="t" l="l"/>
              <a:pathLst>
                <a:path h="225517" w="812800">
                  <a:moveTo>
                    <a:pt x="112758" y="0"/>
                  </a:moveTo>
                  <a:lnTo>
                    <a:pt x="700042" y="0"/>
                  </a:lnTo>
                  <a:cubicBezTo>
                    <a:pt x="729947" y="0"/>
                    <a:pt x="758628" y="11880"/>
                    <a:pt x="779774" y="33026"/>
                  </a:cubicBezTo>
                  <a:cubicBezTo>
                    <a:pt x="800920" y="54172"/>
                    <a:pt x="812800" y="82853"/>
                    <a:pt x="812800" y="112758"/>
                  </a:cubicBezTo>
                  <a:lnTo>
                    <a:pt x="812800" y="112758"/>
                  </a:lnTo>
                  <a:cubicBezTo>
                    <a:pt x="812800" y="142664"/>
                    <a:pt x="800920" y="171344"/>
                    <a:pt x="779774" y="192491"/>
                  </a:cubicBezTo>
                  <a:cubicBezTo>
                    <a:pt x="758628" y="213637"/>
                    <a:pt x="729947" y="225517"/>
                    <a:pt x="700042" y="225517"/>
                  </a:cubicBezTo>
                  <a:lnTo>
                    <a:pt x="112758" y="225517"/>
                  </a:lnTo>
                  <a:cubicBezTo>
                    <a:pt x="82853" y="225517"/>
                    <a:pt x="54172" y="213637"/>
                    <a:pt x="33026" y="192491"/>
                  </a:cubicBezTo>
                  <a:cubicBezTo>
                    <a:pt x="11880" y="171344"/>
                    <a:pt x="0" y="142664"/>
                    <a:pt x="0" y="112758"/>
                  </a:cubicBezTo>
                  <a:lnTo>
                    <a:pt x="0" y="112758"/>
                  </a:lnTo>
                  <a:cubicBezTo>
                    <a:pt x="0" y="82853"/>
                    <a:pt x="11880" y="54172"/>
                    <a:pt x="33026" y="33026"/>
                  </a:cubicBezTo>
                  <a:cubicBezTo>
                    <a:pt x="54172" y="11880"/>
                    <a:pt x="82853" y="0"/>
                    <a:pt x="112758" y="0"/>
                  </a:cubicBezTo>
                  <a:close/>
                </a:path>
              </a:pathLst>
            </a:custGeom>
            <a:gradFill rotWithShape="true">
              <a:gsLst>
                <a:gs pos="0">
                  <a:srgbClr val="052A47">
                    <a:alpha val="100000"/>
                  </a:srgbClr>
                </a:gs>
                <a:gs pos="50000">
                  <a:srgbClr val="052A47">
                    <a:alpha val="100000"/>
                  </a:srgbClr>
                </a:gs>
                <a:gs pos="100000">
                  <a:srgbClr val="477596">
                    <a:alpha val="100000"/>
                  </a:srgbClr>
                </a:gs>
              </a:gsLst>
              <a:lin ang="5400000"/>
            </a:gradFill>
            <a:ln cap="rnd">
              <a:noFill/>
              <a:prstDash val="solid"/>
              <a:round/>
            </a:ln>
          </p:spPr>
        </p:sp>
        <p:sp>
          <p:nvSpPr>
            <p:cNvPr name="TextBox 15" id="15"/>
            <p:cNvSpPr txBox="true"/>
            <p:nvPr/>
          </p:nvSpPr>
          <p:spPr>
            <a:xfrm>
              <a:off x="0" y="-19050"/>
              <a:ext cx="812800" cy="244567"/>
            </a:xfrm>
            <a:prstGeom prst="rect">
              <a:avLst/>
            </a:prstGeom>
          </p:spPr>
          <p:txBody>
            <a:bodyPr anchor="ctr" rtlCol="false" tIns="50800" lIns="50800" bIns="50800" rIns="50800"/>
            <a:lstStyle/>
            <a:p>
              <a:pPr algn="ctr" marL="0" indent="0" lvl="0">
                <a:lnSpc>
                  <a:spcPts val="2859"/>
                </a:lnSpc>
                <a:spcBef>
                  <a:spcPct val="0"/>
                </a:spcBef>
              </a:pPr>
              <a:r>
                <a:rPr lang="en-US" sz="2199">
                  <a:solidFill>
                    <a:srgbClr val="FFFFFF"/>
                  </a:solidFill>
                  <a:latin typeface="Montserrat Classic"/>
                  <a:ea typeface="Montserrat Classic"/>
                  <a:cs typeface="Montserrat Classic"/>
                  <a:sym typeface="Montserrat Classic"/>
                </a:rPr>
                <a:t>Adultez tardía (65 años en adelante):</a:t>
              </a:r>
              <a:r>
                <a:rPr lang="en-US" sz="2199">
                  <a:solidFill>
                    <a:srgbClr val="FFFFFF"/>
                  </a:solidFill>
                  <a:latin typeface="Montserrat Classic"/>
                  <a:ea typeface="Montserrat Classic"/>
                  <a:cs typeface="Montserrat Classic"/>
                  <a:sym typeface="Montserrat Classic"/>
                </a:rPr>
                <a:t> </a:t>
              </a:r>
            </a:p>
          </p:txBody>
        </p:sp>
      </p:grpSp>
      <p:sp>
        <p:nvSpPr>
          <p:cNvPr name="Freeform 16" id="16"/>
          <p:cNvSpPr/>
          <p:nvPr/>
        </p:nvSpPr>
        <p:spPr>
          <a:xfrm flipH="false" flipV="false" rot="0">
            <a:off x="8345096" y="-1016743"/>
            <a:ext cx="5903940" cy="3660443"/>
          </a:xfrm>
          <a:custGeom>
            <a:avLst/>
            <a:gdLst/>
            <a:ahLst/>
            <a:cxnLst/>
            <a:rect r="r" b="b" t="t" l="l"/>
            <a:pathLst>
              <a:path h="3660443" w="5903940">
                <a:moveTo>
                  <a:pt x="0" y="0"/>
                </a:moveTo>
                <a:lnTo>
                  <a:pt x="5903940" y="0"/>
                </a:lnTo>
                <a:lnTo>
                  <a:pt x="5903940" y="3660443"/>
                </a:lnTo>
                <a:lnTo>
                  <a:pt x="0" y="366044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17" id="17"/>
          <p:cNvSpPr/>
          <p:nvPr/>
        </p:nvSpPr>
        <p:spPr>
          <a:xfrm flipH="false" flipV="false" rot="0">
            <a:off x="3424242" y="4458598"/>
            <a:ext cx="2176336" cy="1449984"/>
          </a:xfrm>
          <a:custGeom>
            <a:avLst/>
            <a:gdLst/>
            <a:ahLst/>
            <a:cxnLst/>
            <a:rect r="r" b="b" t="t" l="l"/>
            <a:pathLst>
              <a:path h="1449984" w="2176336">
                <a:moveTo>
                  <a:pt x="0" y="0"/>
                </a:moveTo>
                <a:lnTo>
                  <a:pt x="2176335" y="0"/>
                </a:lnTo>
                <a:lnTo>
                  <a:pt x="2176335" y="1449983"/>
                </a:lnTo>
                <a:lnTo>
                  <a:pt x="0" y="1449983"/>
                </a:lnTo>
                <a:lnTo>
                  <a:pt x="0" y="0"/>
                </a:lnTo>
                <a:close/>
              </a:path>
            </a:pathLst>
          </a:custGeom>
          <a:blipFill>
            <a:blip r:embed="rId6"/>
            <a:stretch>
              <a:fillRect l="0" t="0" r="0" b="0"/>
            </a:stretch>
          </a:blipFill>
        </p:spPr>
      </p:sp>
      <p:sp>
        <p:nvSpPr>
          <p:cNvPr name="Freeform 18" id="18"/>
          <p:cNvSpPr/>
          <p:nvPr/>
        </p:nvSpPr>
        <p:spPr>
          <a:xfrm flipH="false" flipV="false" rot="0">
            <a:off x="7834532" y="4598021"/>
            <a:ext cx="1967070" cy="1310560"/>
          </a:xfrm>
          <a:custGeom>
            <a:avLst/>
            <a:gdLst/>
            <a:ahLst/>
            <a:cxnLst/>
            <a:rect r="r" b="b" t="t" l="l"/>
            <a:pathLst>
              <a:path h="1310560" w="1967070">
                <a:moveTo>
                  <a:pt x="0" y="0"/>
                </a:moveTo>
                <a:lnTo>
                  <a:pt x="1967069" y="0"/>
                </a:lnTo>
                <a:lnTo>
                  <a:pt x="1967069" y="1310560"/>
                </a:lnTo>
                <a:lnTo>
                  <a:pt x="0" y="1310560"/>
                </a:lnTo>
                <a:lnTo>
                  <a:pt x="0" y="0"/>
                </a:lnTo>
                <a:close/>
              </a:path>
            </a:pathLst>
          </a:custGeom>
          <a:blipFill>
            <a:blip r:embed="rId7"/>
            <a:stretch>
              <a:fillRect l="0" t="0" r="0" b="0"/>
            </a:stretch>
          </a:blipFill>
        </p:spPr>
      </p:sp>
      <p:sp>
        <p:nvSpPr>
          <p:cNvPr name="Freeform 19" id="19"/>
          <p:cNvSpPr/>
          <p:nvPr/>
        </p:nvSpPr>
        <p:spPr>
          <a:xfrm flipH="false" flipV="false" rot="0">
            <a:off x="12283281" y="4256168"/>
            <a:ext cx="1166601" cy="1750995"/>
          </a:xfrm>
          <a:custGeom>
            <a:avLst/>
            <a:gdLst/>
            <a:ahLst/>
            <a:cxnLst/>
            <a:rect r="r" b="b" t="t" l="l"/>
            <a:pathLst>
              <a:path h="1750995" w="1166601">
                <a:moveTo>
                  <a:pt x="0" y="0"/>
                </a:moveTo>
                <a:lnTo>
                  <a:pt x="1166600" y="0"/>
                </a:lnTo>
                <a:lnTo>
                  <a:pt x="1166600" y="1750996"/>
                </a:lnTo>
                <a:lnTo>
                  <a:pt x="0" y="1750996"/>
                </a:lnTo>
                <a:lnTo>
                  <a:pt x="0" y="0"/>
                </a:lnTo>
                <a:close/>
              </a:path>
            </a:pathLst>
          </a:custGeom>
          <a:blipFill>
            <a:blip r:embed="rId8"/>
            <a:stretch>
              <a:fillRect l="0" t="0" r="0" b="0"/>
            </a:stretch>
          </a:blipFill>
        </p:spPr>
      </p:sp>
      <p:sp>
        <p:nvSpPr>
          <p:cNvPr name="TextBox 20" id="20"/>
          <p:cNvSpPr txBox="true"/>
          <p:nvPr/>
        </p:nvSpPr>
        <p:spPr>
          <a:xfrm rot="0">
            <a:off x="2847010" y="7579769"/>
            <a:ext cx="3105864" cy="1286511"/>
          </a:xfrm>
          <a:prstGeom prst="rect">
            <a:avLst/>
          </a:prstGeom>
        </p:spPr>
        <p:txBody>
          <a:bodyPr anchor="t" rtlCol="false" tIns="0" lIns="0" bIns="0" rIns="0">
            <a:spAutoFit/>
          </a:bodyPr>
          <a:lstStyle/>
          <a:p>
            <a:pPr algn="ctr" marL="0" indent="0" lvl="0">
              <a:lnSpc>
                <a:spcPts val="2589"/>
              </a:lnSpc>
              <a:spcBef>
                <a:spcPct val="0"/>
              </a:spcBef>
            </a:pPr>
            <a:r>
              <a:rPr lang="en-US" sz="1849" spc="83">
                <a:solidFill>
                  <a:srgbClr val="2A2E3A"/>
                </a:solidFill>
                <a:latin typeface="Montserrat Classic"/>
                <a:ea typeface="Montserrat Classic"/>
                <a:cs typeface="Montserrat Classic"/>
                <a:sym typeface="Montserrat Classic"/>
              </a:rPr>
              <a:t> Se consolida la identidad, se establecen relaciones íntimas y se busca la independencia.</a:t>
            </a:r>
          </a:p>
        </p:txBody>
      </p:sp>
      <p:sp>
        <p:nvSpPr>
          <p:cNvPr name="TextBox 21" id="21"/>
          <p:cNvSpPr txBox="true"/>
          <p:nvPr/>
        </p:nvSpPr>
        <p:spPr>
          <a:xfrm rot="0">
            <a:off x="7265134" y="7579769"/>
            <a:ext cx="3105864" cy="1934211"/>
          </a:xfrm>
          <a:prstGeom prst="rect">
            <a:avLst/>
          </a:prstGeom>
        </p:spPr>
        <p:txBody>
          <a:bodyPr anchor="t" rtlCol="false" tIns="0" lIns="0" bIns="0" rIns="0">
            <a:spAutoFit/>
          </a:bodyPr>
          <a:lstStyle/>
          <a:p>
            <a:pPr algn="ctr" marL="0" indent="0" lvl="0">
              <a:lnSpc>
                <a:spcPts val="2589"/>
              </a:lnSpc>
              <a:spcBef>
                <a:spcPct val="0"/>
              </a:spcBef>
            </a:pPr>
            <a:r>
              <a:rPr lang="en-US" sz="1849" spc="83">
                <a:solidFill>
                  <a:srgbClr val="2A2E3A"/>
                </a:solidFill>
                <a:latin typeface="Montserrat Classic"/>
                <a:ea typeface="Montserrat Classic"/>
                <a:cs typeface="Montserrat Classic"/>
                <a:sym typeface="Montserrat Classic"/>
              </a:rPr>
              <a:t> Se busca el significado y la trascendencia, se desarrollan roles de liderazgo y se contribuye a la sociedad.</a:t>
            </a:r>
          </a:p>
        </p:txBody>
      </p:sp>
      <p:sp>
        <p:nvSpPr>
          <p:cNvPr name="TextBox 22" id="22"/>
          <p:cNvSpPr txBox="true"/>
          <p:nvPr/>
        </p:nvSpPr>
        <p:spPr>
          <a:xfrm rot="0">
            <a:off x="11559217" y="7579769"/>
            <a:ext cx="3105864" cy="1934211"/>
          </a:xfrm>
          <a:prstGeom prst="rect">
            <a:avLst/>
          </a:prstGeom>
        </p:spPr>
        <p:txBody>
          <a:bodyPr anchor="t" rtlCol="false" tIns="0" lIns="0" bIns="0" rIns="0">
            <a:spAutoFit/>
          </a:bodyPr>
          <a:lstStyle/>
          <a:p>
            <a:pPr algn="ctr" marL="0" indent="0" lvl="0">
              <a:lnSpc>
                <a:spcPts val="2589"/>
              </a:lnSpc>
              <a:spcBef>
                <a:spcPct val="0"/>
              </a:spcBef>
            </a:pPr>
            <a:r>
              <a:rPr lang="en-US" sz="1849" spc="83">
                <a:solidFill>
                  <a:srgbClr val="2A2E3A"/>
                </a:solidFill>
                <a:latin typeface="Montserrat Classic"/>
                <a:ea typeface="Montserrat Classic"/>
                <a:cs typeface="Montserrat Classic"/>
                <a:sym typeface="Montserrat Classic"/>
              </a:rPr>
              <a:t>Se reflexiona sobre la vida, se busca la sabiduría y se busca mantener la independencia y la calidad de vida.</a:t>
            </a:r>
          </a:p>
        </p:txBody>
      </p:sp>
    </p:spTree>
  </p:cSld>
  <p:clrMapOvr>
    <a:masterClrMapping/>
  </p:clrMapOvr>
</p:sld>
</file>

<file path=ppt/slides/slide1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4816593" cy="2709333"/>
          </a:xfrm>
        </p:grpSpPr>
        <p:sp>
          <p:nvSpPr>
            <p:cNvPr name="Freeform 3" id="3"/>
            <p:cNvSpPr/>
            <p:nvPr/>
          </p:nvSpPr>
          <p:spPr>
            <a:xfrm flipH="false" flipV="false" rot="0">
              <a:off x="0" y="0"/>
              <a:ext cx="4816592" cy="2709333"/>
            </a:xfrm>
            <a:custGeom>
              <a:avLst/>
              <a:gdLst/>
              <a:ahLst/>
              <a:cxnLst/>
              <a:rect r="r" b="b" t="t" l="l"/>
              <a:pathLst>
                <a:path h="2709333" w="4816592">
                  <a:moveTo>
                    <a:pt x="0" y="0"/>
                  </a:moveTo>
                  <a:lnTo>
                    <a:pt x="4816592" y="0"/>
                  </a:lnTo>
                  <a:lnTo>
                    <a:pt x="4816592" y="2709333"/>
                  </a:lnTo>
                  <a:lnTo>
                    <a:pt x="0" y="2709333"/>
                  </a:lnTo>
                  <a:close/>
                </a:path>
              </a:pathLst>
            </a:custGeom>
            <a:solidFill>
              <a:srgbClr val="000000">
                <a:alpha val="0"/>
              </a:srgbClr>
            </a:solidFill>
            <a:ln w="609600" cap="sq">
              <a:solidFill>
                <a:srgbClr val="052A47"/>
              </a:solidFill>
              <a:prstDash val="solid"/>
              <a:miter/>
            </a:ln>
          </p:spPr>
        </p:sp>
        <p:sp>
          <p:nvSpPr>
            <p:cNvPr name="TextBox 4" id="4"/>
            <p:cNvSpPr txBox="true"/>
            <p:nvPr/>
          </p:nvSpPr>
          <p:spPr>
            <a:xfrm>
              <a:off x="0" y="-47625"/>
              <a:ext cx="4816593" cy="275695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346193" y="2461844"/>
            <a:ext cx="633199" cy="633199"/>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0D12A">
                <a:alpha val="67843"/>
              </a:srgbClr>
            </a:solidFill>
          </p:spPr>
        </p:sp>
        <p:sp>
          <p:nvSpPr>
            <p:cNvPr name="TextBox 7" id="7"/>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346193" y="4146862"/>
            <a:ext cx="633199" cy="633199"/>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0D12A">
                <a:alpha val="67843"/>
              </a:srgbClr>
            </a:solidFill>
          </p:spPr>
        </p:sp>
        <p:sp>
          <p:nvSpPr>
            <p:cNvPr name="TextBox 10" id="10"/>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346193" y="5835837"/>
            <a:ext cx="633199" cy="633199"/>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0D12A">
                <a:alpha val="67843"/>
              </a:srgbClr>
            </a:solidFill>
          </p:spPr>
        </p:sp>
        <p:sp>
          <p:nvSpPr>
            <p:cNvPr name="TextBox 13" id="13"/>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346193" y="7520855"/>
            <a:ext cx="633199" cy="633199"/>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0D12A">
                <a:alpha val="67843"/>
              </a:srgbClr>
            </a:solidFill>
          </p:spPr>
        </p:sp>
        <p:sp>
          <p:nvSpPr>
            <p:cNvPr name="TextBox 16" id="16"/>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1470497" y="3322044"/>
            <a:ext cx="13471852" cy="319400"/>
          </a:xfrm>
          <a:prstGeom prst="rect">
            <a:avLst/>
          </a:prstGeom>
        </p:spPr>
        <p:txBody>
          <a:bodyPr anchor="t" rtlCol="false" tIns="0" lIns="0" bIns="0" rIns="0">
            <a:spAutoFit/>
          </a:bodyPr>
          <a:lstStyle/>
          <a:p>
            <a:pPr algn="l" marL="0" indent="0" lvl="0">
              <a:lnSpc>
                <a:spcPts val="2596"/>
              </a:lnSpc>
              <a:spcBef>
                <a:spcPct val="0"/>
              </a:spcBef>
            </a:pPr>
            <a:r>
              <a:rPr lang="en-US" sz="1854" spc="40">
                <a:solidFill>
                  <a:srgbClr val="2A2E3A"/>
                </a:solidFill>
                <a:latin typeface="Montserrat Classic"/>
                <a:ea typeface="Montserrat Classic"/>
                <a:cs typeface="Montserrat Classic"/>
                <a:sym typeface="Montserrat Classic"/>
              </a:rPr>
              <a:t>Las experiencias personales, tanto positivas como negativas, moldean la identidad y el desarrollo psicosocial.</a:t>
            </a:r>
          </a:p>
        </p:txBody>
      </p:sp>
      <p:sp>
        <p:nvSpPr>
          <p:cNvPr name="TextBox 18" id="18"/>
          <p:cNvSpPr txBox="true"/>
          <p:nvPr/>
        </p:nvSpPr>
        <p:spPr>
          <a:xfrm rot="0">
            <a:off x="1470497" y="2487200"/>
            <a:ext cx="8551038" cy="515812"/>
          </a:xfrm>
          <a:prstGeom prst="rect">
            <a:avLst/>
          </a:prstGeom>
        </p:spPr>
        <p:txBody>
          <a:bodyPr anchor="t" rtlCol="false" tIns="0" lIns="0" bIns="0" rIns="0">
            <a:spAutoFit/>
          </a:bodyPr>
          <a:lstStyle/>
          <a:p>
            <a:pPr algn="l" marL="0" indent="0" lvl="0">
              <a:lnSpc>
                <a:spcPts val="4145"/>
              </a:lnSpc>
              <a:spcBef>
                <a:spcPct val="0"/>
              </a:spcBef>
            </a:pPr>
            <a:r>
              <a:rPr lang="en-US" b="true" sz="2960" spc="65">
                <a:solidFill>
                  <a:srgbClr val="2A2E3A"/>
                </a:solidFill>
                <a:latin typeface="Montserrat Classic Bold"/>
                <a:ea typeface="Montserrat Classic Bold"/>
                <a:cs typeface="Montserrat Classic Bold"/>
                <a:sym typeface="Montserrat Classic Bold"/>
              </a:rPr>
              <a:t>Experiencias de vida</a:t>
            </a:r>
          </a:p>
        </p:txBody>
      </p:sp>
      <p:sp>
        <p:nvSpPr>
          <p:cNvPr name="TextBox 19" id="19"/>
          <p:cNvSpPr txBox="true"/>
          <p:nvPr/>
        </p:nvSpPr>
        <p:spPr>
          <a:xfrm rot="0">
            <a:off x="1470497" y="4842862"/>
            <a:ext cx="15788803" cy="647800"/>
          </a:xfrm>
          <a:prstGeom prst="rect">
            <a:avLst/>
          </a:prstGeom>
        </p:spPr>
        <p:txBody>
          <a:bodyPr anchor="t" rtlCol="false" tIns="0" lIns="0" bIns="0" rIns="0">
            <a:spAutoFit/>
          </a:bodyPr>
          <a:lstStyle/>
          <a:p>
            <a:pPr algn="l" marL="0" indent="0" lvl="0">
              <a:lnSpc>
                <a:spcPts val="2596"/>
              </a:lnSpc>
              <a:spcBef>
                <a:spcPct val="0"/>
              </a:spcBef>
            </a:pPr>
            <a:r>
              <a:rPr lang="en-US" sz="1854" spc="40">
                <a:solidFill>
                  <a:srgbClr val="2A2E3A"/>
                </a:solidFill>
                <a:latin typeface="Montserrat Classic"/>
                <a:ea typeface="Montserrat Classic"/>
                <a:cs typeface="Montserrat Classic"/>
                <a:sym typeface="Montserrat Classic"/>
              </a:rPr>
              <a:t>Las relaciones con la pareja, los hijos, los amigos y la familia son cruciales para el bienestar emocional y la adaptación a las nuevas etapas de la vida.</a:t>
            </a:r>
          </a:p>
        </p:txBody>
      </p:sp>
      <p:sp>
        <p:nvSpPr>
          <p:cNvPr name="TextBox 20" id="20"/>
          <p:cNvSpPr txBox="true"/>
          <p:nvPr/>
        </p:nvSpPr>
        <p:spPr>
          <a:xfrm rot="0">
            <a:off x="1470497" y="4172218"/>
            <a:ext cx="9590546" cy="515812"/>
          </a:xfrm>
          <a:prstGeom prst="rect">
            <a:avLst/>
          </a:prstGeom>
        </p:spPr>
        <p:txBody>
          <a:bodyPr anchor="t" rtlCol="false" tIns="0" lIns="0" bIns="0" rIns="0">
            <a:spAutoFit/>
          </a:bodyPr>
          <a:lstStyle/>
          <a:p>
            <a:pPr algn="l" marL="0" indent="0" lvl="0">
              <a:lnSpc>
                <a:spcPts val="4145"/>
              </a:lnSpc>
              <a:spcBef>
                <a:spcPct val="0"/>
              </a:spcBef>
            </a:pPr>
            <a:r>
              <a:rPr lang="en-US" b="true" sz="2960" spc="65">
                <a:solidFill>
                  <a:srgbClr val="2A2E3A"/>
                </a:solidFill>
                <a:latin typeface="Montserrat Classic Bold"/>
                <a:ea typeface="Montserrat Classic Bold"/>
                <a:cs typeface="Montserrat Classic Bold"/>
                <a:sym typeface="Montserrat Classic Bold"/>
              </a:rPr>
              <a:t>Relaciones interpersonales</a:t>
            </a:r>
          </a:p>
        </p:txBody>
      </p:sp>
      <p:sp>
        <p:nvSpPr>
          <p:cNvPr name="TextBox 21" id="21"/>
          <p:cNvSpPr txBox="true"/>
          <p:nvPr/>
        </p:nvSpPr>
        <p:spPr>
          <a:xfrm rot="0">
            <a:off x="1470497" y="6696038"/>
            <a:ext cx="15417597" cy="319400"/>
          </a:xfrm>
          <a:prstGeom prst="rect">
            <a:avLst/>
          </a:prstGeom>
        </p:spPr>
        <p:txBody>
          <a:bodyPr anchor="t" rtlCol="false" tIns="0" lIns="0" bIns="0" rIns="0">
            <a:spAutoFit/>
          </a:bodyPr>
          <a:lstStyle/>
          <a:p>
            <a:pPr algn="l" marL="0" indent="0" lvl="0">
              <a:lnSpc>
                <a:spcPts val="2596"/>
              </a:lnSpc>
              <a:spcBef>
                <a:spcPct val="0"/>
              </a:spcBef>
            </a:pPr>
            <a:r>
              <a:rPr lang="en-US" sz="1854" spc="40">
                <a:solidFill>
                  <a:srgbClr val="2A2E3A"/>
                </a:solidFill>
                <a:latin typeface="Montserrat Classic"/>
                <a:ea typeface="Montserrat Classic"/>
                <a:cs typeface="Montserrat Classic"/>
                <a:sym typeface="Montserrat Classic"/>
              </a:rPr>
              <a:t>El trabajo puede ser fuente de satisfacción, identidad y desarrollo personal.</a:t>
            </a:r>
          </a:p>
        </p:txBody>
      </p:sp>
      <p:sp>
        <p:nvSpPr>
          <p:cNvPr name="TextBox 22" id="22"/>
          <p:cNvSpPr txBox="true"/>
          <p:nvPr/>
        </p:nvSpPr>
        <p:spPr>
          <a:xfrm rot="0">
            <a:off x="1470497" y="5861193"/>
            <a:ext cx="10443475" cy="515812"/>
          </a:xfrm>
          <a:prstGeom prst="rect">
            <a:avLst/>
          </a:prstGeom>
        </p:spPr>
        <p:txBody>
          <a:bodyPr anchor="t" rtlCol="false" tIns="0" lIns="0" bIns="0" rIns="0">
            <a:spAutoFit/>
          </a:bodyPr>
          <a:lstStyle/>
          <a:p>
            <a:pPr algn="l" marL="0" indent="0" lvl="0">
              <a:lnSpc>
                <a:spcPts val="4145"/>
              </a:lnSpc>
              <a:spcBef>
                <a:spcPct val="0"/>
              </a:spcBef>
            </a:pPr>
            <a:r>
              <a:rPr lang="en-US" b="true" sz="2960" spc="65">
                <a:solidFill>
                  <a:srgbClr val="2A2E3A"/>
                </a:solidFill>
                <a:latin typeface="Montserrat Classic Bold"/>
                <a:ea typeface="Montserrat Classic Bold"/>
                <a:cs typeface="Montserrat Classic Bold"/>
                <a:sym typeface="Montserrat Classic Bold"/>
              </a:rPr>
              <a:t>Trabajo y vocación</a:t>
            </a:r>
          </a:p>
        </p:txBody>
      </p:sp>
      <p:sp>
        <p:nvSpPr>
          <p:cNvPr name="TextBox 23" id="23"/>
          <p:cNvSpPr txBox="true"/>
          <p:nvPr/>
        </p:nvSpPr>
        <p:spPr>
          <a:xfrm rot="0">
            <a:off x="1470497" y="8381056"/>
            <a:ext cx="14991132" cy="319400"/>
          </a:xfrm>
          <a:prstGeom prst="rect">
            <a:avLst/>
          </a:prstGeom>
        </p:spPr>
        <p:txBody>
          <a:bodyPr anchor="t" rtlCol="false" tIns="0" lIns="0" bIns="0" rIns="0">
            <a:spAutoFit/>
          </a:bodyPr>
          <a:lstStyle/>
          <a:p>
            <a:pPr algn="l" marL="0" indent="0" lvl="0">
              <a:lnSpc>
                <a:spcPts val="2596"/>
              </a:lnSpc>
              <a:spcBef>
                <a:spcPct val="0"/>
              </a:spcBef>
            </a:pPr>
            <a:r>
              <a:rPr lang="en-US" sz="1854" spc="40">
                <a:solidFill>
                  <a:srgbClr val="2A2E3A"/>
                </a:solidFill>
                <a:latin typeface="Montserrat Classic"/>
                <a:ea typeface="Montserrat Classic"/>
                <a:cs typeface="Montserrat Classic"/>
                <a:sym typeface="Montserrat Classic"/>
              </a:rPr>
              <a:t> El estado de salud física y mental influye en la capacidad de afrontar los desafíos de la madurez.</a:t>
            </a:r>
          </a:p>
        </p:txBody>
      </p:sp>
      <p:sp>
        <p:nvSpPr>
          <p:cNvPr name="TextBox 24" id="24"/>
          <p:cNvSpPr txBox="true"/>
          <p:nvPr/>
        </p:nvSpPr>
        <p:spPr>
          <a:xfrm rot="0">
            <a:off x="1470497" y="7546211"/>
            <a:ext cx="8977503" cy="515812"/>
          </a:xfrm>
          <a:prstGeom prst="rect">
            <a:avLst/>
          </a:prstGeom>
        </p:spPr>
        <p:txBody>
          <a:bodyPr anchor="t" rtlCol="false" tIns="0" lIns="0" bIns="0" rIns="0">
            <a:spAutoFit/>
          </a:bodyPr>
          <a:lstStyle/>
          <a:p>
            <a:pPr algn="l" marL="0" indent="0" lvl="0">
              <a:lnSpc>
                <a:spcPts val="4145"/>
              </a:lnSpc>
              <a:spcBef>
                <a:spcPct val="0"/>
              </a:spcBef>
            </a:pPr>
            <a:r>
              <a:rPr lang="en-US" b="true" sz="2960" spc="65">
                <a:solidFill>
                  <a:srgbClr val="2A2E3A"/>
                </a:solidFill>
                <a:latin typeface="Montserrat Classic Bold"/>
                <a:ea typeface="Montserrat Classic Bold"/>
                <a:cs typeface="Montserrat Classic Bold"/>
                <a:sym typeface="Montserrat Classic Bold"/>
              </a:rPr>
              <a:t> Salud física y mental</a:t>
            </a:r>
          </a:p>
        </p:txBody>
      </p:sp>
      <p:sp>
        <p:nvSpPr>
          <p:cNvPr name="TextBox 25" id="25"/>
          <p:cNvSpPr txBox="true"/>
          <p:nvPr/>
        </p:nvSpPr>
        <p:spPr>
          <a:xfrm rot="0">
            <a:off x="2381217" y="1544225"/>
            <a:ext cx="13596156" cy="409575"/>
          </a:xfrm>
          <a:prstGeom prst="rect">
            <a:avLst/>
          </a:prstGeom>
        </p:spPr>
        <p:txBody>
          <a:bodyPr anchor="t" rtlCol="false" tIns="0" lIns="0" bIns="0" rIns="0">
            <a:spAutoFit/>
          </a:bodyPr>
          <a:lstStyle/>
          <a:p>
            <a:pPr algn="ctr" marL="0" indent="0" lvl="0">
              <a:lnSpc>
                <a:spcPts val="3206"/>
              </a:lnSpc>
              <a:spcBef>
                <a:spcPct val="0"/>
              </a:spcBef>
            </a:pPr>
            <a:r>
              <a:rPr lang="en-US" b="true" sz="2672" spc="96">
                <a:solidFill>
                  <a:srgbClr val="2A2E3A"/>
                </a:solidFill>
                <a:latin typeface="Montserrat Classic Bold"/>
                <a:ea typeface="Montserrat Classic Bold"/>
                <a:cs typeface="Montserrat Classic Bold"/>
                <a:sym typeface="Montserrat Classic Bold"/>
              </a:rPr>
              <a:t>Factores que influyen en el desarrollo psicosocial en la madurez:</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2700000">
            <a:off x="15446278" y="-1685650"/>
            <a:ext cx="6145089" cy="7288971"/>
            <a:chOff x="0" y="0"/>
            <a:chExt cx="1618460" cy="1919729"/>
          </a:xfrm>
        </p:grpSpPr>
        <p:sp>
          <p:nvSpPr>
            <p:cNvPr name="Freeform 3" id="3"/>
            <p:cNvSpPr/>
            <p:nvPr/>
          </p:nvSpPr>
          <p:spPr>
            <a:xfrm flipH="false" flipV="false" rot="0">
              <a:off x="0" y="0"/>
              <a:ext cx="1618460" cy="1919729"/>
            </a:xfrm>
            <a:custGeom>
              <a:avLst/>
              <a:gdLst/>
              <a:ahLst/>
              <a:cxnLst/>
              <a:rect r="r" b="b" t="t" l="l"/>
              <a:pathLst>
                <a:path h="1919729" w="1618460">
                  <a:moveTo>
                    <a:pt x="0" y="0"/>
                  </a:moveTo>
                  <a:lnTo>
                    <a:pt x="1618460" y="0"/>
                  </a:lnTo>
                  <a:lnTo>
                    <a:pt x="1618460" y="1919729"/>
                  </a:lnTo>
                  <a:lnTo>
                    <a:pt x="0" y="1919729"/>
                  </a:lnTo>
                  <a:close/>
                </a:path>
              </a:pathLst>
            </a:custGeom>
            <a:solidFill>
              <a:srgbClr val="052A47"/>
            </a:solidFill>
          </p:spPr>
        </p:sp>
        <p:sp>
          <p:nvSpPr>
            <p:cNvPr name="TextBox 4" id="4"/>
            <p:cNvSpPr txBox="true"/>
            <p:nvPr/>
          </p:nvSpPr>
          <p:spPr>
            <a:xfrm>
              <a:off x="0" y="-47625"/>
              <a:ext cx="1618460" cy="1967354"/>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5400000">
            <a:off x="11941502" y="839372"/>
            <a:ext cx="9619282" cy="5963955"/>
          </a:xfrm>
          <a:custGeom>
            <a:avLst/>
            <a:gdLst/>
            <a:ahLst/>
            <a:cxnLst/>
            <a:rect r="r" b="b" t="t" l="l"/>
            <a:pathLst>
              <a:path h="5963955" w="9619282">
                <a:moveTo>
                  <a:pt x="0" y="0"/>
                </a:moveTo>
                <a:lnTo>
                  <a:pt x="9619281" y="0"/>
                </a:lnTo>
                <a:lnTo>
                  <a:pt x="9619281" y="5963955"/>
                </a:lnTo>
                <a:lnTo>
                  <a:pt x="0" y="596395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6" id="6"/>
          <p:cNvGrpSpPr/>
          <p:nvPr/>
        </p:nvGrpSpPr>
        <p:grpSpPr>
          <a:xfrm rot="8117627">
            <a:off x="-3075279" y="6921441"/>
            <a:ext cx="4145058" cy="4916643"/>
            <a:chOff x="0" y="0"/>
            <a:chExt cx="1618460" cy="1919729"/>
          </a:xfrm>
        </p:grpSpPr>
        <p:sp>
          <p:nvSpPr>
            <p:cNvPr name="Freeform 7" id="7"/>
            <p:cNvSpPr/>
            <p:nvPr/>
          </p:nvSpPr>
          <p:spPr>
            <a:xfrm flipH="false" flipV="false" rot="0">
              <a:off x="0" y="0"/>
              <a:ext cx="1618460" cy="1919729"/>
            </a:xfrm>
            <a:custGeom>
              <a:avLst/>
              <a:gdLst/>
              <a:ahLst/>
              <a:cxnLst/>
              <a:rect r="r" b="b" t="t" l="l"/>
              <a:pathLst>
                <a:path h="1919729" w="1618460">
                  <a:moveTo>
                    <a:pt x="0" y="0"/>
                  </a:moveTo>
                  <a:lnTo>
                    <a:pt x="1618460" y="0"/>
                  </a:lnTo>
                  <a:lnTo>
                    <a:pt x="1618460" y="1919729"/>
                  </a:lnTo>
                  <a:lnTo>
                    <a:pt x="0" y="1919729"/>
                  </a:lnTo>
                  <a:close/>
                </a:path>
              </a:pathLst>
            </a:custGeom>
            <a:solidFill>
              <a:srgbClr val="052A47"/>
            </a:solidFill>
          </p:spPr>
        </p:sp>
        <p:sp>
          <p:nvSpPr>
            <p:cNvPr name="TextBox 8" id="8"/>
            <p:cNvSpPr txBox="true"/>
            <p:nvPr/>
          </p:nvSpPr>
          <p:spPr>
            <a:xfrm>
              <a:off x="0" y="-47625"/>
              <a:ext cx="1618460" cy="1967354"/>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5382372">
            <a:off x="-3048223" y="6118130"/>
            <a:ext cx="6488511" cy="4022877"/>
          </a:xfrm>
          <a:custGeom>
            <a:avLst/>
            <a:gdLst/>
            <a:ahLst/>
            <a:cxnLst/>
            <a:rect r="r" b="b" t="t" l="l"/>
            <a:pathLst>
              <a:path h="4022877" w="6488511">
                <a:moveTo>
                  <a:pt x="0" y="0"/>
                </a:moveTo>
                <a:lnTo>
                  <a:pt x="6488511" y="0"/>
                </a:lnTo>
                <a:lnTo>
                  <a:pt x="6488511" y="4022877"/>
                </a:lnTo>
                <a:lnTo>
                  <a:pt x="0" y="40228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10" id="10"/>
          <p:cNvSpPr/>
          <p:nvPr/>
        </p:nvSpPr>
        <p:spPr>
          <a:xfrm flipH="false" flipV="false" rot="0">
            <a:off x="4738833" y="6474218"/>
            <a:ext cx="7315200" cy="2114758"/>
          </a:xfrm>
          <a:custGeom>
            <a:avLst/>
            <a:gdLst/>
            <a:ahLst/>
            <a:cxnLst/>
            <a:rect r="r" b="b" t="t" l="l"/>
            <a:pathLst>
              <a:path h="2114758" w="7315200">
                <a:moveTo>
                  <a:pt x="0" y="0"/>
                </a:moveTo>
                <a:lnTo>
                  <a:pt x="7315200" y="0"/>
                </a:lnTo>
                <a:lnTo>
                  <a:pt x="7315200" y="2114758"/>
                </a:lnTo>
                <a:lnTo>
                  <a:pt x="0" y="21147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4015060" y="3812782"/>
            <a:ext cx="13858203" cy="2661437"/>
          </a:xfrm>
          <a:prstGeom prst="rect">
            <a:avLst/>
          </a:prstGeom>
        </p:spPr>
        <p:txBody>
          <a:bodyPr anchor="t" rtlCol="false" tIns="0" lIns="0" bIns="0" rIns="0">
            <a:spAutoFit/>
          </a:bodyPr>
          <a:lstStyle/>
          <a:p>
            <a:pPr algn="just" marL="0" indent="0" lvl="0">
              <a:lnSpc>
                <a:spcPts val="21068"/>
              </a:lnSpc>
              <a:spcBef>
                <a:spcPct val="0"/>
              </a:spcBef>
            </a:pPr>
            <a:r>
              <a:rPr lang="en-US" b="true" sz="17557" spc="632">
                <a:solidFill>
                  <a:srgbClr val="2A2E3A"/>
                </a:solidFill>
                <a:latin typeface="Montserrat Classic Bold"/>
                <a:ea typeface="Montserrat Classic Bold"/>
                <a:cs typeface="Montserrat Classic Bold"/>
                <a:sym typeface="Montserrat Classic Bold"/>
              </a:rPr>
              <a:t>Gracias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10527" y="590004"/>
            <a:ext cx="14309080" cy="1228725"/>
          </a:xfrm>
          <a:prstGeom prst="rect">
            <a:avLst/>
          </a:prstGeom>
        </p:spPr>
        <p:txBody>
          <a:bodyPr anchor="t" rtlCol="false" tIns="0" lIns="0" bIns="0" rIns="0">
            <a:spAutoFit/>
          </a:bodyPr>
          <a:lstStyle/>
          <a:p>
            <a:pPr algn="l">
              <a:lnSpc>
                <a:spcPts val="9600"/>
              </a:lnSpc>
            </a:pPr>
            <a:r>
              <a:rPr lang="en-US" sz="8000">
                <a:solidFill>
                  <a:srgbClr val="232A97"/>
                </a:solidFill>
                <a:latin typeface="Give You Glory"/>
                <a:ea typeface="Give You Glory"/>
                <a:cs typeface="Give You Glory"/>
                <a:sym typeface="Give You Glory"/>
              </a:rPr>
              <a:t>Desarrollo físico en la madurez</a:t>
            </a:r>
          </a:p>
        </p:txBody>
      </p:sp>
      <p:sp>
        <p:nvSpPr>
          <p:cNvPr name="TextBox 3" id="3"/>
          <p:cNvSpPr txBox="true"/>
          <p:nvPr/>
        </p:nvSpPr>
        <p:spPr>
          <a:xfrm rot="0">
            <a:off x="1210527" y="2322559"/>
            <a:ext cx="7152456" cy="5582285"/>
          </a:xfrm>
          <a:prstGeom prst="rect">
            <a:avLst/>
          </a:prstGeom>
        </p:spPr>
        <p:txBody>
          <a:bodyPr anchor="t" rtlCol="false" tIns="0" lIns="0" bIns="0" rIns="0">
            <a:spAutoFit/>
          </a:bodyPr>
          <a:lstStyle/>
          <a:p>
            <a:pPr algn="just">
              <a:lnSpc>
                <a:spcPts val="4480"/>
              </a:lnSpc>
            </a:pPr>
            <a:r>
              <a:rPr lang="en-US" sz="2800" spc="112">
                <a:solidFill>
                  <a:srgbClr val="14141E"/>
                </a:solidFill>
                <a:latin typeface="Poppins Light"/>
                <a:ea typeface="Poppins Light"/>
                <a:cs typeface="Poppins Light"/>
                <a:sym typeface="Poppins Light"/>
              </a:rPr>
              <a:t>El desarrollo físico en la madurez se refiere a los cambios y transformaciones que experimenta el cuerpo humano a medida que se avanza en la edad adulta. Esta etapa, que abarca desde los 20 hasta los 65 años aproximadamente, se caracteriza por una serie de procesos que afectan tanto la salud física como la funcionalidad del organismo.</a:t>
            </a:r>
          </a:p>
        </p:txBody>
      </p:sp>
      <p:sp>
        <p:nvSpPr>
          <p:cNvPr name="Freeform 4" id="4"/>
          <p:cNvSpPr/>
          <p:nvPr/>
        </p:nvSpPr>
        <p:spPr>
          <a:xfrm flipH="false" flipV="false" rot="-2586399">
            <a:off x="10491120" y="2566348"/>
            <a:ext cx="5544750" cy="3981277"/>
          </a:xfrm>
          <a:custGeom>
            <a:avLst/>
            <a:gdLst/>
            <a:ahLst/>
            <a:cxnLst/>
            <a:rect r="r" b="b" t="t" l="l"/>
            <a:pathLst>
              <a:path h="3981277" w="5544750">
                <a:moveTo>
                  <a:pt x="0" y="0"/>
                </a:moveTo>
                <a:lnTo>
                  <a:pt x="5544750" y="0"/>
                </a:lnTo>
                <a:lnTo>
                  <a:pt x="5544750" y="3981277"/>
                </a:lnTo>
                <a:lnTo>
                  <a:pt x="0" y="39812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9449517" y="3532958"/>
            <a:ext cx="7627957" cy="4923499"/>
          </a:xfrm>
          <a:custGeom>
            <a:avLst/>
            <a:gdLst/>
            <a:ahLst/>
            <a:cxnLst/>
            <a:rect r="r" b="b" t="t" l="l"/>
            <a:pathLst>
              <a:path h="4923499" w="7627957">
                <a:moveTo>
                  <a:pt x="0" y="0"/>
                </a:moveTo>
                <a:lnTo>
                  <a:pt x="7627956" y="0"/>
                </a:lnTo>
                <a:lnTo>
                  <a:pt x="7627956" y="4923499"/>
                </a:lnTo>
                <a:lnTo>
                  <a:pt x="0" y="492349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A5C9F4"/>
        </a:solidFill>
      </p:bgPr>
    </p:bg>
    <p:spTree>
      <p:nvGrpSpPr>
        <p:cNvPr id="1" name=""/>
        <p:cNvGrpSpPr/>
        <p:nvPr/>
      </p:nvGrpSpPr>
      <p:grpSpPr>
        <a:xfrm>
          <a:off x="0" y="0"/>
          <a:ext cx="0" cy="0"/>
          <a:chOff x="0" y="0"/>
          <a:chExt cx="0" cy="0"/>
        </a:xfrm>
      </p:grpSpPr>
      <p:grpSp>
        <p:nvGrpSpPr>
          <p:cNvPr name="Group 2" id="2"/>
          <p:cNvGrpSpPr/>
          <p:nvPr/>
        </p:nvGrpSpPr>
        <p:grpSpPr>
          <a:xfrm rot="0">
            <a:off x="843900" y="1309688"/>
            <a:ext cx="14979192" cy="8303402"/>
            <a:chOff x="0" y="0"/>
            <a:chExt cx="19972256" cy="11071202"/>
          </a:xfrm>
        </p:grpSpPr>
        <p:sp>
          <p:nvSpPr>
            <p:cNvPr name="TextBox 3" id="3"/>
            <p:cNvSpPr txBox="true"/>
            <p:nvPr/>
          </p:nvSpPr>
          <p:spPr>
            <a:xfrm rot="0">
              <a:off x="0" y="0"/>
              <a:ext cx="19972256" cy="2438400"/>
            </a:xfrm>
            <a:prstGeom prst="rect">
              <a:avLst/>
            </a:prstGeom>
          </p:spPr>
          <p:txBody>
            <a:bodyPr anchor="t" rtlCol="false" tIns="0" lIns="0" bIns="0" rIns="0">
              <a:spAutoFit/>
            </a:bodyPr>
            <a:lstStyle/>
            <a:p>
              <a:pPr algn="l">
                <a:lnSpc>
                  <a:spcPts val="14400"/>
                </a:lnSpc>
              </a:pPr>
              <a:r>
                <a:rPr lang="en-US" sz="12000">
                  <a:solidFill>
                    <a:srgbClr val="232A97"/>
                  </a:solidFill>
                  <a:latin typeface="Give You Glory"/>
                  <a:ea typeface="Give You Glory"/>
                  <a:cs typeface="Give You Glory"/>
                  <a:sym typeface="Give You Glory"/>
                </a:rPr>
                <a:t> Cambios Físicos</a:t>
              </a:r>
            </a:p>
          </p:txBody>
        </p:sp>
        <p:sp>
          <p:nvSpPr>
            <p:cNvPr name="TextBox 4" id="4"/>
            <p:cNvSpPr txBox="true"/>
            <p:nvPr/>
          </p:nvSpPr>
          <p:spPr>
            <a:xfrm rot="0">
              <a:off x="0" y="2870601"/>
              <a:ext cx="19972256" cy="8200602"/>
            </a:xfrm>
            <a:prstGeom prst="rect">
              <a:avLst/>
            </a:prstGeom>
          </p:spPr>
          <p:txBody>
            <a:bodyPr anchor="t" rtlCol="false" tIns="0" lIns="0" bIns="0" rIns="0">
              <a:spAutoFit/>
            </a:bodyPr>
            <a:lstStyle/>
            <a:p>
              <a:pPr algn="just">
                <a:lnSpc>
                  <a:spcPts val="4480"/>
                </a:lnSpc>
              </a:pPr>
              <a:r>
                <a:rPr lang="en-US" sz="3200">
                  <a:solidFill>
                    <a:srgbClr val="232A97"/>
                  </a:solidFill>
                  <a:latin typeface="Poppins Light"/>
                  <a:ea typeface="Poppins Light"/>
                  <a:cs typeface="Poppins Light"/>
                  <a:sym typeface="Poppins Light"/>
                </a:rPr>
                <a:t>- Pérdida de masa muscular: A partir de los 30 años, muchas personas comienzan a experimentar una disminución gradual de la masa muscular, lo que puede afectar la fuerza y la resistencia.</a:t>
              </a:r>
            </a:p>
            <a:p>
              <a:pPr algn="just">
                <a:lnSpc>
                  <a:spcPts val="4480"/>
                </a:lnSpc>
              </a:pPr>
            </a:p>
            <a:p>
              <a:pPr algn="just">
                <a:lnSpc>
                  <a:spcPts val="4480"/>
                </a:lnSpc>
              </a:pPr>
              <a:r>
                <a:rPr lang="en-US" sz="3200">
                  <a:solidFill>
                    <a:srgbClr val="232A97"/>
                  </a:solidFill>
                  <a:latin typeface="Poppins Light"/>
                  <a:ea typeface="Poppins Light"/>
                  <a:cs typeface="Poppins Light"/>
                  <a:sym typeface="Poppins Light"/>
                </a:rPr>
                <a:t>- Aumento de grasa corporal: Es común que haya un aumento en la grasa corporal, especialmente en la zona abdominal, debido a cambios hormonales y metabólicos.</a:t>
              </a:r>
            </a:p>
            <a:p>
              <a:pPr algn="just">
                <a:lnSpc>
                  <a:spcPts val="4480"/>
                </a:lnSpc>
              </a:pPr>
            </a:p>
            <a:p>
              <a:pPr algn="just">
                <a:lnSpc>
                  <a:spcPts val="4480"/>
                </a:lnSpc>
              </a:pPr>
              <a:r>
                <a:rPr lang="en-US" sz="3200">
                  <a:solidFill>
                    <a:srgbClr val="232A97"/>
                  </a:solidFill>
                  <a:latin typeface="Poppins Light"/>
                  <a:ea typeface="Poppins Light"/>
                  <a:cs typeface="Poppins Light"/>
                  <a:sym typeface="Poppins Light"/>
                </a:rPr>
                <a:t>- Descalcificación ósea: Con el tiempo, los huesos pueden perder densidad, aumentando el riesgo de fracturas y osteoporosis, especialmente en mujeres postmenopáusicas.</a:t>
              </a:r>
            </a:p>
          </p:txBody>
        </p:sp>
      </p:grpSp>
      <p:sp>
        <p:nvSpPr>
          <p:cNvPr name="Freeform 5" id="5"/>
          <p:cNvSpPr/>
          <p:nvPr/>
        </p:nvSpPr>
        <p:spPr>
          <a:xfrm flipH="false" flipV="false" rot="0">
            <a:off x="15562508" y="1028700"/>
            <a:ext cx="521166" cy="747243"/>
          </a:xfrm>
          <a:custGeom>
            <a:avLst/>
            <a:gdLst/>
            <a:ahLst/>
            <a:cxnLst/>
            <a:rect r="r" b="b" t="t" l="l"/>
            <a:pathLst>
              <a:path h="747243" w="521166">
                <a:moveTo>
                  <a:pt x="0" y="0"/>
                </a:moveTo>
                <a:lnTo>
                  <a:pt x="521167" y="0"/>
                </a:lnTo>
                <a:lnTo>
                  <a:pt x="521167" y="747243"/>
                </a:lnTo>
                <a:lnTo>
                  <a:pt x="0" y="7472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6529341" y="7660006"/>
            <a:ext cx="1026253" cy="1471431"/>
          </a:xfrm>
          <a:custGeom>
            <a:avLst/>
            <a:gdLst/>
            <a:ahLst/>
            <a:cxnLst/>
            <a:rect r="r" b="b" t="t" l="l"/>
            <a:pathLst>
              <a:path h="1471431" w="1026253">
                <a:moveTo>
                  <a:pt x="0" y="0"/>
                </a:moveTo>
                <a:lnTo>
                  <a:pt x="1026253" y="0"/>
                </a:lnTo>
                <a:lnTo>
                  <a:pt x="1026253" y="1471431"/>
                </a:lnTo>
                <a:lnTo>
                  <a:pt x="0" y="14714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EF7FF"/>
        </a:solidFill>
      </p:bgPr>
    </p:bg>
    <p:spTree>
      <p:nvGrpSpPr>
        <p:cNvPr id="1" name=""/>
        <p:cNvGrpSpPr/>
        <p:nvPr/>
      </p:nvGrpSpPr>
      <p:grpSpPr>
        <a:xfrm>
          <a:off x="0" y="0"/>
          <a:ext cx="0" cy="0"/>
          <a:chOff x="0" y="0"/>
          <a:chExt cx="0" cy="0"/>
        </a:xfrm>
      </p:grpSpPr>
      <p:sp>
        <p:nvSpPr>
          <p:cNvPr name="Freeform 2" id="2"/>
          <p:cNvSpPr/>
          <p:nvPr/>
        </p:nvSpPr>
        <p:spPr>
          <a:xfrm flipH="false" flipV="false" rot="0">
            <a:off x="15282463" y="8026486"/>
            <a:ext cx="8424068" cy="8413538"/>
          </a:xfrm>
          <a:custGeom>
            <a:avLst/>
            <a:gdLst/>
            <a:ahLst/>
            <a:cxnLst/>
            <a:rect r="r" b="b" t="t" l="l"/>
            <a:pathLst>
              <a:path h="8413538" w="842406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774468" y="-6236912"/>
            <a:ext cx="8424068" cy="8413538"/>
          </a:xfrm>
          <a:custGeom>
            <a:avLst/>
            <a:gdLst/>
            <a:ahLst/>
            <a:cxnLst/>
            <a:rect r="r" b="b" t="t" l="l"/>
            <a:pathLst>
              <a:path h="8413538" w="8424068">
                <a:moveTo>
                  <a:pt x="0" y="0"/>
                </a:moveTo>
                <a:lnTo>
                  <a:pt x="8424068" y="0"/>
                </a:lnTo>
                <a:lnTo>
                  <a:pt x="8424068" y="8413539"/>
                </a:lnTo>
                <a:lnTo>
                  <a:pt x="0" y="84135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3155284" y="3499895"/>
            <a:ext cx="5838520" cy="5116009"/>
            <a:chOff x="0" y="0"/>
            <a:chExt cx="1537717" cy="1347426"/>
          </a:xfrm>
        </p:grpSpPr>
        <p:sp>
          <p:nvSpPr>
            <p:cNvPr name="Freeform 5" id="5"/>
            <p:cNvSpPr/>
            <p:nvPr/>
          </p:nvSpPr>
          <p:spPr>
            <a:xfrm flipH="false" flipV="false" rot="0">
              <a:off x="0" y="0"/>
              <a:ext cx="1537717" cy="1347426"/>
            </a:xfrm>
            <a:custGeom>
              <a:avLst/>
              <a:gdLst/>
              <a:ahLst/>
              <a:cxnLst/>
              <a:rect r="r" b="b" t="t" l="l"/>
              <a:pathLst>
                <a:path h="1347426" w="1537717">
                  <a:moveTo>
                    <a:pt x="67626" y="0"/>
                  </a:moveTo>
                  <a:lnTo>
                    <a:pt x="1470091" y="0"/>
                  </a:lnTo>
                  <a:cubicBezTo>
                    <a:pt x="1507440" y="0"/>
                    <a:pt x="1537717" y="30277"/>
                    <a:pt x="1537717" y="67626"/>
                  </a:cubicBezTo>
                  <a:lnTo>
                    <a:pt x="1537717" y="1279800"/>
                  </a:lnTo>
                  <a:cubicBezTo>
                    <a:pt x="1537717" y="1317149"/>
                    <a:pt x="1507440" y="1347426"/>
                    <a:pt x="1470091" y="1347426"/>
                  </a:cubicBezTo>
                  <a:lnTo>
                    <a:pt x="67626" y="1347426"/>
                  </a:lnTo>
                  <a:cubicBezTo>
                    <a:pt x="30277" y="1347426"/>
                    <a:pt x="0" y="1317149"/>
                    <a:pt x="0" y="1279800"/>
                  </a:cubicBezTo>
                  <a:lnTo>
                    <a:pt x="0" y="67626"/>
                  </a:lnTo>
                  <a:cubicBezTo>
                    <a:pt x="0" y="30277"/>
                    <a:pt x="30277" y="0"/>
                    <a:pt x="67626" y="0"/>
                  </a:cubicBezTo>
                  <a:close/>
                </a:path>
              </a:pathLst>
            </a:custGeom>
            <a:solidFill>
              <a:srgbClr val="B1D4E0"/>
            </a:solidFill>
          </p:spPr>
        </p:sp>
        <p:sp>
          <p:nvSpPr>
            <p:cNvPr name="TextBox 6" id="6"/>
            <p:cNvSpPr txBox="true"/>
            <p:nvPr/>
          </p:nvSpPr>
          <p:spPr>
            <a:xfrm>
              <a:off x="0" y="-38100"/>
              <a:ext cx="1537717" cy="1385526"/>
            </a:xfrm>
            <a:prstGeom prst="rect">
              <a:avLst/>
            </a:prstGeom>
          </p:spPr>
          <p:txBody>
            <a:bodyPr anchor="ctr" rtlCol="false" tIns="50800" lIns="50800" bIns="50800" rIns="50800"/>
            <a:lstStyle/>
            <a:p>
              <a:pPr algn="ctr">
                <a:lnSpc>
                  <a:spcPts val="2659"/>
                </a:lnSpc>
                <a:spcBef>
                  <a:spcPct val="0"/>
                </a:spcBef>
              </a:pPr>
            </a:p>
          </p:txBody>
        </p:sp>
      </p:grpSp>
      <p:sp>
        <p:nvSpPr>
          <p:cNvPr name="TextBox 7" id="7"/>
          <p:cNvSpPr txBox="true"/>
          <p:nvPr/>
        </p:nvSpPr>
        <p:spPr>
          <a:xfrm rot="0">
            <a:off x="3737860" y="3971925"/>
            <a:ext cx="4673367" cy="3657600"/>
          </a:xfrm>
          <a:prstGeom prst="rect">
            <a:avLst/>
          </a:prstGeom>
        </p:spPr>
        <p:txBody>
          <a:bodyPr anchor="t" rtlCol="false" tIns="0" lIns="0" bIns="0" rIns="0">
            <a:spAutoFit/>
          </a:bodyPr>
          <a:lstStyle/>
          <a:p>
            <a:pPr algn="just">
              <a:lnSpc>
                <a:spcPts val="4199"/>
              </a:lnSpc>
            </a:pPr>
            <a:r>
              <a:rPr lang="en-US" sz="3499">
                <a:solidFill>
                  <a:srgbClr val="051D40"/>
                </a:solidFill>
                <a:latin typeface="Nunito Sans"/>
                <a:ea typeface="Nunito Sans"/>
                <a:cs typeface="Nunito Sans"/>
                <a:sym typeface="Nunito Sans"/>
              </a:rPr>
              <a:t>- Aparición de arrugas: La piel pierde elasticidad y se vuelve más delgada, lo que provoca la aparición de arrugas y líneas de expresión.</a:t>
            </a:r>
          </a:p>
        </p:txBody>
      </p:sp>
      <p:sp>
        <p:nvSpPr>
          <p:cNvPr name="TextBox 8" id="8"/>
          <p:cNvSpPr txBox="true"/>
          <p:nvPr/>
        </p:nvSpPr>
        <p:spPr>
          <a:xfrm rot="0">
            <a:off x="3951681" y="1852070"/>
            <a:ext cx="10384637" cy="1294145"/>
          </a:xfrm>
          <a:prstGeom prst="rect">
            <a:avLst/>
          </a:prstGeom>
        </p:spPr>
        <p:txBody>
          <a:bodyPr anchor="t" rtlCol="false" tIns="0" lIns="0" bIns="0" rIns="0">
            <a:spAutoFit/>
          </a:bodyPr>
          <a:lstStyle/>
          <a:p>
            <a:pPr algn="ctr">
              <a:lnSpc>
                <a:spcPts val="9700"/>
              </a:lnSpc>
            </a:pPr>
            <a:r>
              <a:rPr lang="en-US" sz="9700">
                <a:solidFill>
                  <a:srgbClr val="051D40"/>
                </a:solidFill>
                <a:latin typeface="Genty"/>
                <a:ea typeface="Genty"/>
                <a:cs typeface="Genty"/>
                <a:sym typeface="Genty"/>
              </a:rPr>
              <a:t>Cambios en la Piel</a:t>
            </a:r>
          </a:p>
        </p:txBody>
      </p:sp>
      <p:grpSp>
        <p:nvGrpSpPr>
          <p:cNvPr name="Group 9" id="9"/>
          <p:cNvGrpSpPr/>
          <p:nvPr/>
        </p:nvGrpSpPr>
        <p:grpSpPr>
          <a:xfrm rot="0">
            <a:off x="9294196" y="3499895"/>
            <a:ext cx="5838520" cy="5116009"/>
            <a:chOff x="0" y="0"/>
            <a:chExt cx="1537717" cy="1347426"/>
          </a:xfrm>
        </p:grpSpPr>
        <p:sp>
          <p:nvSpPr>
            <p:cNvPr name="Freeform 10" id="10"/>
            <p:cNvSpPr/>
            <p:nvPr/>
          </p:nvSpPr>
          <p:spPr>
            <a:xfrm flipH="false" flipV="false" rot="0">
              <a:off x="0" y="0"/>
              <a:ext cx="1537717" cy="1347426"/>
            </a:xfrm>
            <a:custGeom>
              <a:avLst/>
              <a:gdLst/>
              <a:ahLst/>
              <a:cxnLst/>
              <a:rect r="r" b="b" t="t" l="l"/>
              <a:pathLst>
                <a:path h="1347426" w="1537717">
                  <a:moveTo>
                    <a:pt x="67626" y="0"/>
                  </a:moveTo>
                  <a:lnTo>
                    <a:pt x="1470091" y="0"/>
                  </a:lnTo>
                  <a:cubicBezTo>
                    <a:pt x="1507440" y="0"/>
                    <a:pt x="1537717" y="30277"/>
                    <a:pt x="1537717" y="67626"/>
                  </a:cubicBezTo>
                  <a:lnTo>
                    <a:pt x="1537717" y="1279800"/>
                  </a:lnTo>
                  <a:cubicBezTo>
                    <a:pt x="1537717" y="1317149"/>
                    <a:pt x="1507440" y="1347426"/>
                    <a:pt x="1470091" y="1347426"/>
                  </a:cubicBezTo>
                  <a:lnTo>
                    <a:pt x="67626" y="1347426"/>
                  </a:lnTo>
                  <a:cubicBezTo>
                    <a:pt x="30277" y="1347426"/>
                    <a:pt x="0" y="1317149"/>
                    <a:pt x="0" y="1279800"/>
                  </a:cubicBezTo>
                  <a:lnTo>
                    <a:pt x="0" y="67626"/>
                  </a:lnTo>
                  <a:cubicBezTo>
                    <a:pt x="0" y="30277"/>
                    <a:pt x="30277" y="0"/>
                    <a:pt x="67626" y="0"/>
                  </a:cubicBezTo>
                  <a:close/>
                </a:path>
              </a:pathLst>
            </a:custGeom>
            <a:solidFill>
              <a:srgbClr val="B1D4E0"/>
            </a:solidFill>
          </p:spPr>
        </p:sp>
        <p:sp>
          <p:nvSpPr>
            <p:cNvPr name="TextBox 11" id="11"/>
            <p:cNvSpPr txBox="true"/>
            <p:nvPr/>
          </p:nvSpPr>
          <p:spPr>
            <a:xfrm>
              <a:off x="0" y="-38100"/>
              <a:ext cx="1537717" cy="1385526"/>
            </a:xfrm>
            <a:prstGeom prst="rect">
              <a:avLst/>
            </a:prstGeom>
          </p:spPr>
          <p:txBody>
            <a:bodyPr anchor="ctr" rtlCol="false" tIns="50800" lIns="50800" bIns="50800" rIns="50800"/>
            <a:lstStyle/>
            <a:p>
              <a:pPr algn="ctr">
                <a:lnSpc>
                  <a:spcPts val="2659"/>
                </a:lnSpc>
                <a:spcBef>
                  <a:spcPct val="0"/>
                </a:spcBef>
              </a:pPr>
            </a:p>
          </p:txBody>
        </p:sp>
      </p:grpSp>
      <p:sp>
        <p:nvSpPr>
          <p:cNvPr name="TextBox 12" id="12"/>
          <p:cNvSpPr txBox="true"/>
          <p:nvPr/>
        </p:nvSpPr>
        <p:spPr>
          <a:xfrm rot="0">
            <a:off x="9876773" y="3971925"/>
            <a:ext cx="4673367" cy="3657600"/>
          </a:xfrm>
          <a:prstGeom prst="rect">
            <a:avLst/>
          </a:prstGeom>
        </p:spPr>
        <p:txBody>
          <a:bodyPr anchor="t" rtlCol="false" tIns="0" lIns="0" bIns="0" rIns="0">
            <a:spAutoFit/>
          </a:bodyPr>
          <a:lstStyle/>
          <a:p>
            <a:pPr algn="just">
              <a:lnSpc>
                <a:spcPts val="4199"/>
              </a:lnSpc>
            </a:pPr>
            <a:r>
              <a:rPr lang="en-US" sz="3499">
                <a:solidFill>
                  <a:srgbClr val="051D40"/>
                </a:solidFill>
                <a:latin typeface="Nunito Sans"/>
                <a:ea typeface="Nunito Sans"/>
                <a:cs typeface="Nunito Sans"/>
                <a:sym typeface="Nunito Sans"/>
              </a:rPr>
              <a:t>- Cambios en la pigmentación: Pueden aparecer manchas en la piel debido a la exposición al sol y otros factores ambientales.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EF7FF"/>
        </a:solidFill>
      </p:bgPr>
    </p:bg>
    <p:spTree>
      <p:nvGrpSpPr>
        <p:cNvPr id="1" name=""/>
        <p:cNvGrpSpPr/>
        <p:nvPr/>
      </p:nvGrpSpPr>
      <p:grpSpPr>
        <a:xfrm>
          <a:off x="0" y="0"/>
          <a:ext cx="0" cy="0"/>
          <a:chOff x="0" y="0"/>
          <a:chExt cx="0" cy="0"/>
        </a:xfrm>
      </p:grpSpPr>
      <p:sp>
        <p:nvSpPr>
          <p:cNvPr name="Freeform 2" id="2"/>
          <p:cNvSpPr/>
          <p:nvPr/>
        </p:nvSpPr>
        <p:spPr>
          <a:xfrm flipH="false" flipV="false" rot="0">
            <a:off x="15217732" y="7102154"/>
            <a:ext cx="8424068" cy="8413538"/>
          </a:xfrm>
          <a:custGeom>
            <a:avLst/>
            <a:gdLst/>
            <a:ahLst/>
            <a:cxnLst/>
            <a:rect r="r" b="b" t="t" l="l"/>
            <a:pathLst>
              <a:path h="8413538" w="842406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883010" y="-4628577"/>
            <a:ext cx="7766021" cy="7756313"/>
          </a:xfrm>
          <a:custGeom>
            <a:avLst/>
            <a:gdLst/>
            <a:ahLst/>
            <a:cxnLst/>
            <a:rect r="r" b="b" t="t" l="l"/>
            <a:pathLst>
              <a:path h="7756313" w="7766021">
                <a:moveTo>
                  <a:pt x="0" y="0"/>
                </a:moveTo>
                <a:lnTo>
                  <a:pt x="7766020" y="0"/>
                </a:lnTo>
                <a:lnTo>
                  <a:pt x="7766020" y="7756313"/>
                </a:lnTo>
                <a:lnTo>
                  <a:pt x="0" y="77563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3076482" y="1833592"/>
            <a:ext cx="12540640" cy="1294145"/>
          </a:xfrm>
          <a:prstGeom prst="rect">
            <a:avLst/>
          </a:prstGeom>
        </p:spPr>
        <p:txBody>
          <a:bodyPr anchor="t" rtlCol="false" tIns="0" lIns="0" bIns="0" rIns="0">
            <a:spAutoFit/>
          </a:bodyPr>
          <a:lstStyle/>
          <a:p>
            <a:pPr algn="ctr">
              <a:lnSpc>
                <a:spcPts val="9700"/>
              </a:lnSpc>
            </a:pPr>
            <a:r>
              <a:rPr lang="en-US" sz="9700">
                <a:solidFill>
                  <a:srgbClr val="051D40"/>
                </a:solidFill>
                <a:latin typeface="Genty"/>
                <a:ea typeface="Genty"/>
                <a:cs typeface="Genty"/>
                <a:sym typeface="Genty"/>
              </a:rPr>
              <a:t>Salud Cardiovascular</a:t>
            </a:r>
          </a:p>
        </p:txBody>
      </p:sp>
      <p:grpSp>
        <p:nvGrpSpPr>
          <p:cNvPr name="Group 5" id="5"/>
          <p:cNvGrpSpPr/>
          <p:nvPr/>
        </p:nvGrpSpPr>
        <p:grpSpPr>
          <a:xfrm rot="0">
            <a:off x="3070268" y="3714081"/>
            <a:ext cx="5870930" cy="4954338"/>
            <a:chOff x="0" y="0"/>
            <a:chExt cx="2019912" cy="1704556"/>
          </a:xfrm>
        </p:grpSpPr>
        <p:sp>
          <p:nvSpPr>
            <p:cNvPr name="Freeform 6" id="6"/>
            <p:cNvSpPr/>
            <p:nvPr/>
          </p:nvSpPr>
          <p:spPr>
            <a:xfrm flipH="false" flipV="false" rot="0">
              <a:off x="0" y="0"/>
              <a:ext cx="2019912" cy="1704556"/>
            </a:xfrm>
            <a:custGeom>
              <a:avLst/>
              <a:gdLst/>
              <a:ahLst/>
              <a:cxnLst/>
              <a:rect r="r" b="b" t="t" l="l"/>
              <a:pathLst>
                <a:path h="1704556" w="2019912">
                  <a:moveTo>
                    <a:pt x="67253" y="0"/>
                  </a:moveTo>
                  <a:lnTo>
                    <a:pt x="1952659" y="0"/>
                  </a:lnTo>
                  <a:cubicBezTo>
                    <a:pt x="1989802" y="0"/>
                    <a:pt x="2019912" y="30110"/>
                    <a:pt x="2019912" y="67253"/>
                  </a:cubicBezTo>
                  <a:lnTo>
                    <a:pt x="2019912" y="1637303"/>
                  </a:lnTo>
                  <a:cubicBezTo>
                    <a:pt x="2019912" y="1674446"/>
                    <a:pt x="1989802" y="1704556"/>
                    <a:pt x="1952659" y="1704556"/>
                  </a:cubicBezTo>
                  <a:lnTo>
                    <a:pt x="67253" y="1704556"/>
                  </a:lnTo>
                  <a:cubicBezTo>
                    <a:pt x="30110" y="1704556"/>
                    <a:pt x="0" y="1674446"/>
                    <a:pt x="0" y="1637303"/>
                  </a:cubicBezTo>
                  <a:lnTo>
                    <a:pt x="0" y="67253"/>
                  </a:lnTo>
                  <a:cubicBezTo>
                    <a:pt x="0" y="30110"/>
                    <a:pt x="30110" y="0"/>
                    <a:pt x="67253" y="0"/>
                  </a:cubicBezTo>
                  <a:close/>
                </a:path>
              </a:pathLst>
            </a:custGeom>
            <a:solidFill>
              <a:srgbClr val="000000">
                <a:alpha val="0"/>
              </a:srgbClr>
            </a:solidFill>
            <a:ln w="95250" cap="rnd">
              <a:solidFill>
                <a:srgbClr val="B1D4E0"/>
              </a:solidFill>
              <a:prstDash val="solid"/>
              <a:round/>
            </a:ln>
          </p:spPr>
        </p:sp>
        <p:sp>
          <p:nvSpPr>
            <p:cNvPr name="TextBox 7" id="7"/>
            <p:cNvSpPr txBox="true"/>
            <p:nvPr/>
          </p:nvSpPr>
          <p:spPr>
            <a:xfrm>
              <a:off x="0" y="-38100"/>
              <a:ext cx="2019912" cy="1742656"/>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3575168" y="4362450"/>
            <a:ext cx="4861131" cy="3657600"/>
          </a:xfrm>
          <a:prstGeom prst="rect">
            <a:avLst/>
          </a:prstGeom>
        </p:spPr>
        <p:txBody>
          <a:bodyPr anchor="t" rtlCol="false" tIns="0" lIns="0" bIns="0" rIns="0">
            <a:spAutoFit/>
          </a:bodyPr>
          <a:lstStyle/>
          <a:p>
            <a:pPr algn="just">
              <a:lnSpc>
                <a:spcPts val="3600"/>
              </a:lnSpc>
            </a:pPr>
            <a:r>
              <a:rPr lang="en-US" sz="3000">
                <a:solidFill>
                  <a:srgbClr val="051D40"/>
                </a:solidFill>
                <a:latin typeface="Nunito Sans"/>
                <a:ea typeface="Nunito Sans"/>
                <a:cs typeface="Nunito Sans"/>
                <a:sym typeface="Nunito Sans"/>
              </a:rPr>
              <a:t>- Riesgo de enfermedades: A medida que se envejece, el riesgo de desarrollar enfermedades cardiovasculares aumenta, lo que hace esencial mantener un estilo de vida saludable.</a:t>
            </a:r>
          </a:p>
        </p:txBody>
      </p:sp>
      <p:grpSp>
        <p:nvGrpSpPr>
          <p:cNvPr name="Group 9" id="9"/>
          <p:cNvGrpSpPr/>
          <p:nvPr/>
        </p:nvGrpSpPr>
        <p:grpSpPr>
          <a:xfrm rot="0">
            <a:off x="9346802" y="3714081"/>
            <a:ext cx="5870930" cy="4954338"/>
            <a:chOff x="0" y="0"/>
            <a:chExt cx="2019912" cy="1704556"/>
          </a:xfrm>
        </p:grpSpPr>
        <p:sp>
          <p:nvSpPr>
            <p:cNvPr name="Freeform 10" id="10"/>
            <p:cNvSpPr/>
            <p:nvPr/>
          </p:nvSpPr>
          <p:spPr>
            <a:xfrm flipH="false" flipV="false" rot="0">
              <a:off x="0" y="0"/>
              <a:ext cx="2019912" cy="1704556"/>
            </a:xfrm>
            <a:custGeom>
              <a:avLst/>
              <a:gdLst/>
              <a:ahLst/>
              <a:cxnLst/>
              <a:rect r="r" b="b" t="t" l="l"/>
              <a:pathLst>
                <a:path h="1704556" w="2019912">
                  <a:moveTo>
                    <a:pt x="67253" y="0"/>
                  </a:moveTo>
                  <a:lnTo>
                    <a:pt x="1952659" y="0"/>
                  </a:lnTo>
                  <a:cubicBezTo>
                    <a:pt x="1989802" y="0"/>
                    <a:pt x="2019912" y="30110"/>
                    <a:pt x="2019912" y="67253"/>
                  </a:cubicBezTo>
                  <a:lnTo>
                    <a:pt x="2019912" y="1637303"/>
                  </a:lnTo>
                  <a:cubicBezTo>
                    <a:pt x="2019912" y="1674446"/>
                    <a:pt x="1989802" y="1704556"/>
                    <a:pt x="1952659" y="1704556"/>
                  </a:cubicBezTo>
                  <a:lnTo>
                    <a:pt x="67253" y="1704556"/>
                  </a:lnTo>
                  <a:cubicBezTo>
                    <a:pt x="30110" y="1704556"/>
                    <a:pt x="0" y="1674446"/>
                    <a:pt x="0" y="1637303"/>
                  </a:cubicBezTo>
                  <a:lnTo>
                    <a:pt x="0" y="67253"/>
                  </a:lnTo>
                  <a:cubicBezTo>
                    <a:pt x="0" y="30110"/>
                    <a:pt x="30110" y="0"/>
                    <a:pt x="67253" y="0"/>
                  </a:cubicBezTo>
                  <a:close/>
                </a:path>
              </a:pathLst>
            </a:custGeom>
            <a:solidFill>
              <a:srgbClr val="000000">
                <a:alpha val="0"/>
              </a:srgbClr>
            </a:solidFill>
            <a:ln w="95250" cap="rnd">
              <a:solidFill>
                <a:srgbClr val="B1D4E0"/>
              </a:solidFill>
              <a:prstDash val="solid"/>
              <a:round/>
            </a:ln>
          </p:spPr>
        </p:sp>
        <p:sp>
          <p:nvSpPr>
            <p:cNvPr name="TextBox 11" id="11"/>
            <p:cNvSpPr txBox="true"/>
            <p:nvPr/>
          </p:nvSpPr>
          <p:spPr>
            <a:xfrm>
              <a:off x="0" y="-38100"/>
              <a:ext cx="2019912" cy="1742656"/>
            </a:xfrm>
            <a:prstGeom prst="rect">
              <a:avLst/>
            </a:prstGeom>
          </p:spPr>
          <p:txBody>
            <a:bodyPr anchor="ctr" rtlCol="false" tIns="50800" lIns="50800" bIns="50800" rIns="50800"/>
            <a:lstStyle/>
            <a:p>
              <a:pPr algn="ctr">
                <a:lnSpc>
                  <a:spcPts val="2659"/>
                </a:lnSpc>
                <a:spcBef>
                  <a:spcPct val="0"/>
                </a:spcBef>
              </a:pPr>
            </a:p>
          </p:txBody>
        </p:sp>
      </p:grpSp>
      <p:sp>
        <p:nvSpPr>
          <p:cNvPr name="TextBox 12" id="12"/>
          <p:cNvSpPr txBox="true"/>
          <p:nvPr/>
        </p:nvSpPr>
        <p:spPr>
          <a:xfrm rot="0">
            <a:off x="9851701" y="4362450"/>
            <a:ext cx="4861131" cy="3200400"/>
          </a:xfrm>
          <a:prstGeom prst="rect">
            <a:avLst/>
          </a:prstGeom>
        </p:spPr>
        <p:txBody>
          <a:bodyPr anchor="t" rtlCol="false" tIns="0" lIns="0" bIns="0" rIns="0">
            <a:spAutoFit/>
          </a:bodyPr>
          <a:lstStyle/>
          <a:p>
            <a:pPr algn="just">
              <a:lnSpc>
                <a:spcPts val="3600"/>
              </a:lnSpc>
            </a:pPr>
            <a:r>
              <a:rPr lang="en-US" sz="3000">
                <a:solidFill>
                  <a:srgbClr val="051D40"/>
                </a:solidFill>
                <a:latin typeface="Nunito Sans"/>
                <a:ea typeface="Nunito Sans"/>
                <a:cs typeface="Nunito Sans"/>
                <a:sym typeface="Nunito Sans"/>
              </a:rPr>
              <a:t>- Cambios en la presión arterial: Es común que la presión arterial aumente con la edad, lo que requiere monitoreo y, en algunos casos, tratamiento.</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EF7FF"/>
        </a:solidFill>
      </p:bgPr>
    </p:bg>
    <p:spTree>
      <p:nvGrpSpPr>
        <p:cNvPr id="1" name=""/>
        <p:cNvGrpSpPr/>
        <p:nvPr/>
      </p:nvGrpSpPr>
      <p:grpSpPr>
        <a:xfrm>
          <a:off x="0" y="0"/>
          <a:ext cx="0" cy="0"/>
          <a:chOff x="0" y="0"/>
          <a:chExt cx="0" cy="0"/>
        </a:xfrm>
      </p:grpSpPr>
      <p:sp>
        <p:nvSpPr>
          <p:cNvPr name="Freeform 2" id="2"/>
          <p:cNvSpPr/>
          <p:nvPr/>
        </p:nvSpPr>
        <p:spPr>
          <a:xfrm flipH="false" flipV="false" rot="0">
            <a:off x="15282463" y="8026486"/>
            <a:ext cx="8424068" cy="8413538"/>
          </a:xfrm>
          <a:custGeom>
            <a:avLst/>
            <a:gdLst/>
            <a:ahLst/>
            <a:cxnLst/>
            <a:rect r="r" b="b" t="t" l="l"/>
            <a:pathLst>
              <a:path h="8413538" w="842406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774468" y="-6236912"/>
            <a:ext cx="8424068" cy="8413538"/>
          </a:xfrm>
          <a:custGeom>
            <a:avLst/>
            <a:gdLst/>
            <a:ahLst/>
            <a:cxnLst/>
            <a:rect r="r" b="b" t="t" l="l"/>
            <a:pathLst>
              <a:path h="8413538" w="8424068">
                <a:moveTo>
                  <a:pt x="0" y="0"/>
                </a:moveTo>
                <a:lnTo>
                  <a:pt x="8424068" y="0"/>
                </a:lnTo>
                <a:lnTo>
                  <a:pt x="8424068" y="8413539"/>
                </a:lnTo>
                <a:lnTo>
                  <a:pt x="0" y="84135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3155284" y="3499895"/>
            <a:ext cx="5838520" cy="5758405"/>
            <a:chOff x="0" y="0"/>
            <a:chExt cx="1537717" cy="1516617"/>
          </a:xfrm>
        </p:grpSpPr>
        <p:sp>
          <p:nvSpPr>
            <p:cNvPr name="Freeform 5" id="5"/>
            <p:cNvSpPr/>
            <p:nvPr/>
          </p:nvSpPr>
          <p:spPr>
            <a:xfrm flipH="false" flipV="false" rot="0">
              <a:off x="0" y="0"/>
              <a:ext cx="1537717" cy="1516617"/>
            </a:xfrm>
            <a:custGeom>
              <a:avLst/>
              <a:gdLst/>
              <a:ahLst/>
              <a:cxnLst/>
              <a:rect r="r" b="b" t="t" l="l"/>
              <a:pathLst>
                <a:path h="1516617" w="1537717">
                  <a:moveTo>
                    <a:pt x="67626" y="0"/>
                  </a:moveTo>
                  <a:lnTo>
                    <a:pt x="1470091" y="0"/>
                  </a:lnTo>
                  <a:cubicBezTo>
                    <a:pt x="1507440" y="0"/>
                    <a:pt x="1537717" y="30277"/>
                    <a:pt x="1537717" y="67626"/>
                  </a:cubicBezTo>
                  <a:lnTo>
                    <a:pt x="1537717" y="1448991"/>
                  </a:lnTo>
                  <a:cubicBezTo>
                    <a:pt x="1537717" y="1486340"/>
                    <a:pt x="1507440" y="1516617"/>
                    <a:pt x="1470091" y="1516617"/>
                  </a:cubicBezTo>
                  <a:lnTo>
                    <a:pt x="67626" y="1516617"/>
                  </a:lnTo>
                  <a:cubicBezTo>
                    <a:pt x="30277" y="1516617"/>
                    <a:pt x="0" y="1486340"/>
                    <a:pt x="0" y="1448991"/>
                  </a:cubicBezTo>
                  <a:lnTo>
                    <a:pt x="0" y="67626"/>
                  </a:lnTo>
                  <a:cubicBezTo>
                    <a:pt x="0" y="30277"/>
                    <a:pt x="30277" y="0"/>
                    <a:pt x="67626" y="0"/>
                  </a:cubicBezTo>
                  <a:close/>
                </a:path>
              </a:pathLst>
            </a:custGeom>
            <a:solidFill>
              <a:srgbClr val="B1D4E0"/>
            </a:solidFill>
          </p:spPr>
        </p:sp>
        <p:sp>
          <p:nvSpPr>
            <p:cNvPr name="TextBox 6" id="6"/>
            <p:cNvSpPr txBox="true"/>
            <p:nvPr/>
          </p:nvSpPr>
          <p:spPr>
            <a:xfrm>
              <a:off x="0" y="-38100"/>
              <a:ext cx="1537717" cy="1554717"/>
            </a:xfrm>
            <a:prstGeom prst="rect">
              <a:avLst/>
            </a:prstGeom>
          </p:spPr>
          <p:txBody>
            <a:bodyPr anchor="ctr" rtlCol="false" tIns="50800" lIns="50800" bIns="50800" rIns="50800"/>
            <a:lstStyle/>
            <a:p>
              <a:pPr algn="ctr">
                <a:lnSpc>
                  <a:spcPts val="2659"/>
                </a:lnSpc>
                <a:spcBef>
                  <a:spcPct val="0"/>
                </a:spcBef>
              </a:pPr>
            </a:p>
          </p:txBody>
        </p:sp>
      </p:grpSp>
      <p:sp>
        <p:nvSpPr>
          <p:cNvPr name="TextBox 7" id="7"/>
          <p:cNvSpPr txBox="true"/>
          <p:nvPr/>
        </p:nvSpPr>
        <p:spPr>
          <a:xfrm rot="0">
            <a:off x="3649600" y="3862552"/>
            <a:ext cx="4822911" cy="5229225"/>
          </a:xfrm>
          <a:prstGeom prst="rect">
            <a:avLst/>
          </a:prstGeom>
        </p:spPr>
        <p:txBody>
          <a:bodyPr anchor="t" rtlCol="false" tIns="0" lIns="0" bIns="0" rIns="0">
            <a:spAutoFit/>
          </a:bodyPr>
          <a:lstStyle/>
          <a:p>
            <a:pPr algn="just">
              <a:lnSpc>
                <a:spcPts val="4199"/>
              </a:lnSpc>
            </a:pPr>
            <a:r>
              <a:rPr lang="en-US" sz="3499">
                <a:solidFill>
                  <a:srgbClr val="051D40"/>
                </a:solidFill>
                <a:latin typeface="Nunito Sans"/>
                <a:ea typeface="Nunito Sans"/>
                <a:cs typeface="Nunito Sans"/>
                <a:sym typeface="Nunito Sans"/>
              </a:rPr>
              <a:t>- Cognición: Aunque muchas personas mantienen una buena función cognitiva, algunos pueden experimentar cambios en la memoria y la velocidad de procesamiento de la información.</a:t>
            </a:r>
          </a:p>
        </p:txBody>
      </p:sp>
      <p:sp>
        <p:nvSpPr>
          <p:cNvPr name="TextBox 8" id="8"/>
          <p:cNvSpPr txBox="true"/>
          <p:nvPr/>
        </p:nvSpPr>
        <p:spPr>
          <a:xfrm rot="0">
            <a:off x="3951681" y="719302"/>
            <a:ext cx="10384637" cy="3133725"/>
          </a:xfrm>
          <a:prstGeom prst="rect">
            <a:avLst/>
          </a:prstGeom>
        </p:spPr>
        <p:txBody>
          <a:bodyPr anchor="t" rtlCol="false" tIns="0" lIns="0" bIns="0" rIns="0">
            <a:spAutoFit/>
          </a:bodyPr>
          <a:lstStyle/>
          <a:p>
            <a:pPr algn="ctr">
              <a:lnSpc>
                <a:spcPts val="12000"/>
              </a:lnSpc>
            </a:pPr>
            <a:r>
              <a:rPr lang="en-US" sz="12000">
                <a:solidFill>
                  <a:srgbClr val="051D40"/>
                </a:solidFill>
                <a:latin typeface="Genty"/>
                <a:ea typeface="Genty"/>
                <a:cs typeface="Genty"/>
                <a:sym typeface="Genty"/>
              </a:rPr>
              <a:t>Cambios en la Salud Mental</a:t>
            </a:r>
          </a:p>
        </p:txBody>
      </p:sp>
      <p:grpSp>
        <p:nvGrpSpPr>
          <p:cNvPr name="Group 9" id="9"/>
          <p:cNvGrpSpPr/>
          <p:nvPr/>
        </p:nvGrpSpPr>
        <p:grpSpPr>
          <a:xfrm rot="0">
            <a:off x="9294196" y="3499895"/>
            <a:ext cx="5838520" cy="5116009"/>
            <a:chOff x="0" y="0"/>
            <a:chExt cx="1537717" cy="1347426"/>
          </a:xfrm>
        </p:grpSpPr>
        <p:sp>
          <p:nvSpPr>
            <p:cNvPr name="Freeform 10" id="10"/>
            <p:cNvSpPr/>
            <p:nvPr/>
          </p:nvSpPr>
          <p:spPr>
            <a:xfrm flipH="false" flipV="false" rot="0">
              <a:off x="0" y="0"/>
              <a:ext cx="1537717" cy="1347426"/>
            </a:xfrm>
            <a:custGeom>
              <a:avLst/>
              <a:gdLst/>
              <a:ahLst/>
              <a:cxnLst/>
              <a:rect r="r" b="b" t="t" l="l"/>
              <a:pathLst>
                <a:path h="1347426" w="1537717">
                  <a:moveTo>
                    <a:pt x="67626" y="0"/>
                  </a:moveTo>
                  <a:lnTo>
                    <a:pt x="1470091" y="0"/>
                  </a:lnTo>
                  <a:cubicBezTo>
                    <a:pt x="1507440" y="0"/>
                    <a:pt x="1537717" y="30277"/>
                    <a:pt x="1537717" y="67626"/>
                  </a:cubicBezTo>
                  <a:lnTo>
                    <a:pt x="1537717" y="1279800"/>
                  </a:lnTo>
                  <a:cubicBezTo>
                    <a:pt x="1537717" y="1317149"/>
                    <a:pt x="1507440" y="1347426"/>
                    <a:pt x="1470091" y="1347426"/>
                  </a:cubicBezTo>
                  <a:lnTo>
                    <a:pt x="67626" y="1347426"/>
                  </a:lnTo>
                  <a:cubicBezTo>
                    <a:pt x="30277" y="1347426"/>
                    <a:pt x="0" y="1317149"/>
                    <a:pt x="0" y="1279800"/>
                  </a:cubicBezTo>
                  <a:lnTo>
                    <a:pt x="0" y="67626"/>
                  </a:lnTo>
                  <a:cubicBezTo>
                    <a:pt x="0" y="30277"/>
                    <a:pt x="30277" y="0"/>
                    <a:pt x="67626" y="0"/>
                  </a:cubicBezTo>
                  <a:close/>
                </a:path>
              </a:pathLst>
            </a:custGeom>
            <a:solidFill>
              <a:srgbClr val="B1D4E0"/>
            </a:solidFill>
          </p:spPr>
        </p:sp>
        <p:sp>
          <p:nvSpPr>
            <p:cNvPr name="TextBox 11" id="11"/>
            <p:cNvSpPr txBox="true"/>
            <p:nvPr/>
          </p:nvSpPr>
          <p:spPr>
            <a:xfrm>
              <a:off x="0" y="-38100"/>
              <a:ext cx="1537717" cy="1385526"/>
            </a:xfrm>
            <a:prstGeom prst="rect">
              <a:avLst/>
            </a:prstGeom>
          </p:spPr>
          <p:txBody>
            <a:bodyPr anchor="ctr" rtlCol="false" tIns="50800" lIns="50800" bIns="50800" rIns="50800"/>
            <a:lstStyle/>
            <a:p>
              <a:pPr algn="ctr">
                <a:lnSpc>
                  <a:spcPts val="2659"/>
                </a:lnSpc>
                <a:spcBef>
                  <a:spcPct val="0"/>
                </a:spcBef>
              </a:pPr>
            </a:p>
          </p:txBody>
        </p:sp>
      </p:grpSp>
      <p:sp>
        <p:nvSpPr>
          <p:cNvPr name="TextBox 12" id="12"/>
          <p:cNvSpPr txBox="true"/>
          <p:nvPr/>
        </p:nvSpPr>
        <p:spPr>
          <a:xfrm rot="0">
            <a:off x="9876773" y="3971925"/>
            <a:ext cx="4673367" cy="4181475"/>
          </a:xfrm>
          <a:prstGeom prst="rect">
            <a:avLst/>
          </a:prstGeom>
        </p:spPr>
        <p:txBody>
          <a:bodyPr anchor="t" rtlCol="false" tIns="0" lIns="0" bIns="0" rIns="0">
            <a:spAutoFit/>
          </a:bodyPr>
          <a:lstStyle/>
          <a:p>
            <a:pPr algn="just">
              <a:lnSpc>
                <a:spcPts val="4199"/>
              </a:lnSpc>
            </a:pPr>
            <a:r>
              <a:rPr lang="en-US" sz="3499">
                <a:solidFill>
                  <a:srgbClr val="051D40"/>
                </a:solidFill>
                <a:latin typeface="Nunito Sans"/>
                <a:ea typeface="Nunito Sans"/>
                <a:cs typeface="Nunito Sans"/>
                <a:sym typeface="Nunito Sans"/>
              </a:rPr>
              <a:t>- Salud emocional: La madurez puede traer consigo desafíos emocionales, como la adaptación a cambios en la vida, la jubilación o la pérdida de seres queridos.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EF7FF"/>
        </a:solidFill>
      </p:bgPr>
    </p:bg>
    <p:spTree>
      <p:nvGrpSpPr>
        <p:cNvPr id="1" name=""/>
        <p:cNvGrpSpPr/>
        <p:nvPr/>
      </p:nvGrpSpPr>
      <p:grpSpPr>
        <a:xfrm>
          <a:off x="0" y="0"/>
          <a:ext cx="0" cy="0"/>
          <a:chOff x="0" y="0"/>
          <a:chExt cx="0" cy="0"/>
        </a:xfrm>
      </p:grpSpPr>
      <p:sp>
        <p:nvSpPr>
          <p:cNvPr name="Freeform 2" id="2"/>
          <p:cNvSpPr/>
          <p:nvPr/>
        </p:nvSpPr>
        <p:spPr>
          <a:xfrm flipH="false" flipV="false" rot="0">
            <a:off x="11966107" y="8611375"/>
            <a:ext cx="8424068" cy="8413538"/>
          </a:xfrm>
          <a:custGeom>
            <a:avLst/>
            <a:gdLst/>
            <a:ahLst/>
            <a:cxnLst/>
            <a:rect r="r" b="b" t="t" l="l"/>
            <a:pathLst>
              <a:path h="8413538" w="8424068">
                <a:moveTo>
                  <a:pt x="0" y="0"/>
                </a:moveTo>
                <a:lnTo>
                  <a:pt x="8424068" y="0"/>
                </a:lnTo>
                <a:lnTo>
                  <a:pt x="8424068" y="8413538"/>
                </a:lnTo>
                <a:lnTo>
                  <a:pt x="0" y="84135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65133" y="-5798355"/>
            <a:ext cx="7766021" cy="7756313"/>
          </a:xfrm>
          <a:custGeom>
            <a:avLst/>
            <a:gdLst/>
            <a:ahLst/>
            <a:cxnLst/>
            <a:rect r="r" b="b" t="t" l="l"/>
            <a:pathLst>
              <a:path h="7756313" w="7766021">
                <a:moveTo>
                  <a:pt x="0" y="0"/>
                </a:moveTo>
                <a:lnTo>
                  <a:pt x="7766021" y="0"/>
                </a:lnTo>
                <a:lnTo>
                  <a:pt x="7766021" y="7756313"/>
                </a:lnTo>
                <a:lnTo>
                  <a:pt x="0" y="77563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3953351" y="1460421"/>
            <a:ext cx="10384637" cy="2312055"/>
          </a:xfrm>
          <a:prstGeom prst="rect">
            <a:avLst/>
          </a:prstGeom>
        </p:spPr>
        <p:txBody>
          <a:bodyPr anchor="t" rtlCol="false" tIns="0" lIns="0" bIns="0" rIns="0">
            <a:spAutoFit/>
          </a:bodyPr>
          <a:lstStyle/>
          <a:p>
            <a:pPr algn="ctr">
              <a:lnSpc>
                <a:spcPts val="8900"/>
              </a:lnSpc>
            </a:pPr>
            <a:r>
              <a:rPr lang="en-US" sz="8900">
                <a:solidFill>
                  <a:srgbClr val="051D40"/>
                </a:solidFill>
                <a:latin typeface="Genty"/>
                <a:ea typeface="Genty"/>
                <a:cs typeface="Genty"/>
                <a:sym typeface="Genty"/>
              </a:rPr>
              <a:t> Importancia de un Estilo de Vida </a:t>
            </a:r>
          </a:p>
        </p:txBody>
      </p:sp>
      <p:grpSp>
        <p:nvGrpSpPr>
          <p:cNvPr name="Group 5" id="5"/>
          <p:cNvGrpSpPr/>
          <p:nvPr/>
        </p:nvGrpSpPr>
        <p:grpSpPr>
          <a:xfrm rot="0">
            <a:off x="854083" y="4153475"/>
            <a:ext cx="5284198" cy="4044780"/>
            <a:chOff x="0" y="0"/>
            <a:chExt cx="1537717" cy="1177043"/>
          </a:xfrm>
        </p:grpSpPr>
        <p:sp>
          <p:nvSpPr>
            <p:cNvPr name="Freeform 6" id="6"/>
            <p:cNvSpPr/>
            <p:nvPr/>
          </p:nvSpPr>
          <p:spPr>
            <a:xfrm flipH="false" flipV="false" rot="0">
              <a:off x="0" y="0"/>
              <a:ext cx="1537717" cy="1177043"/>
            </a:xfrm>
            <a:custGeom>
              <a:avLst/>
              <a:gdLst/>
              <a:ahLst/>
              <a:cxnLst/>
              <a:rect r="r" b="b" t="t" l="l"/>
              <a:pathLst>
                <a:path h="1177043" w="1537717">
                  <a:moveTo>
                    <a:pt x="74720" y="0"/>
                  </a:moveTo>
                  <a:lnTo>
                    <a:pt x="1462997" y="0"/>
                  </a:lnTo>
                  <a:cubicBezTo>
                    <a:pt x="1504264" y="0"/>
                    <a:pt x="1537717" y="33454"/>
                    <a:pt x="1537717" y="74720"/>
                  </a:cubicBezTo>
                  <a:lnTo>
                    <a:pt x="1537717" y="1102322"/>
                  </a:lnTo>
                  <a:cubicBezTo>
                    <a:pt x="1537717" y="1122139"/>
                    <a:pt x="1529845" y="1141145"/>
                    <a:pt x="1515832" y="1155158"/>
                  </a:cubicBezTo>
                  <a:cubicBezTo>
                    <a:pt x="1501819" y="1169170"/>
                    <a:pt x="1482814" y="1177043"/>
                    <a:pt x="1462997" y="1177043"/>
                  </a:cubicBezTo>
                  <a:lnTo>
                    <a:pt x="74720" y="1177043"/>
                  </a:lnTo>
                  <a:cubicBezTo>
                    <a:pt x="54903" y="1177043"/>
                    <a:pt x="35898" y="1169170"/>
                    <a:pt x="21885" y="1155158"/>
                  </a:cubicBezTo>
                  <a:cubicBezTo>
                    <a:pt x="7872" y="1141145"/>
                    <a:pt x="0" y="1122139"/>
                    <a:pt x="0" y="1102322"/>
                  </a:cubicBezTo>
                  <a:lnTo>
                    <a:pt x="0" y="74720"/>
                  </a:lnTo>
                  <a:cubicBezTo>
                    <a:pt x="0" y="54903"/>
                    <a:pt x="7872" y="35898"/>
                    <a:pt x="21885" y="21885"/>
                  </a:cubicBezTo>
                  <a:cubicBezTo>
                    <a:pt x="35898" y="7872"/>
                    <a:pt x="54903" y="0"/>
                    <a:pt x="74720" y="0"/>
                  </a:cubicBezTo>
                  <a:close/>
                </a:path>
              </a:pathLst>
            </a:custGeom>
            <a:solidFill>
              <a:srgbClr val="B1D4E0"/>
            </a:solidFill>
          </p:spPr>
        </p:sp>
        <p:sp>
          <p:nvSpPr>
            <p:cNvPr name="TextBox 7" id="7"/>
            <p:cNvSpPr txBox="true"/>
            <p:nvPr/>
          </p:nvSpPr>
          <p:spPr>
            <a:xfrm>
              <a:off x="0" y="-38100"/>
              <a:ext cx="1537717" cy="1215143"/>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1381349" y="5858770"/>
            <a:ext cx="4229668" cy="1354350"/>
          </a:xfrm>
          <a:prstGeom prst="rect">
            <a:avLst/>
          </a:prstGeom>
        </p:spPr>
        <p:txBody>
          <a:bodyPr anchor="t" rtlCol="false" tIns="0" lIns="0" bIns="0" rIns="0">
            <a:spAutoFit/>
          </a:bodyPr>
          <a:lstStyle/>
          <a:p>
            <a:pPr algn="ctr">
              <a:lnSpc>
                <a:spcPts val="2715"/>
              </a:lnSpc>
            </a:pPr>
            <a:r>
              <a:rPr lang="en-US" sz="2262">
                <a:solidFill>
                  <a:srgbClr val="051D40"/>
                </a:solidFill>
                <a:latin typeface="Nunito Sans"/>
                <a:ea typeface="Nunito Sans"/>
                <a:cs typeface="Nunito Sans"/>
                <a:sym typeface="Nunito Sans"/>
              </a:rPr>
              <a:t>- Ejercicio regular: La actividad física es crucial para mantener la masa muscular, la salud ósea y cardiovascular.</a:t>
            </a:r>
          </a:p>
        </p:txBody>
      </p:sp>
      <p:grpSp>
        <p:nvGrpSpPr>
          <p:cNvPr name="Group 9" id="9"/>
          <p:cNvGrpSpPr/>
          <p:nvPr/>
        </p:nvGrpSpPr>
        <p:grpSpPr>
          <a:xfrm rot="0">
            <a:off x="6503571" y="4153475"/>
            <a:ext cx="5284198" cy="4044780"/>
            <a:chOff x="0" y="0"/>
            <a:chExt cx="1537717" cy="1177043"/>
          </a:xfrm>
        </p:grpSpPr>
        <p:sp>
          <p:nvSpPr>
            <p:cNvPr name="Freeform 10" id="10"/>
            <p:cNvSpPr/>
            <p:nvPr/>
          </p:nvSpPr>
          <p:spPr>
            <a:xfrm flipH="false" flipV="false" rot="0">
              <a:off x="0" y="0"/>
              <a:ext cx="1537717" cy="1177043"/>
            </a:xfrm>
            <a:custGeom>
              <a:avLst/>
              <a:gdLst/>
              <a:ahLst/>
              <a:cxnLst/>
              <a:rect r="r" b="b" t="t" l="l"/>
              <a:pathLst>
                <a:path h="1177043" w="1537717">
                  <a:moveTo>
                    <a:pt x="74720" y="0"/>
                  </a:moveTo>
                  <a:lnTo>
                    <a:pt x="1462997" y="0"/>
                  </a:lnTo>
                  <a:cubicBezTo>
                    <a:pt x="1504264" y="0"/>
                    <a:pt x="1537717" y="33454"/>
                    <a:pt x="1537717" y="74720"/>
                  </a:cubicBezTo>
                  <a:lnTo>
                    <a:pt x="1537717" y="1102322"/>
                  </a:lnTo>
                  <a:cubicBezTo>
                    <a:pt x="1537717" y="1122139"/>
                    <a:pt x="1529845" y="1141145"/>
                    <a:pt x="1515832" y="1155158"/>
                  </a:cubicBezTo>
                  <a:cubicBezTo>
                    <a:pt x="1501819" y="1169170"/>
                    <a:pt x="1482814" y="1177043"/>
                    <a:pt x="1462997" y="1177043"/>
                  </a:cubicBezTo>
                  <a:lnTo>
                    <a:pt x="74720" y="1177043"/>
                  </a:lnTo>
                  <a:cubicBezTo>
                    <a:pt x="54903" y="1177043"/>
                    <a:pt x="35898" y="1169170"/>
                    <a:pt x="21885" y="1155158"/>
                  </a:cubicBezTo>
                  <a:cubicBezTo>
                    <a:pt x="7872" y="1141145"/>
                    <a:pt x="0" y="1122139"/>
                    <a:pt x="0" y="1102322"/>
                  </a:cubicBezTo>
                  <a:lnTo>
                    <a:pt x="0" y="74720"/>
                  </a:lnTo>
                  <a:cubicBezTo>
                    <a:pt x="0" y="54903"/>
                    <a:pt x="7872" y="35898"/>
                    <a:pt x="21885" y="21885"/>
                  </a:cubicBezTo>
                  <a:cubicBezTo>
                    <a:pt x="35898" y="7872"/>
                    <a:pt x="54903" y="0"/>
                    <a:pt x="74720" y="0"/>
                  </a:cubicBezTo>
                  <a:close/>
                </a:path>
              </a:pathLst>
            </a:custGeom>
            <a:solidFill>
              <a:srgbClr val="B1D4E0"/>
            </a:solidFill>
          </p:spPr>
        </p:sp>
        <p:sp>
          <p:nvSpPr>
            <p:cNvPr name="TextBox 11" id="11"/>
            <p:cNvSpPr txBox="true"/>
            <p:nvPr/>
          </p:nvSpPr>
          <p:spPr>
            <a:xfrm>
              <a:off x="0" y="-38100"/>
              <a:ext cx="1537717" cy="1215143"/>
            </a:xfrm>
            <a:prstGeom prst="rect">
              <a:avLst/>
            </a:prstGeom>
          </p:spPr>
          <p:txBody>
            <a:bodyPr anchor="ctr" rtlCol="false" tIns="50800" lIns="50800" bIns="50800" rIns="50800"/>
            <a:lstStyle/>
            <a:p>
              <a:pPr algn="ctr">
                <a:lnSpc>
                  <a:spcPts val="2659"/>
                </a:lnSpc>
                <a:spcBef>
                  <a:spcPct val="0"/>
                </a:spcBef>
              </a:pPr>
            </a:p>
          </p:txBody>
        </p:sp>
      </p:grpSp>
      <p:sp>
        <p:nvSpPr>
          <p:cNvPr name="TextBox 12" id="12"/>
          <p:cNvSpPr txBox="true"/>
          <p:nvPr/>
        </p:nvSpPr>
        <p:spPr>
          <a:xfrm rot="0">
            <a:off x="7030836" y="5858770"/>
            <a:ext cx="4229668" cy="1354350"/>
          </a:xfrm>
          <a:prstGeom prst="rect">
            <a:avLst/>
          </a:prstGeom>
        </p:spPr>
        <p:txBody>
          <a:bodyPr anchor="t" rtlCol="false" tIns="0" lIns="0" bIns="0" rIns="0">
            <a:spAutoFit/>
          </a:bodyPr>
          <a:lstStyle/>
          <a:p>
            <a:pPr algn="ctr">
              <a:lnSpc>
                <a:spcPts val="2715"/>
              </a:lnSpc>
            </a:pPr>
            <a:r>
              <a:rPr lang="en-US" sz="2262">
                <a:solidFill>
                  <a:srgbClr val="051D40"/>
                </a:solidFill>
                <a:latin typeface="Nunito Sans"/>
                <a:ea typeface="Nunito Sans"/>
                <a:cs typeface="Nunito Sans"/>
                <a:sym typeface="Nunito Sans"/>
              </a:rPr>
              <a:t>- Nutrición adecuada: Una dieta equilibrada ayuda a prevenir enfermedades y a mantener un peso saludable.</a:t>
            </a:r>
          </a:p>
        </p:txBody>
      </p:sp>
      <p:grpSp>
        <p:nvGrpSpPr>
          <p:cNvPr name="Group 13" id="13"/>
          <p:cNvGrpSpPr/>
          <p:nvPr/>
        </p:nvGrpSpPr>
        <p:grpSpPr>
          <a:xfrm rot="0">
            <a:off x="12149719" y="4153475"/>
            <a:ext cx="5284198" cy="4044780"/>
            <a:chOff x="0" y="0"/>
            <a:chExt cx="1537717" cy="1177043"/>
          </a:xfrm>
        </p:grpSpPr>
        <p:sp>
          <p:nvSpPr>
            <p:cNvPr name="Freeform 14" id="14"/>
            <p:cNvSpPr/>
            <p:nvPr/>
          </p:nvSpPr>
          <p:spPr>
            <a:xfrm flipH="false" flipV="false" rot="0">
              <a:off x="0" y="0"/>
              <a:ext cx="1537717" cy="1177043"/>
            </a:xfrm>
            <a:custGeom>
              <a:avLst/>
              <a:gdLst/>
              <a:ahLst/>
              <a:cxnLst/>
              <a:rect r="r" b="b" t="t" l="l"/>
              <a:pathLst>
                <a:path h="1177043" w="1537717">
                  <a:moveTo>
                    <a:pt x="74720" y="0"/>
                  </a:moveTo>
                  <a:lnTo>
                    <a:pt x="1462997" y="0"/>
                  </a:lnTo>
                  <a:cubicBezTo>
                    <a:pt x="1504264" y="0"/>
                    <a:pt x="1537717" y="33454"/>
                    <a:pt x="1537717" y="74720"/>
                  </a:cubicBezTo>
                  <a:lnTo>
                    <a:pt x="1537717" y="1102322"/>
                  </a:lnTo>
                  <a:cubicBezTo>
                    <a:pt x="1537717" y="1122139"/>
                    <a:pt x="1529845" y="1141145"/>
                    <a:pt x="1515832" y="1155158"/>
                  </a:cubicBezTo>
                  <a:cubicBezTo>
                    <a:pt x="1501819" y="1169170"/>
                    <a:pt x="1482814" y="1177043"/>
                    <a:pt x="1462997" y="1177043"/>
                  </a:cubicBezTo>
                  <a:lnTo>
                    <a:pt x="74720" y="1177043"/>
                  </a:lnTo>
                  <a:cubicBezTo>
                    <a:pt x="54903" y="1177043"/>
                    <a:pt x="35898" y="1169170"/>
                    <a:pt x="21885" y="1155158"/>
                  </a:cubicBezTo>
                  <a:cubicBezTo>
                    <a:pt x="7872" y="1141145"/>
                    <a:pt x="0" y="1122139"/>
                    <a:pt x="0" y="1102322"/>
                  </a:cubicBezTo>
                  <a:lnTo>
                    <a:pt x="0" y="74720"/>
                  </a:lnTo>
                  <a:cubicBezTo>
                    <a:pt x="0" y="54903"/>
                    <a:pt x="7872" y="35898"/>
                    <a:pt x="21885" y="21885"/>
                  </a:cubicBezTo>
                  <a:cubicBezTo>
                    <a:pt x="35898" y="7872"/>
                    <a:pt x="54903" y="0"/>
                    <a:pt x="74720" y="0"/>
                  </a:cubicBezTo>
                  <a:close/>
                </a:path>
              </a:pathLst>
            </a:custGeom>
            <a:solidFill>
              <a:srgbClr val="B1D4E0"/>
            </a:solidFill>
          </p:spPr>
        </p:sp>
        <p:sp>
          <p:nvSpPr>
            <p:cNvPr name="TextBox 15" id="15"/>
            <p:cNvSpPr txBox="true"/>
            <p:nvPr/>
          </p:nvSpPr>
          <p:spPr>
            <a:xfrm>
              <a:off x="0" y="-38100"/>
              <a:ext cx="1537717" cy="1215143"/>
            </a:xfrm>
            <a:prstGeom prst="rect">
              <a:avLst/>
            </a:prstGeom>
          </p:spPr>
          <p:txBody>
            <a:bodyPr anchor="ctr" rtlCol="false" tIns="50800" lIns="50800" bIns="50800" rIns="50800"/>
            <a:lstStyle/>
            <a:p>
              <a:pPr algn="ctr">
                <a:lnSpc>
                  <a:spcPts val="2659"/>
                </a:lnSpc>
                <a:spcBef>
                  <a:spcPct val="0"/>
                </a:spcBef>
              </a:pPr>
            </a:p>
          </p:txBody>
        </p:sp>
      </p:grpSp>
      <p:sp>
        <p:nvSpPr>
          <p:cNvPr name="TextBox 16" id="16"/>
          <p:cNvSpPr txBox="true"/>
          <p:nvPr/>
        </p:nvSpPr>
        <p:spPr>
          <a:xfrm rot="0">
            <a:off x="12676984" y="5858770"/>
            <a:ext cx="4229668" cy="1690557"/>
          </a:xfrm>
          <a:prstGeom prst="rect">
            <a:avLst/>
          </a:prstGeom>
        </p:spPr>
        <p:txBody>
          <a:bodyPr anchor="t" rtlCol="false" tIns="0" lIns="0" bIns="0" rIns="0">
            <a:spAutoFit/>
          </a:bodyPr>
          <a:lstStyle/>
          <a:p>
            <a:pPr algn="ctr">
              <a:lnSpc>
                <a:spcPts val="2715"/>
              </a:lnSpc>
            </a:pPr>
            <a:r>
              <a:rPr lang="en-US" sz="2262">
                <a:solidFill>
                  <a:srgbClr val="051D40"/>
                </a:solidFill>
                <a:latin typeface="Nunito Sans"/>
                <a:ea typeface="Nunito Sans"/>
                <a:cs typeface="Nunito Sans"/>
                <a:sym typeface="Nunito Sans"/>
              </a:rPr>
              <a:t>- Chequeos médicos: Es fundamental realizar revisiones médicas periódicas para detectar y tratar problemas de salud a tiempo.</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DE8E4"/>
        </a:solidFill>
      </p:bgPr>
    </p:bg>
    <p:spTree>
      <p:nvGrpSpPr>
        <p:cNvPr id="1" name=""/>
        <p:cNvGrpSpPr/>
        <p:nvPr/>
      </p:nvGrpSpPr>
      <p:grpSpPr>
        <a:xfrm>
          <a:off x="0" y="0"/>
          <a:ext cx="0" cy="0"/>
          <a:chOff x="0" y="0"/>
          <a:chExt cx="0" cy="0"/>
        </a:xfrm>
      </p:grpSpPr>
      <p:sp>
        <p:nvSpPr>
          <p:cNvPr name="Freeform 2" id="2"/>
          <p:cNvSpPr/>
          <p:nvPr/>
        </p:nvSpPr>
        <p:spPr>
          <a:xfrm flipH="false" flipV="false" rot="6982806">
            <a:off x="628870" y="6707177"/>
            <a:ext cx="6673590" cy="8952377"/>
          </a:xfrm>
          <a:custGeom>
            <a:avLst/>
            <a:gdLst/>
            <a:ahLst/>
            <a:cxnLst/>
            <a:rect r="r" b="b" t="t" l="l"/>
            <a:pathLst>
              <a:path h="8952377" w="6673590">
                <a:moveTo>
                  <a:pt x="0" y="0"/>
                </a:moveTo>
                <a:lnTo>
                  <a:pt x="6673590" y="0"/>
                </a:lnTo>
                <a:lnTo>
                  <a:pt x="6673590" y="8952377"/>
                </a:lnTo>
                <a:lnTo>
                  <a:pt x="0" y="89523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false" flipV="false" rot="-6501204">
            <a:off x="11429708" y="-3497303"/>
            <a:ext cx="8807178" cy="11814508"/>
          </a:xfrm>
          <a:custGeom>
            <a:avLst/>
            <a:gdLst/>
            <a:ahLst/>
            <a:cxnLst/>
            <a:rect r="r" b="b" t="t" l="l"/>
            <a:pathLst>
              <a:path h="11814508" w="8807178">
                <a:moveTo>
                  <a:pt x="0" y="0"/>
                </a:moveTo>
                <a:lnTo>
                  <a:pt x="8807178" y="0"/>
                </a:lnTo>
                <a:lnTo>
                  <a:pt x="8807178" y="11814508"/>
                </a:lnTo>
                <a:lnTo>
                  <a:pt x="0" y="118145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4" id="4"/>
          <p:cNvSpPr/>
          <p:nvPr/>
        </p:nvSpPr>
        <p:spPr>
          <a:xfrm flipH="false" flipV="false" rot="10571821">
            <a:off x="10628437" y="8363453"/>
            <a:ext cx="5947318" cy="7978109"/>
          </a:xfrm>
          <a:custGeom>
            <a:avLst/>
            <a:gdLst/>
            <a:ahLst/>
            <a:cxnLst/>
            <a:rect r="r" b="b" t="t" l="l"/>
            <a:pathLst>
              <a:path h="7978109" w="5947318">
                <a:moveTo>
                  <a:pt x="0" y="0"/>
                </a:moveTo>
                <a:lnTo>
                  <a:pt x="5947318" y="0"/>
                </a:lnTo>
                <a:lnTo>
                  <a:pt x="5947318" y="7978110"/>
                </a:lnTo>
                <a:lnTo>
                  <a:pt x="0" y="79781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5" id="5"/>
          <p:cNvSpPr/>
          <p:nvPr/>
        </p:nvSpPr>
        <p:spPr>
          <a:xfrm flipH="false" flipV="false" rot="-5114765">
            <a:off x="11561828" y="5146485"/>
            <a:ext cx="8542938" cy="7393525"/>
          </a:xfrm>
          <a:custGeom>
            <a:avLst/>
            <a:gdLst/>
            <a:ahLst/>
            <a:cxnLst/>
            <a:rect r="r" b="b" t="t" l="l"/>
            <a:pathLst>
              <a:path h="7393525" w="8542938">
                <a:moveTo>
                  <a:pt x="0" y="0"/>
                </a:moveTo>
                <a:lnTo>
                  <a:pt x="8542938" y="0"/>
                </a:lnTo>
                <a:lnTo>
                  <a:pt x="8542938" y="7393525"/>
                </a:lnTo>
                <a:lnTo>
                  <a:pt x="0" y="73935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6" id="6"/>
          <p:cNvSpPr/>
          <p:nvPr/>
        </p:nvSpPr>
        <p:spPr>
          <a:xfrm flipH="false" flipV="false" rot="-5058328">
            <a:off x="13255544" y="-4131370"/>
            <a:ext cx="7156478" cy="6935278"/>
          </a:xfrm>
          <a:custGeom>
            <a:avLst/>
            <a:gdLst/>
            <a:ahLst/>
            <a:cxnLst/>
            <a:rect r="r" b="b" t="t" l="l"/>
            <a:pathLst>
              <a:path h="6935278" w="7156478">
                <a:moveTo>
                  <a:pt x="0" y="0"/>
                </a:moveTo>
                <a:lnTo>
                  <a:pt x="7156479" y="0"/>
                </a:lnTo>
                <a:lnTo>
                  <a:pt x="7156479" y="6935279"/>
                </a:lnTo>
                <a:lnTo>
                  <a:pt x="0" y="693527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7" id="7"/>
          <p:cNvSpPr/>
          <p:nvPr/>
        </p:nvSpPr>
        <p:spPr>
          <a:xfrm flipH="false" flipV="false" rot="3318101">
            <a:off x="-3880130" y="6803731"/>
            <a:ext cx="10117864" cy="10062676"/>
          </a:xfrm>
          <a:custGeom>
            <a:avLst/>
            <a:gdLst/>
            <a:ahLst/>
            <a:cxnLst/>
            <a:rect r="r" b="b" t="t" l="l"/>
            <a:pathLst>
              <a:path h="10062676" w="10117864">
                <a:moveTo>
                  <a:pt x="0" y="0"/>
                </a:moveTo>
                <a:lnTo>
                  <a:pt x="10117864" y="0"/>
                </a:lnTo>
                <a:lnTo>
                  <a:pt x="10117864" y="10062675"/>
                </a:lnTo>
                <a:lnTo>
                  <a:pt x="0" y="1006267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Freeform 8" id="8"/>
          <p:cNvSpPr/>
          <p:nvPr/>
        </p:nvSpPr>
        <p:spPr>
          <a:xfrm flipH="false" flipV="false" rot="6800871">
            <a:off x="-1846725" y="-2878373"/>
            <a:ext cx="8542938" cy="7393525"/>
          </a:xfrm>
          <a:custGeom>
            <a:avLst/>
            <a:gdLst/>
            <a:ahLst/>
            <a:cxnLst/>
            <a:rect r="r" b="b" t="t" l="l"/>
            <a:pathLst>
              <a:path h="7393525" w="8542938">
                <a:moveTo>
                  <a:pt x="0" y="0"/>
                </a:moveTo>
                <a:lnTo>
                  <a:pt x="8542938" y="0"/>
                </a:lnTo>
                <a:lnTo>
                  <a:pt x="8542938" y="7393525"/>
                </a:lnTo>
                <a:lnTo>
                  <a:pt x="0" y="73935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TextBox 9" id="9"/>
          <p:cNvSpPr txBox="true"/>
          <p:nvPr/>
        </p:nvSpPr>
        <p:spPr>
          <a:xfrm rot="0">
            <a:off x="4834951" y="4476031"/>
            <a:ext cx="9021852" cy="2761398"/>
          </a:xfrm>
          <a:prstGeom prst="rect">
            <a:avLst/>
          </a:prstGeom>
        </p:spPr>
        <p:txBody>
          <a:bodyPr anchor="t" rtlCol="false" tIns="0" lIns="0" bIns="0" rIns="0">
            <a:spAutoFit/>
          </a:bodyPr>
          <a:lstStyle/>
          <a:p>
            <a:pPr algn="ctr">
              <a:lnSpc>
                <a:spcPts val="11034"/>
              </a:lnSpc>
            </a:pPr>
            <a:r>
              <a:rPr lang="en-US" b="true" sz="7881" spc="740">
                <a:solidFill>
                  <a:srgbClr val="152540"/>
                </a:solidFill>
                <a:latin typeface="Glacial Indifference Bold"/>
                <a:ea typeface="Glacial Indifference Bold"/>
                <a:cs typeface="Glacial Indifference Bold"/>
                <a:sym typeface="Glacial Indifference Bold"/>
              </a:rPr>
              <a:t>COGNOSCITIVO EN LA MADUREZ</a:t>
            </a:r>
          </a:p>
        </p:txBody>
      </p:sp>
      <p:sp>
        <p:nvSpPr>
          <p:cNvPr name="TextBox 10" id="10"/>
          <p:cNvSpPr txBox="true"/>
          <p:nvPr/>
        </p:nvSpPr>
        <p:spPr>
          <a:xfrm rot="0">
            <a:off x="5490215" y="3766424"/>
            <a:ext cx="7307570" cy="1086593"/>
          </a:xfrm>
          <a:prstGeom prst="rect">
            <a:avLst/>
          </a:prstGeom>
        </p:spPr>
        <p:txBody>
          <a:bodyPr anchor="t" rtlCol="false" tIns="0" lIns="0" bIns="0" rIns="0">
            <a:spAutoFit/>
          </a:bodyPr>
          <a:lstStyle/>
          <a:p>
            <a:pPr algn="ctr" marL="0" indent="0" lvl="0">
              <a:lnSpc>
                <a:spcPts val="8884"/>
              </a:lnSpc>
              <a:spcBef>
                <a:spcPct val="0"/>
              </a:spcBef>
            </a:pPr>
            <a:r>
              <a:rPr lang="en-US" sz="6345" spc="596">
                <a:solidFill>
                  <a:srgbClr val="152540"/>
                </a:solidFill>
                <a:latin typeface="Glacial Indifference"/>
                <a:ea typeface="Glacial Indifference"/>
                <a:cs typeface="Glacial Indifference"/>
                <a:sym typeface="Glacial Indifference"/>
              </a:rPr>
              <a:t>DESARROLLO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DE8E4"/>
        </a:solidFill>
      </p:bgPr>
    </p:bg>
    <p:spTree>
      <p:nvGrpSpPr>
        <p:cNvPr id="1" name=""/>
        <p:cNvGrpSpPr/>
        <p:nvPr/>
      </p:nvGrpSpPr>
      <p:grpSpPr>
        <a:xfrm>
          <a:off x="0" y="0"/>
          <a:ext cx="0" cy="0"/>
          <a:chOff x="0" y="0"/>
          <a:chExt cx="0" cy="0"/>
        </a:xfrm>
      </p:grpSpPr>
      <p:sp>
        <p:nvSpPr>
          <p:cNvPr name="Freeform 2" id="2"/>
          <p:cNvSpPr/>
          <p:nvPr/>
        </p:nvSpPr>
        <p:spPr>
          <a:xfrm flipH="false" flipV="false" rot="0">
            <a:off x="10801515" y="0"/>
            <a:ext cx="7486485" cy="10287000"/>
          </a:xfrm>
          <a:custGeom>
            <a:avLst/>
            <a:gdLst/>
            <a:ahLst/>
            <a:cxnLst/>
            <a:rect r="r" b="b" t="t" l="l"/>
            <a:pathLst>
              <a:path h="10287000" w="7486485">
                <a:moveTo>
                  <a:pt x="0" y="0"/>
                </a:moveTo>
                <a:lnTo>
                  <a:pt x="7486485" y="0"/>
                </a:lnTo>
                <a:lnTo>
                  <a:pt x="7486485" y="10287000"/>
                </a:lnTo>
                <a:lnTo>
                  <a:pt x="0" y="10287000"/>
                </a:lnTo>
                <a:lnTo>
                  <a:pt x="0" y="0"/>
                </a:lnTo>
                <a:close/>
              </a:path>
            </a:pathLst>
          </a:custGeom>
          <a:blipFill>
            <a:blip r:embed="rId2"/>
            <a:stretch>
              <a:fillRect l="0" t="-9920" r="-12230" b="-12671"/>
            </a:stretch>
          </a:blipFill>
        </p:spPr>
      </p:sp>
      <p:sp>
        <p:nvSpPr>
          <p:cNvPr name="Freeform 3" id="3"/>
          <p:cNvSpPr/>
          <p:nvPr/>
        </p:nvSpPr>
        <p:spPr>
          <a:xfrm flipH="false" flipV="false" rot="-445925">
            <a:off x="3142738" y="-769394"/>
            <a:ext cx="9798172" cy="13143890"/>
          </a:xfrm>
          <a:custGeom>
            <a:avLst/>
            <a:gdLst/>
            <a:ahLst/>
            <a:cxnLst/>
            <a:rect r="r" b="b" t="t" l="l"/>
            <a:pathLst>
              <a:path h="13143890" w="9798172">
                <a:moveTo>
                  <a:pt x="0" y="0"/>
                </a:moveTo>
                <a:lnTo>
                  <a:pt x="9798173" y="0"/>
                </a:lnTo>
                <a:lnTo>
                  <a:pt x="9798173" y="13143890"/>
                </a:lnTo>
                <a:lnTo>
                  <a:pt x="0" y="1314389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4" id="4"/>
          <p:cNvSpPr/>
          <p:nvPr/>
        </p:nvSpPr>
        <p:spPr>
          <a:xfrm flipH="false" flipV="false" rot="-8798399">
            <a:off x="8466276" y="-9590538"/>
            <a:ext cx="9798172" cy="13143890"/>
          </a:xfrm>
          <a:custGeom>
            <a:avLst/>
            <a:gdLst/>
            <a:ahLst/>
            <a:cxnLst/>
            <a:rect r="r" b="b" t="t" l="l"/>
            <a:pathLst>
              <a:path h="13143890" w="9798172">
                <a:moveTo>
                  <a:pt x="0" y="0"/>
                </a:moveTo>
                <a:lnTo>
                  <a:pt x="9798173" y="0"/>
                </a:lnTo>
                <a:lnTo>
                  <a:pt x="9798173" y="13143890"/>
                </a:lnTo>
                <a:lnTo>
                  <a:pt x="0" y="1314389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Freeform 5" id="5"/>
          <p:cNvSpPr/>
          <p:nvPr/>
        </p:nvSpPr>
        <p:spPr>
          <a:xfrm flipH="false" flipV="false" rot="3283157">
            <a:off x="-1501206" y="7329841"/>
            <a:ext cx="5624862" cy="7545546"/>
          </a:xfrm>
          <a:custGeom>
            <a:avLst/>
            <a:gdLst/>
            <a:ahLst/>
            <a:cxnLst/>
            <a:rect r="r" b="b" t="t" l="l"/>
            <a:pathLst>
              <a:path h="7545546" w="5624862">
                <a:moveTo>
                  <a:pt x="0" y="0"/>
                </a:moveTo>
                <a:lnTo>
                  <a:pt x="5624862" y="0"/>
                </a:lnTo>
                <a:lnTo>
                  <a:pt x="5624862" y="7545546"/>
                </a:lnTo>
                <a:lnTo>
                  <a:pt x="0" y="754554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Freeform 6" id="6"/>
          <p:cNvSpPr/>
          <p:nvPr/>
        </p:nvSpPr>
        <p:spPr>
          <a:xfrm flipH="false" flipV="false" rot="2770156">
            <a:off x="-2577184" y="-2165857"/>
            <a:ext cx="5154368" cy="4995052"/>
          </a:xfrm>
          <a:custGeom>
            <a:avLst/>
            <a:gdLst/>
            <a:ahLst/>
            <a:cxnLst/>
            <a:rect r="r" b="b" t="t" l="l"/>
            <a:pathLst>
              <a:path h="4995052" w="5154368">
                <a:moveTo>
                  <a:pt x="0" y="0"/>
                </a:moveTo>
                <a:lnTo>
                  <a:pt x="5154368" y="0"/>
                </a:lnTo>
                <a:lnTo>
                  <a:pt x="5154368" y="4995051"/>
                </a:lnTo>
                <a:lnTo>
                  <a:pt x="0" y="49950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7" id="7"/>
          <p:cNvSpPr/>
          <p:nvPr/>
        </p:nvSpPr>
        <p:spPr>
          <a:xfrm flipH="false" flipV="false" rot="2770156">
            <a:off x="15710816" y="8522875"/>
            <a:ext cx="5154368" cy="4995052"/>
          </a:xfrm>
          <a:custGeom>
            <a:avLst/>
            <a:gdLst/>
            <a:ahLst/>
            <a:cxnLst/>
            <a:rect r="r" b="b" t="t" l="l"/>
            <a:pathLst>
              <a:path h="4995052" w="5154368">
                <a:moveTo>
                  <a:pt x="0" y="0"/>
                </a:moveTo>
                <a:lnTo>
                  <a:pt x="5154368" y="0"/>
                </a:lnTo>
                <a:lnTo>
                  <a:pt x="5154368" y="4995052"/>
                </a:lnTo>
                <a:lnTo>
                  <a:pt x="0" y="499505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TextBox 8" id="8"/>
          <p:cNvSpPr txBox="true"/>
          <p:nvPr/>
        </p:nvSpPr>
        <p:spPr>
          <a:xfrm rot="0">
            <a:off x="2260104" y="2973556"/>
            <a:ext cx="7510737" cy="4695965"/>
          </a:xfrm>
          <a:prstGeom prst="rect">
            <a:avLst/>
          </a:prstGeom>
        </p:spPr>
        <p:txBody>
          <a:bodyPr anchor="t" rtlCol="false" tIns="0" lIns="0" bIns="0" rIns="0">
            <a:spAutoFit/>
          </a:bodyPr>
          <a:lstStyle/>
          <a:p>
            <a:pPr algn="just">
              <a:lnSpc>
                <a:spcPts val="4192"/>
              </a:lnSpc>
            </a:pPr>
            <a:r>
              <a:rPr lang="en-US" sz="2994" spc="65">
                <a:solidFill>
                  <a:srgbClr val="152540"/>
                </a:solidFill>
                <a:latin typeface="Glacial Indifference"/>
                <a:ea typeface="Glacial Indifference"/>
                <a:cs typeface="Glacial Indifference"/>
                <a:sym typeface="Glacial Indifference"/>
              </a:rPr>
              <a:t>El desarrollo cognoscitivo en la madurez se caracteriza por cambios sutiles pero significativos. A diferencia de la infancia y la adolescencia, donde el desarrollo es más rápido y evidente, la madurez se caracteriza por un perfeccionamiento de las habilidades existentes y la adquisición de nuevas estrategias para afrontar los desafíos de la vida adulta.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DAGYu0RJ-VU</dc:identifier>
  <dcterms:modified xsi:type="dcterms:W3CDTF">2011-08-01T06:04:30Z</dcterms:modified>
  <cp:revision>1</cp:revision>
  <dc:title>Blue and Yellow Quirky Handmade Gifts for Adults Hanukkah Events and Special Interest Presentation</dc:title>
</cp:coreProperties>
</file>