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DM Sans Semi Bold" panose="020B0604020202020204" charset="0"/>
      <p:regular r:id="rId11"/>
    </p:embeddedFont>
    <p:embeddedFont>
      <p:font typeface="Inter Medium" panose="020B0604020202020204" charset="0"/>
      <p:regular r:id="rId12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28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8673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Inclusión Digital, Acceso Universal y Participación Ciudadana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53232"/>
            <a:ext cx="75564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Pilares de una Sociedad Digital Justa: Definiciones, Conceptos Fundamentales e Interconexiones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500205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Exploramos los tres pilares fundamentales para construir una sociedad digital equitativa. Analizaremos sus definiciones, interrelaciones e importancia.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3628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370439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6345912"/>
            <a:ext cx="229802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 edith liccioni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930" y="609600"/>
            <a:ext cx="554235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Agenda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10910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Shape 2"/>
          <p:cNvSpPr/>
          <p:nvPr/>
        </p:nvSpPr>
        <p:spPr>
          <a:xfrm>
            <a:off x="6431220" y="2229088"/>
            <a:ext cx="665083" cy="30480"/>
          </a:xfrm>
          <a:prstGeom prst="roundRect">
            <a:avLst>
              <a:gd name="adj" fmla="val 10910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870" y="2036505"/>
            <a:ext cx="332542" cy="41564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435548" y="1967389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Introducción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775930" y="2446853"/>
            <a:ext cx="5430798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importancia de la sociedad digital en el mundo actual.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7534096" y="3337560"/>
            <a:ext cx="665083" cy="30480"/>
          </a:xfrm>
          <a:prstGeom prst="roundRect">
            <a:avLst>
              <a:gd name="adj" fmla="val 10910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0" name="Shape 7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70" y="3144976"/>
            <a:ext cx="332542" cy="41564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423672" y="3075861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Inclusión Digital</a:t>
            </a:r>
            <a:endParaRPr lang="en-US" sz="2150" dirty="0"/>
          </a:p>
        </p:txBody>
      </p:sp>
      <p:sp>
        <p:nvSpPr>
          <p:cNvPr id="13" name="Text 9"/>
          <p:cNvSpPr/>
          <p:nvPr/>
        </p:nvSpPr>
        <p:spPr>
          <a:xfrm>
            <a:off x="8423672" y="3555325"/>
            <a:ext cx="5430798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Definición, conceptos clave e importancia social.</a:t>
            </a:r>
            <a:endParaRPr lang="en-US" sz="1700" dirty="0"/>
          </a:p>
        </p:txBody>
      </p:sp>
      <p:sp>
        <p:nvSpPr>
          <p:cNvPr id="14" name="Shape 10"/>
          <p:cNvSpPr/>
          <p:nvPr/>
        </p:nvSpPr>
        <p:spPr>
          <a:xfrm>
            <a:off x="6431220" y="4335185"/>
            <a:ext cx="665083" cy="30480"/>
          </a:xfrm>
          <a:prstGeom prst="roundRect">
            <a:avLst>
              <a:gd name="adj" fmla="val 10910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5" name="Shape 11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870" y="4142601"/>
            <a:ext cx="332542" cy="41564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435548" y="4073485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Acceso Universal</a:t>
            </a:r>
            <a:endParaRPr lang="en-US" sz="2150" dirty="0"/>
          </a:p>
        </p:txBody>
      </p:sp>
      <p:sp>
        <p:nvSpPr>
          <p:cNvPr id="18" name="Text 13"/>
          <p:cNvSpPr/>
          <p:nvPr/>
        </p:nvSpPr>
        <p:spPr>
          <a:xfrm>
            <a:off x="775930" y="4552950"/>
            <a:ext cx="5430798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Definición, relación con la inclusión digital y su relevancia.</a:t>
            </a:r>
            <a:endParaRPr lang="en-US" sz="1700" dirty="0"/>
          </a:p>
        </p:txBody>
      </p:sp>
      <p:sp>
        <p:nvSpPr>
          <p:cNvPr id="19" name="Shape 14"/>
          <p:cNvSpPr/>
          <p:nvPr/>
        </p:nvSpPr>
        <p:spPr>
          <a:xfrm>
            <a:off x="7534096" y="5332809"/>
            <a:ext cx="665083" cy="30480"/>
          </a:xfrm>
          <a:prstGeom prst="roundRect">
            <a:avLst>
              <a:gd name="adj" fmla="val 10910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0" name="Shape 15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870" y="5140226"/>
            <a:ext cx="332542" cy="41564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423672" y="5071110"/>
            <a:ext cx="328064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Participación Ciudadana</a:t>
            </a:r>
            <a:endParaRPr lang="en-US" sz="2150" dirty="0"/>
          </a:p>
        </p:txBody>
      </p:sp>
      <p:sp>
        <p:nvSpPr>
          <p:cNvPr id="23" name="Text 17"/>
          <p:cNvSpPr/>
          <p:nvPr/>
        </p:nvSpPr>
        <p:spPr>
          <a:xfrm>
            <a:off x="8423672" y="5550575"/>
            <a:ext cx="5430798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Definición, relación con los otros pilares e impacto social.</a:t>
            </a:r>
            <a:endParaRPr lang="en-US" sz="1700" dirty="0"/>
          </a:p>
        </p:txBody>
      </p:sp>
      <p:sp>
        <p:nvSpPr>
          <p:cNvPr id="24" name="Shape 18"/>
          <p:cNvSpPr/>
          <p:nvPr/>
        </p:nvSpPr>
        <p:spPr>
          <a:xfrm>
            <a:off x="6431220" y="6330434"/>
            <a:ext cx="665083" cy="30480"/>
          </a:xfrm>
          <a:prstGeom prst="roundRect">
            <a:avLst>
              <a:gd name="adj" fmla="val 10910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5" name="Shape 19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8870" y="6137850"/>
            <a:ext cx="332542" cy="415647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3435548" y="6068735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Conclusiones</a:t>
            </a:r>
            <a:endParaRPr lang="en-US" sz="2150" dirty="0"/>
          </a:p>
        </p:txBody>
      </p:sp>
      <p:sp>
        <p:nvSpPr>
          <p:cNvPr id="28" name="Text 21"/>
          <p:cNvSpPr/>
          <p:nvPr/>
        </p:nvSpPr>
        <p:spPr>
          <a:xfrm>
            <a:off x="775930" y="6548199"/>
            <a:ext cx="5430798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Hacia una sociedad digital inclusiva y participativa.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6265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Inclusión Digital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1159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50700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028831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Inclusión Digital se refiere al proceso de garantizar que todas las personas puedan acceder y utilizar las tecnologías digitales.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31159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039868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Conceptos Clave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0288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Acceso, habilidades digitales, contenido relevante, confianza y seguridad, brecha digital.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6972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6507004" y="55237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Importancia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01420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Promueve la equidad social, el desarrollo económico, fortalece la democracia y facilita el desarrollo personal.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7107" y="525780"/>
            <a:ext cx="4765715" cy="595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Acceso Universal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917" y="1502688"/>
            <a:ext cx="1316236" cy="109823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30" y="2020372"/>
            <a:ext cx="268010" cy="3350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39772" y="1693307"/>
            <a:ext cx="2382798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No Discriminación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4839772" y="2105382"/>
            <a:ext cx="325826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Acceso sin restricciones para todos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4696778" y="2615208"/>
            <a:ext cx="9218890" cy="11430"/>
          </a:xfrm>
          <a:prstGeom prst="roundRect">
            <a:avLst>
              <a:gd name="adj" fmla="val 2501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739" y="2648545"/>
            <a:ext cx="2632591" cy="109823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30" y="3030141"/>
            <a:ext cx="268010" cy="33504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497949" y="2839164"/>
            <a:ext cx="2382798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Calidad del Servicio</a:t>
            </a:r>
            <a:endParaRPr lang="en-US" sz="1850" dirty="0"/>
          </a:p>
        </p:txBody>
      </p:sp>
      <p:sp>
        <p:nvSpPr>
          <p:cNvPr id="11" name="Text 5"/>
          <p:cNvSpPr/>
          <p:nvPr/>
        </p:nvSpPr>
        <p:spPr>
          <a:xfrm>
            <a:off x="5497949" y="3251240"/>
            <a:ext cx="2526149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Conexión adecuada y fiable</a:t>
            </a:r>
            <a:endParaRPr lang="en-US" sz="1500" dirty="0"/>
          </a:p>
        </p:txBody>
      </p:sp>
      <p:sp>
        <p:nvSpPr>
          <p:cNvPr id="12" name="Shape 6"/>
          <p:cNvSpPr/>
          <p:nvPr/>
        </p:nvSpPr>
        <p:spPr>
          <a:xfrm>
            <a:off x="5354955" y="3761065"/>
            <a:ext cx="8560713" cy="11430"/>
          </a:xfrm>
          <a:prstGeom prst="roundRect">
            <a:avLst>
              <a:gd name="adj" fmla="val 2501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562" y="3794403"/>
            <a:ext cx="3948946" cy="109823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911" y="4175998"/>
            <a:ext cx="268010" cy="33504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56127" y="3985022"/>
            <a:ext cx="2382798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Accesibilidad</a:t>
            </a:r>
            <a:endParaRPr lang="en-US" sz="1850" dirty="0"/>
          </a:p>
        </p:txBody>
      </p:sp>
      <p:sp>
        <p:nvSpPr>
          <p:cNvPr id="16" name="Text 8"/>
          <p:cNvSpPr/>
          <p:nvPr/>
        </p:nvSpPr>
        <p:spPr>
          <a:xfrm>
            <a:off x="6156127" y="4397097"/>
            <a:ext cx="357580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Usabilidad para todos, diseño universal</a:t>
            </a:r>
            <a:endParaRPr lang="en-US" sz="1500" dirty="0"/>
          </a:p>
        </p:txBody>
      </p:sp>
      <p:sp>
        <p:nvSpPr>
          <p:cNvPr id="17" name="Shape 9"/>
          <p:cNvSpPr/>
          <p:nvPr/>
        </p:nvSpPr>
        <p:spPr>
          <a:xfrm>
            <a:off x="6013132" y="4906923"/>
            <a:ext cx="7902535" cy="11430"/>
          </a:xfrm>
          <a:prstGeom prst="roundRect">
            <a:avLst>
              <a:gd name="adj" fmla="val 2501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503" y="4940260"/>
            <a:ext cx="5265182" cy="1098232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030" y="5321856"/>
            <a:ext cx="268010" cy="33504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14304" y="5130879"/>
            <a:ext cx="2382798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Asequibilidad</a:t>
            </a:r>
            <a:endParaRPr lang="en-US" sz="1850" dirty="0"/>
          </a:p>
        </p:txBody>
      </p:sp>
      <p:sp>
        <p:nvSpPr>
          <p:cNvPr id="21" name="Text 11"/>
          <p:cNvSpPr/>
          <p:nvPr/>
        </p:nvSpPr>
        <p:spPr>
          <a:xfrm>
            <a:off x="6814304" y="5542955"/>
            <a:ext cx="5378053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Costos razonables para todos los niveles socioeconómicos</a:t>
            </a:r>
            <a:endParaRPr lang="en-US" sz="1500" dirty="0"/>
          </a:p>
        </p:txBody>
      </p:sp>
      <p:sp>
        <p:nvSpPr>
          <p:cNvPr id="22" name="Shape 12"/>
          <p:cNvSpPr/>
          <p:nvPr/>
        </p:nvSpPr>
        <p:spPr>
          <a:xfrm>
            <a:off x="6671310" y="6052780"/>
            <a:ext cx="7244358" cy="11430"/>
          </a:xfrm>
          <a:prstGeom prst="roundRect">
            <a:avLst>
              <a:gd name="adj" fmla="val 2501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26" y="6086118"/>
            <a:ext cx="6581537" cy="1098232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7030" y="6467713"/>
            <a:ext cx="268010" cy="335042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72482" y="6276737"/>
            <a:ext cx="2382798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Disponibilidad</a:t>
            </a:r>
            <a:endParaRPr lang="en-US" sz="1850" dirty="0"/>
          </a:p>
        </p:txBody>
      </p:sp>
      <p:sp>
        <p:nvSpPr>
          <p:cNvPr id="26" name="Text 14"/>
          <p:cNvSpPr/>
          <p:nvPr/>
        </p:nvSpPr>
        <p:spPr>
          <a:xfrm>
            <a:off x="7472482" y="6688812"/>
            <a:ext cx="4193857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Infraestructura en todas las áreas geográficas</a:t>
            </a:r>
            <a:endParaRPr lang="en-US" sz="1500" dirty="0"/>
          </a:p>
        </p:txBody>
      </p:sp>
      <p:sp>
        <p:nvSpPr>
          <p:cNvPr id="27" name="Text 15"/>
          <p:cNvSpPr/>
          <p:nvPr/>
        </p:nvSpPr>
        <p:spPr>
          <a:xfrm>
            <a:off x="667107" y="7398782"/>
            <a:ext cx="13296186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El Acceso Universal se refiere al principio de garantizar que todos los individuos tengan acceso a servicios digitales sin barreras.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69100"/>
            <a:ext cx="67135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Participación Ciudadana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22402" y="2920603"/>
            <a:ext cx="40266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Acceso a Información Pública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11022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Transparencia gubernamental y datos abiertos.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609868" y="337935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21" y="3503295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5315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Espacios de Diálogo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02192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Plataformas en línea para debate ciudadano.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574756" y="2740938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609" y="2864882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94771" y="4087892"/>
            <a:ext cx="34353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Mecanismos de Consulta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594771" y="4578310"/>
            <a:ext cx="42418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Sistemas de retroalimentación para políticas públicas.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789075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928" y="4536400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9481304" y="5644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Activismo Digital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9481304" y="6134695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Movilización social a través de medios digitales.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7574756" y="60838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609" y="6207800"/>
            <a:ext cx="255151" cy="318968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1874758" y="5436632"/>
            <a:ext cx="32743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Gobernanza Electrónica</a:t>
            </a:r>
            <a:endParaRPr lang="en-US" sz="2200" dirty="0"/>
          </a:p>
        </p:txBody>
      </p:sp>
      <p:sp>
        <p:nvSpPr>
          <p:cNvPr id="24" name="Text 14"/>
          <p:cNvSpPr/>
          <p:nvPr/>
        </p:nvSpPr>
        <p:spPr>
          <a:xfrm>
            <a:off x="793790" y="5927050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Servicios públicos digitales accesibles.</a:t>
            </a:r>
            <a:endParaRPr lang="en-US" sz="175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5609868" y="5445443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721" y="5569387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2578"/>
            <a:ext cx="13045678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La Interconexión: Acceso, Inclusión y Participación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2361" y="2490311"/>
            <a:ext cx="2174200" cy="13044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5" y="2943582"/>
            <a:ext cx="318373" cy="39790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2899" y="2716649"/>
            <a:ext cx="233172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Acceso Universal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2899" y="3206115"/>
            <a:ext cx="2331720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base fundamental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79671" y="3779520"/>
            <a:ext cx="10645259" cy="15240"/>
          </a:xfrm>
          <a:prstGeom prst="roundRect">
            <a:avLst>
              <a:gd name="adj" fmla="val 22284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Shape 5"/>
          <p:cNvSpPr/>
          <p:nvPr/>
        </p:nvSpPr>
        <p:spPr>
          <a:xfrm>
            <a:off x="792361" y="3907869"/>
            <a:ext cx="4348520" cy="13044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375" y="4361140"/>
            <a:ext cx="318373" cy="39790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7218" y="413420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Inclusión Digital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7218" y="4623673"/>
            <a:ext cx="3603903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Empoderamiento con habilidades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3990" y="5197078"/>
            <a:ext cx="8470940" cy="15240"/>
          </a:xfrm>
          <a:prstGeom prst="roundRect">
            <a:avLst>
              <a:gd name="adj" fmla="val 22284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Shape 9"/>
          <p:cNvSpPr/>
          <p:nvPr/>
        </p:nvSpPr>
        <p:spPr>
          <a:xfrm>
            <a:off x="792361" y="5325428"/>
            <a:ext cx="6522839" cy="13044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534" y="5778698"/>
            <a:ext cx="318373" cy="39790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1538" y="5551765"/>
            <a:ext cx="334982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Participación Ciudadana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1538" y="6041231"/>
            <a:ext cx="3349823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Fortalecimiento democrático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2361" y="6884551"/>
            <a:ext cx="13045678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Estos tres elementos forman una secuencia lógica. Sin acceso, no hay inclusión. Sin inclusión, no hay participación efectiva.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404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Conclusiones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5298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79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Sociedad Equitativa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7021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inclusión digital reduce desigualdades sociales.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31386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40681"/>
            <a:ext cx="3263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Democracia Fortalecida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03109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 participación digital mejora la calidad democrática.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74751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9015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Desarrollo Integral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9198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El acceso universal impulsa el desarrollo económico y social.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6280190" y="659975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Estos tres pilares son interdependientes y esenciales para construir una sociedad digital justa y democrática.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7740"/>
            <a:ext cx="65384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Preguntas y Respuestas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276118"/>
            <a:ext cx="4221480" cy="422148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41" y="2276118"/>
            <a:ext cx="4221599" cy="422159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391" y="2276118"/>
            <a:ext cx="4221599" cy="42215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689883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Espacio para responder a sus preguntas sobre inclusión digital, acceso universal y participación ciudadana.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Personalizado</PresentationFormat>
  <Paragraphs>71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Inter Medium</vt:lpstr>
      <vt:lpstr>DM Sans Semi Bold</vt:lpstr>
      <vt:lpstr>Inter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Edith Josefina Liccioni De Rodriguez</cp:lastModifiedBy>
  <cp:revision>1</cp:revision>
  <dcterms:created xsi:type="dcterms:W3CDTF">2025-04-16T15:45:37Z</dcterms:created>
  <dcterms:modified xsi:type="dcterms:W3CDTF">2025-04-16T17:09:20Z</dcterms:modified>
</cp:coreProperties>
</file>