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6" r:id="rId3"/>
    <p:sldId id="287" r:id="rId4"/>
    <p:sldId id="288" r:id="rId5"/>
    <p:sldId id="28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910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932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7363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1402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856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4937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5555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9941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9278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7308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98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8D571-E17F-4578-83C1-19ACFCB7BB95}" type="datetimeFigureOut">
              <a:rPr lang="es-EC" smtClean="0"/>
              <a:t>3/7/2022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D8379-ED2E-49A4-8F34-289C95E37E9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3907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instituciones.msp.gob.ec/images/Documentos/CNBS/5%20declaraciones/2002%20PAUTAS%20ETICAS%20INTERNACIONALES%20PARA%20LA%20INV%20BIOMEDICA%20CON%20SERES%20HUMANOS.pdf" TargetMode="External"/><Relationship Id="rId3" Type="http://schemas.openxmlformats.org/officeDocument/2006/relationships/hyperlink" Target="http://instituciones.msp.gob.ec/images/Documentos/CNBS/5%20declaraciones/1948%20DECLARACION%20UNIVERSAL%20DE%20DERECHOS%20HUMANOS.pdf" TargetMode="External"/><Relationship Id="rId7" Type="http://schemas.openxmlformats.org/officeDocument/2006/relationships/hyperlink" Target="http://instituciones.msp.gob.ec/images/Documentos/CNBS/5%20declaraciones/1997%2012%20de%20nov%20DECLARACION%20UNIVERSAL%20SOBRE%20EL%20GENOMA%20HUMANO%20(PAGS%2050%20A%2056).pdf" TargetMode="External"/><Relationship Id="rId12" Type="http://schemas.openxmlformats.org/officeDocument/2006/relationships/hyperlink" Target="http://instituciones.msp.gob.ec/images/Documentos/CNBS/5%20declaraciones/Codigos%20de%20etica%20periodistica.docx" TargetMode="External"/><Relationship Id="rId2" Type="http://schemas.openxmlformats.org/officeDocument/2006/relationships/hyperlink" Target="http://instituciones.msp.gob.ec/images/Documentos/CNBS/5%20declaraciones/1947%20CODIGO%20DE%20NUREMBERG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nstituciones.msp.gob.ec/images/Documentos/CNBS/5%20declaraciones/1997%2004%20de%20abr%20%20CONVENIO%20DE%20OVIEDO.pdf" TargetMode="External"/><Relationship Id="rId11" Type="http://schemas.openxmlformats.org/officeDocument/2006/relationships/hyperlink" Target="http://instituciones.msp.gob.ec/images/Documentos/CNBS/5%20declaraciones/2012%20CODIGO-DE-ETICA%20del%20Periodista%20cient+%C2%A1fico.pdf" TargetMode="External"/><Relationship Id="rId5" Type="http://schemas.openxmlformats.org/officeDocument/2006/relationships/hyperlink" Target="http://instituciones.msp.gob.ec/images/Documentos/CNBS/5%20declaraciones/1983%20CODIGO-INTERNACIONAL%20DE%20+eTICA%20PERIODISTICA%20UNESCO.pdf" TargetMode="External"/><Relationship Id="rId10" Type="http://schemas.openxmlformats.org/officeDocument/2006/relationships/hyperlink" Target="http://instituciones.msp.gob.ec/images/Documentos/CNBS/5%20declaraciones/2005%20DECLARACION%20UNIVERSAL%20DE%20BIOETICA%20Y%20DD%20HH%20(PAGS%2085%20A%2092).pdf" TargetMode="External"/><Relationship Id="rId4" Type="http://schemas.openxmlformats.org/officeDocument/2006/relationships/hyperlink" Target="http://instituciones.msp.gob.ec/images/Documentos/CNBS/5%20declaraciones/1964%20DECLARACION%20DE%20HELSINSKI%20DE%20LA%20AMM.pdf" TargetMode="External"/><Relationship Id="rId9" Type="http://schemas.openxmlformats.org/officeDocument/2006/relationships/hyperlink" Target="http://instituciones.msp.gob.ec/images/Documentos/CNBS/5%20declaraciones/2003%20DECLARACION%20INTERNACIONAL%20SOBRE%20LOS%20DATOS%20GENETICOS%20HUMANOS%20(PAGS%2047-55)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Rectángulo"/>
          <p:cNvSpPr>
            <a:spLocks noChangeArrowheads="1"/>
          </p:cNvSpPr>
          <p:nvPr/>
        </p:nvSpPr>
        <p:spPr bwMode="auto">
          <a:xfrm>
            <a:off x="884903" y="1192879"/>
            <a:ext cx="1038286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763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763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763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763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2763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763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763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763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763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C" alt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Asignatura: </a:t>
            </a:r>
            <a:r>
              <a:rPr lang="es-EC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 de investigación y emprendimiento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ES" sz="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" alt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Semestre:</a:t>
            </a:r>
            <a:r>
              <a:rPr lang="es-ES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6to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ES" altLang="es-E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_tradnl" alt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Profesora: </a:t>
            </a:r>
            <a:r>
              <a:rPr lang="es-ES_tradnl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Dra. Angélica Herrera M.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ES_tradnl" altLang="es-E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3:</a:t>
            </a:r>
            <a:r>
              <a:rPr lang="es-ES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C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Proyectos de investigación en Ciencias de la Salud</a:t>
            </a:r>
          </a:p>
          <a:p>
            <a:pPr>
              <a:spcBef>
                <a:spcPct val="0"/>
              </a:spcBef>
              <a:buFontTx/>
              <a:buNone/>
            </a:pPr>
            <a:endParaRPr lang="es-EC" altLang="es-E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Temas:</a:t>
            </a:r>
            <a:r>
              <a:rPr lang="es-EC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1.10 </a:t>
            </a:r>
            <a:r>
              <a:rPr lang="es-ES_tradnl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Metodología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_tradnl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EC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1.10.1. Metodología. Delimitación de recursos.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C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Consideraciones éticas en el desarrollo de la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C" alt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investigación. Consentimiento informado.</a:t>
            </a:r>
            <a:endParaRPr lang="es-ES_tradnl" alt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919289" y="1628775"/>
            <a:ext cx="1584325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979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21842" y="2361180"/>
            <a:ext cx="4370615" cy="2820419"/>
          </a:xfr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es-EC" sz="3600" dirty="0"/>
              <a:t>autonomía</a:t>
            </a:r>
          </a:p>
          <a:p>
            <a:r>
              <a:rPr lang="es-EC" sz="3600" dirty="0"/>
              <a:t>no maleficencia</a:t>
            </a:r>
          </a:p>
          <a:p>
            <a:r>
              <a:rPr lang="es-EC" sz="3600" dirty="0"/>
              <a:t>beneficencia </a:t>
            </a:r>
          </a:p>
          <a:p>
            <a:r>
              <a:rPr lang="es-EC" sz="3600" dirty="0"/>
              <a:t>justicia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784928" y="643732"/>
            <a:ext cx="6622143" cy="13255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b="1" dirty="0"/>
              <a:t>PRINCIPIOS DE LA BIOÉTICA</a:t>
            </a:r>
          </a:p>
        </p:txBody>
      </p:sp>
    </p:spTree>
    <p:extLst>
      <p:ext uri="{BB962C8B-B14F-4D97-AF65-F5344CB8AC3E}">
        <p14:creationId xmlns:p14="http://schemas.microsoft.com/office/powerpoint/2010/main" val="2095528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18657" y="1201511"/>
            <a:ext cx="7913914" cy="4351338"/>
          </a:xfrm>
        </p:spPr>
        <p:txBody>
          <a:bodyPr>
            <a:normAutofit/>
          </a:bodyPr>
          <a:lstStyle/>
          <a:p>
            <a:pPr algn="just"/>
            <a:r>
              <a:rPr lang="es-EC" sz="3600" dirty="0"/>
              <a:t>La bioética se vincula, como una parte de la ética, con un concepto más acotado hacia la vida en el medio ambiente, desde un punto de vista general, tanto humana, vegetal y animal.</a:t>
            </a:r>
          </a:p>
          <a:p>
            <a:pPr algn="just"/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3850557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pic>
        <p:nvPicPr>
          <p:cNvPr id="1026" name="Picture 2" descr="Bioetica en el cuidado de enferme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246743"/>
            <a:ext cx="11016343" cy="627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514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Declaraciones internacionales – bioética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19116" y="1429839"/>
            <a:ext cx="9416956" cy="4793539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endParaRPr lang="es-EC" dirty="0"/>
          </a:p>
          <a:p>
            <a:pPr marL="0" indent="0" fontAlgn="base">
              <a:lnSpc>
                <a:spcPct val="170000"/>
              </a:lnSpc>
              <a:buNone/>
            </a:pPr>
            <a:r>
              <a:rPr lang="es-EC" sz="7200" dirty="0">
                <a:hlinkClick r:id="rId2"/>
              </a:rPr>
              <a:t>– 1947 CODIGO DE NUREMBERG</a:t>
            </a:r>
            <a:br>
              <a:rPr lang="es-EC" sz="7200" dirty="0"/>
            </a:br>
            <a:r>
              <a:rPr lang="es-EC" sz="7200" dirty="0">
                <a:hlinkClick r:id="rId3"/>
              </a:rPr>
              <a:t>– 1948 DECLARACION UNIVERSAL DE DERECHOS HUMANOS</a:t>
            </a:r>
            <a:br>
              <a:rPr lang="es-EC" sz="7200" dirty="0"/>
            </a:br>
            <a:r>
              <a:rPr lang="es-EC" sz="7200" dirty="0">
                <a:hlinkClick r:id="rId4"/>
              </a:rPr>
              <a:t>– 1964 DECLARACION DE HELSINSKI DE LA AMM</a:t>
            </a:r>
            <a:br>
              <a:rPr lang="es-EC" sz="7200" dirty="0"/>
            </a:br>
            <a:r>
              <a:rPr lang="es-EC" sz="7200" dirty="0">
                <a:hlinkClick r:id="rId5"/>
              </a:rPr>
              <a:t>– 1983 CODIGO-INTERNACIONAL DE ETICA PERIODISTICA UNESCO</a:t>
            </a:r>
            <a:br>
              <a:rPr lang="es-EC" sz="7200" dirty="0"/>
            </a:br>
            <a:r>
              <a:rPr lang="es-EC" sz="7200" dirty="0">
                <a:hlinkClick r:id="rId6"/>
              </a:rPr>
              <a:t>– 1997 04 de abr  CONVENIO DE OVIEDO</a:t>
            </a:r>
            <a:br>
              <a:rPr lang="es-EC" sz="7200" dirty="0"/>
            </a:br>
            <a:r>
              <a:rPr lang="es-EC" sz="7200" dirty="0">
                <a:hlinkClick r:id="rId7"/>
              </a:rPr>
              <a:t>– 1997 12 de nov DECLARACION UNIVERSAL SOBRE EL GENOMA HUMANO (PAGS 50 A 56)</a:t>
            </a:r>
            <a:br>
              <a:rPr lang="es-EC" sz="7200" dirty="0"/>
            </a:br>
            <a:r>
              <a:rPr lang="es-EC" sz="7200" dirty="0">
                <a:hlinkClick r:id="rId8"/>
              </a:rPr>
              <a:t>– 2002 PAUTAS ETICAS INTERNACIONALES PARA LA INV BIOMEDICA CON SERES HUMANOS</a:t>
            </a:r>
            <a:br>
              <a:rPr lang="es-EC" sz="7200" dirty="0"/>
            </a:br>
            <a:r>
              <a:rPr lang="es-EC" sz="7200" dirty="0">
                <a:hlinkClick r:id="rId9"/>
              </a:rPr>
              <a:t>– 2003 DECLARACION INTERNACIONAL SOBRE LOS DATOS GENETICOS HUMANOS (PAGS 47-55)</a:t>
            </a:r>
            <a:br>
              <a:rPr lang="es-EC" sz="7200" dirty="0"/>
            </a:br>
            <a:r>
              <a:rPr lang="es-EC" sz="7200" dirty="0">
                <a:hlinkClick r:id="rId10"/>
              </a:rPr>
              <a:t>– 2005 DECLARACION UNIVERSAL DE BIOETICA Y DD HH (PAGS 85 A 92)</a:t>
            </a:r>
            <a:br>
              <a:rPr lang="es-EC" sz="7200" dirty="0"/>
            </a:br>
            <a:r>
              <a:rPr lang="es-EC" sz="7200" dirty="0">
                <a:hlinkClick r:id="rId11"/>
              </a:rPr>
              <a:t>– 2012 CODIGO-DE-ETICA del Periodista </a:t>
            </a:r>
            <a:r>
              <a:rPr lang="es-EC" sz="7200" dirty="0" err="1">
                <a:hlinkClick r:id="rId11"/>
              </a:rPr>
              <a:t>cientifico</a:t>
            </a:r>
            <a:br>
              <a:rPr lang="es-EC" sz="7200" dirty="0"/>
            </a:br>
            <a:r>
              <a:rPr lang="es-EC" sz="7200" dirty="0">
                <a:hlinkClick r:id="rId12"/>
              </a:rPr>
              <a:t>– </a:t>
            </a:r>
            <a:r>
              <a:rPr lang="es-EC" sz="7200" dirty="0" err="1">
                <a:hlinkClick r:id="rId12"/>
              </a:rPr>
              <a:t>Codigos</a:t>
            </a:r>
            <a:r>
              <a:rPr lang="es-EC" sz="7200" dirty="0">
                <a:hlinkClick r:id="rId12"/>
              </a:rPr>
              <a:t> de </a:t>
            </a:r>
            <a:r>
              <a:rPr lang="es-EC" sz="7200" dirty="0" err="1">
                <a:hlinkClick r:id="rId12"/>
              </a:rPr>
              <a:t>etica</a:t>
            </a:r>
            <a:r>
              <a:rPr lang="es-EC" sz="7200" dirty="0">
                <a:hlinkClick r:id="rId12"/>
              </a:rPr>
              <a:t> </a:t>
            </a:r>
            <a:r>
              <a:rPr lang="es-EC" sz="7200" dirty="0" err="1">
                <a:hlinkClick r:id="rId12"/>
              </a:rPr>
              <a:t>periodistica</a:t>
            </a:r>
            <a:endParaRPr lang="es-EC" sz="7200" dirty="0"/>
          </a:p>
          <a:p>
            <a:pPr lvl="1">
              <a:lnSpc>
                <a:spcPct val="170000"/>
              </a:lnSpc>
            </a:pPr>
            <a:endParaRPr lang="es-EC" sz="7200" dirty="0"/>
          </a:p>
        </p:txBody>
      </p:sp>
    </p:spTree>
    <p:extLst>
      <p:ext uri="{BB962C8B-B14F-4D97-AF65-F5344CB8AC3E}">
        <p14:creationId xmlns:p14="http://schemas.microsoft.com/office/powerpoint/2010/main" val="200370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49" y="163772"/>
            <a:ext cx="11109278" cy="656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78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Métodos o Metodología o Diseño metodológico</a:t>
            </a:r>
            <a:b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Estructura: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Tipo de estudio</a:t>
            </a: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según la clasificación de la investigación que corresponda.</a:t>
            </a:r>
            <a:endParaRPr lang="es-EC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s-E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Universo y muestra</a:t>
            </a: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Definir la población objeto de estudio. Si se utilizan muestras probabilísticas o no probabilísticas, señalar el tamaño aproximado de estas, su procedencia y el método de muestreo empleado. Se deben definir los elementos que se estudiarán, los criterios de inclusión o exclusión, y el lugar y tiempo a que está referido el estudio.</a:t>
            </a:r>
            <a:endParaRPr lang="es-EC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3342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Métodos o Metodología o Diseño metodológico</a:t>
            </a:r>
            <a:b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Estructura: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Operacionalización</a:t>
            </a:r>
            <a:r>
              <a:rPr lang="es-E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las variables. </a:t>
            </a:r>
            <a:r>
              <a:rPr lang="es-E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identifican y describen cada una de las variables del estudio y las categorías que serán utilizadas; se declara su relación con el estudio: dependiente, independiente o de confusión; y se especifican los conceptos o constructos de las categorías, según corresponda.</a:t>
            </a:r>
          </a:p>
          <a:p>
            <a:pPr marL="0" lvl="0" indent="0" algn="just">
              <a:buNone/>
            </a:pPr>
            <a:endParaRPr lang="es-E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s-E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s-ES" sz="3000" b="1" i="1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Recolección</a:t>
            </a:r>
            <a:r>
              <a:rPr lang="es-ES" sz="3000" b="1" i="1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3000" b="1" i="1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b="1" i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datos</a:t>
            </a:r>
            <a:r>
              <a:rPr lang="es-ES" sz="3000" b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S" sz="3000" b="1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Descripción</a:t>
            </a:r>
            <a:r>
              <a:rPr lang="es-ES" sz="3000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minuciosa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3000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méto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dos (</a:t>
            </a:r>
            <a:r>
              <a:rPr lang="es-ES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 teórico y nivel empírico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técnicas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procedimientos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utilizarán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para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colección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datos;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especificará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fuente.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Todas</a:t>
            </a:r>
            <a:r>
              <a:rPr lang="es-ES" sz="3000" spc="-10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las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herramientas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instrumentos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deben</a:t>
            </a:r>
            <a:r>
              <a:rPr lang="es-ES" sz="30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anexar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S" sz="30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30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proyecto.</a:t>
            </a:r>
          </a:p>
          <a:p>
            <a:pPr marL="0" lvl="0" indent="0" algn="just">
              <a:buNone/>
            </a:pPr>
            <a:endParaRPr lang="es-E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es-E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685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Métodos o Metodología o Diseño metodológico</a:t>
            </a:r>
            <a:b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s-EC" sz="4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Estructura: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ES" b="1" spc="-25" dirty="0">
                <a:solidFill>
                  <a:srgbClr val="231F20"/>
                </a:solidFill>
                <a:latin typeface="Times New Roman" panose="02020603050405020304" pitchFamily="18" charset="0"/>
              </a:rPr>
              <a:t>5. </a:t>
            </a:r>
            <a:r>
              <a:rPr lang="es-ES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Plan de procesamiento y análisis de la información</a:t>
            </a:r>
            <a:r>
              <a:rPr lang="es-ES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Descripción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todo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</a:t>
            </a:r>
            <a:r>
              <a:rPr lang="es-ES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referente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procesamiento</a:t>
            </a:r>
            <a:r>
              <a:rPr lang="es-ES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 información,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sea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cuantitativa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cualitativa.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crearon </a:t>
            </a:r>
            <a:r>
              <a:rPr lang="es-ES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bases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datos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realizará</a:t>
            </a:r>
            <a:r>
              <a:rPr lang="es-ES" spc="-1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manualmente.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Utilización de métodos</a:t>
            </a:r>
            <a:r>
              <a:rPr lang="es-ES" spc="-1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estadísticos. </a:t>
            </a:r>
          </a:p>
          <a:p>
            <a:pPr marL="0" lvl="0" indent="0" algn="just">
              <a:buNone/>
            </a:pPr>
            <a:endParaRPr lang="es-ES" spc="-30" dirty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pPr marL="0" marR="802640" lvl="0" indent="0" algn="just">
              <a:lnSpc>
                <a:spcPct val="101000"/>
              </a:lnSpc>
              <a:spcBef>
                <a:spcPts val="130"/>
              </a:spcBef>
              <a:buClr>
                <a:srgbClr val="231F20"/>
              </a:buClr>
              <a:buSzPts val="1200"/>
              <a:buNone/>
              <a:tabLst>
                <a:tab pos="1307465" algn="l"/>
              </a:tabLst>
            </a:pPr>
            <a:r>
              <a:rPr lang="es-ES" sz="3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s-ES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Consideraciones</a:t>
            </a:r>
            <a:r>
              <a:rPr lang="es-ES" b="1" i="1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b="1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éticas</a:t>
            </a:r>
            <a:r>
              <a:rPr lang="es-ES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s-ES" b="1" spc="-9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Deben</a:t>
            </a:r>
            <a:r>
              <a:rPr lang="es-ES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estar</a:t>
            </a:r>
            <a:r>
              <a:rPr lang="es-ES" spc="-9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bien</a:t>
            </a:r>
            <a:r>
              <a:rPr lang="es-ES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claros</a:t>
            </a:r>
            <a:r>
              <a:rPr lang="es-ES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s-ES" spc="-9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defini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aspectos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relacionados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</a:t>
            </a:r>
            <a:r>
              <a:rPr lang="es-ES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ética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es-ES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investiga</a:t>
            </a:r>
            <a:r>
              <a:rPr lang="es-ES" sz="24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ción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s-ES" sz="24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pretende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realizar,</a:t>
            </a:r>
            <a:r>
              <a:rPr lang="es-ES" sz="24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cualquiera</a:t>
            </a:r>
            <a:r>
              <a:rPr lang="es-ES" sz="2400" spc="-1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los</a:t>
            </a:r>
            <a:r>
              <a:rPr lang="es-ES" sz="2400" spc="-1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momen</a:t>
            </a:r>
            <a:r>
              <a:rPr lang="es-ES" sz="2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tos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desarrollo</a:t>
            </a:r>
            <a:r>
              <a:rPr lang="es-ES" sz="2400" spc="-9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" sz="24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esta.</a:t>
            </a:r>
            <a:r>
              <a:rPr lang="es-ES" sz="2400" spc="-1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EC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s-ES" spc="-30" dirty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2226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>
                <a:solidFill>
                  <a:prstClr val="black"/>
                </a:solidFill>
              </a:rPr>
              <a:t>ÉTICA Y BIOÉTICA EN INVESTIGACIÓN</a:t>
            </a:r>
            <a:endParaRPr lang="es-EC" sz="4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131457" y="2385446"/>
            <a:ext cx="4894943" cy="13255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b="1"/>
              <a:t>¿QUÉ ES LA ÉTICA?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66355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04596"/>
            <a:ext cx="10515600" cy="4351338"/>
          </a:xfrm>
        </p:spPr>
        <p:txBody>
          <a:bodyPr>
            <a:normAutofit/>
          </a:bodyPr>
          <a:lstStyle/>
          <a:p>
            <a:r>
              <a:rPr lang="es-EC" sz="3200" dirty="0"/>
              <a:t>La palabra ética, del griego "</a:t>
            </a:r>
            <a:r>
              <a:rPr lang="es-EC" sz="3200" dirty="0" err="1"/>
              <a:t>ethos</a:t>
            </a:r>
            <a:r>
              <a:rPr lang="es-EC" sz="3200" dirty="0"/>
              <a:t>", es uno de los pilares de la filosofía. </a:t>
            </a:r>
          </a:p>
          <a:p>
            <a:r>
              <a:rPr lang="es-EC" sz="3200" dirty="0"/>
              <a:t>Apunta al comportamiento moral de la persona en el mundo. </a:t>
            </a:r>
          </a:p>
          <a:p>
            <a:r>
              <a:rPr lang="es-EC" sz="3200" dirty="0"/>
              <a:t>Resuelve la inquietud respecto a qué es lo bueno a hacer, y lo malo a evitar.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846943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EC" b="1" dirty="0"/>
              <a:t>ÉTICA</a:t>
            </a:r>
          </a:p>
        </p:txBody>
      </p:sp>
    </p:spTree>
    <p:extLst>
      <p:ext uri="{BB962C8B-B14F-4D97-AF65-F5344CB8AC3E}">
        <p14:creationId xmlns:p14="http://schemas.microsoft.com/office/powerpoint/2010/main" val="284920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131457" y="2385446"/>
            <a:ext cx="5475514" cy="13255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b="1" dirty="0"/>
              <a:t>¿QUÉ ES LA BIOÉTICA?</a:t>
            </a:r>
          </a:p>
        </p:txBody>
      </p:sp>
    </p:spTree>
    <p:extLst>
      <p:ext uri="{BB962C8B-B14F-4D97-AF65-F5344CB8AC3E}">
        <p14:creationId xmlns:p14="http://schemas.microsoft.com/office/powerpoint/2010/main" val="407803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82257" cy="13255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EC" dirty="0"/>
              <a:t>BIOÉTICA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7871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EC" i="1" dirty="0"/>
              <a:t>"estudio sistemático de la conducta humana en el área de las ciencias de la vida y el cuidado de la salud, en cuanto que dicha conducta es examinada a la luz de los valores y principios morales"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7021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131457" y="2385446"/>
            <a:ext cx="6622143" cy="13255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b="1" dirty="0"/>
              <a:t>PRINCIPIOS DE LA BIOÉTICA</a:t>
            </a:r>
          </a:p>
        </p:txBody>
      </p:sp>
    </p:spTree>
    <p:extLst>
      <p:ext uri="{BB962C8B-B14F-4D97-AF65-F5344CB8AC3E}">
        <p14:creationId xmlns:p14="http://schemas.microsoft.com/office/powerpoint/2010/main" val="2667108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619</Words>
  <Application>Microsoft Office PowerPoint</Application>
  <PresentationFormat>Panorámica</PresentationFormat>
  <Paragraphs>42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Métodos o Metodología o Diseño metodológico Estructura:</vt:lpstr>
      <vt:lpstr>Métodos o Metodología o Diseño metodológico Estructura:</vt:lpstr>
      <vt:lpstr>Métodos o Metodología o Diseño metodológico Estructura:</vt:lpstr>
      <vt:lpstr>ÉTICA Y BIOÉTICA EN INVESTIGACIÓN</vt:lpstr>
      <vt:lpstr>ÉTICA</vt:lpstr>
      <vt:lpstr>Presentación de PowerPoint</vt:lpstr>
      <vt:lpstr>BIOÉTICA</vt:lpstr>
      <vt:lpstr>Presentación de PowerPoint</vt:lpstr>
      <vt:lpstr>Presentación de PowerPoint</vt:lpstr>
      <vt:lpstr>Presentación de PowerPoint</vt:lpstr>
      <vt:lpstr>Presentación de PowerPoint</vt:lpstr>
      <vt:lpstr>Declaraciones internacionales – bioética</vt:lpstr>
      <vt:lpstr>Presentación de PowerPoint</vt:lpstr>
    </vt:vector>
  </TitlesOfParts>
  <Company>eXit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USUARIO</cp:lastModifiedBy>
  <cp:revision>38</cp:revision>
  <dcterms:created xsi:type="dcterms:W3CDTF">2016-01-21T19:07:24Z</dcterms:created>
  <dcterms:modified xsi:type="dcterms:W3CDTF">2022-07-04T01:26:06Z</dcterms:modified>
</cp:coreProperties>
</file>