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26" r:id="rId5"/>
    <p:sldId id="259" r:id="rId6"/>
    <p:sldId id="288" r:id="rId7"/>
    <p:sldId id="289" r:id="rId8"/>
    <p:sldId id="290" r:id="rId9"/>
    <p:sldId id="291" r:id="rId10"/>
    <p:sldId id="292" r:id="rId11"/>
    <p:sldId id="293" r:id="rId12"/>
    <p:sldId id="294" r:id="rId13"/>
    <p:sldId id="295" r:id="rId14"/>
    <p:sldId id="296" r:id="rId15"/>
    <p:sldId id="298" r:id="rId16"/>
    <p:sldId id="299" r:id="rId17"/>
    <p:sldId id="300" r:id="rId18"/>
    <p:sldId id="301" r:id="rId19"/>
    <p:sldId id="302" r:id="rId20"/>
    <p:sldId id="303" r:id="rId21"/>
    <p:sldId id="304" r:id="rId22"/>
    <p:sldId id="305" r:id="rId23"/>
    <p:sldId id="306" r:id="rId24"/>
    <p:sldId id="307" r:id="rId25"/>
    <p:sldId id="308" r:id="rId26"/>
    <p:sldId id="325" r:id="rId27"/>
    <p:sldId id="309" r:id="rId28"/>
    <p:sldId id="324"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28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d.und.edu/education-training/pediatrics/pediatrichp.pdf" TargetMode="External"/><Relationship Id="rId2" Type="http://schemas.openxmlformats.org/officeDocument/2006/relationships/hyperlink" Target="https://jflowershealth.com/comprehensive-medical-evaluation/#:~:text=A%20comprehensive%20medical%20evaluation%20serves,age%20or%20current%20health%20status" TargetMode="External"/><Relationship Id="rId1" Type="http://schemas.openxmlformats.org/officeDocument/2006/relationships/slideLayout" Target="../slideLayouts/slideLayout2.xml"/><Relationship Id="rId6" Type="http://schemas.openxmlformats.org/officeDocument/2006/relationships/hyperlink" Target="https://encrypted-tbn0.gstatic.com/images?q=tbn:ANd9GcTTDpLeQxeS3UzGmWyQ1AnyMTSjIgYPdIjSZA&amp;s" TargetMode="External"/><Relationship Id="rId5" Type="http://schemas.openxmlformats.org/officeDocument/2006/relationships/hyperlink" Target="https://encrypted-tbn0.gstatic.com/images?q=tbn:ANd9GcRP1JUPjAtw3r6A8WkugDNsJF-sqWNWUZjNOg&amp;s" TargetMode="External"/><Relationship Id="rId4" Type="http://schemas.openxmlformats.org/officeDocument/2006/relationships/hyperlink" Target="https://wp02-media.cdn.ihealthspot.com/wp-content/uploads/sites/522/2019/12/iStock-669448338.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b="1" dirty="0" smtClean="0"/>
              <a:t>Comprehensive evaluation of PEDIATRIC patients</a:t>
            </a:r>
            <a:endParaRPr lang="en-US" dirty="0"/>
          </a:p>
        </p:txBody>
      </p:sp>
      <p:sp>
        <p:nvSpPr>
          <p:cNvPr id="3" name="Subtítulo 2"/>
          <p:cNvSpPr>
            <a:spLocks noGrp="1"/>
          </p:cNvSpPr>
          <p:nvPr>
            <p:ph type="subTitle" idx="1"/>
          </p:nvPr>
        </p:nvSpPr>
        <p:spPr>
          <a:xfrm>
            <a:off x="839097" y="3628501"/>
            <a:ext cx="10746889" cy="685800"/>
          </a:xfrm>
        </p:spPr>
        <p:txBody>
          <a:bodyPr>
            <a:noAutofit/>
          </a:bodyPr>
          <a:lstStyle/>
          <a:p>
            <a:r>
              <a:rPr lang="es-ES" sz="3200" dirty="0" smtClean="0"/>
              <a:t>     A general </a:t>
            </a:r>
            <a:r>
              <a:rPr lang="es-ES" sz="3200" dirty="0" err="1" smtClean="0"/>
              <a:t>view</a:t>
            </a:r>
            <a:r>
              <a:rPr lang="es-ES" sz="3200" dirty="0" smtClean="0"/>
              <a:t>   </a:t>
            </a:r>
            <a:endParaRPr lang="en-US" sz="3200" dirty="0"/>
          </a:p>
        </p:txBody>
      </p:sp>
      <p:pic>
        <p:nvPicPr>
          <p:cNvPr id="4" name="Imagen 3"/>
          <p:cNvPicPr>
            <a:picLocks noChangeAspect="1"/>
          </p:cNvPicPr>
          <p:nvPr/>
        </p:nvPicPr>
        <p:blipFill>
          <a:blip r:embed="rId2"/>
          <a:stretch>
            <a:fillRect/>
          </a:stretch>
        </p:blipFill>
        <p:spPr>
          <a:xfrm>
            <a:off x="5370531" y="2868500"/>
            <a:ext cx="3157303" cy="2525842"/>
          </a:xfrm>
          <a:prstGeom prst="rect">
            <a:avLst/>
          </a:prstGeom>
        </p:spPr>
      </p:pic>
    </p:spTree>
    <p:extLst>
      <p:ext uri="{BB962C8B-B14F-4D97-AF65-F5344CB8AC3E}">
        <p14:creationId xmlns:p14="http://schemas.microsoft.com/office/powerpoint/2010/main" val="392185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Past History </a:t>
            </a:r>
            <a:endParaRPr lang="en-US" sz="3200" b="1" dirty="0" smtClean="0">
              <a:solidFill>
                <a:srgbClr val="FF0000"/>
              </a:solidFill>
            </a:endParaRPr>
          </a:p>
          <a:p>
            <a:r>
              <a:rPr lang="en-US" sz="3200" b="1" dirty="0" smtClean="0"/>
              <a:t>Perinatal </a:t>
            </a:r>
            <a:r>
              <a:rPr lang="en-US" sz="3200" b="1" dirty="0"/>
              <a:t>and Neonatal Information</a:t>
            </a:r>
            <a:r>
              <a:rPr lang="en-US" sz="3200" dirty="0"/>
              <a:t>: More emphasis will be placed on this information especially when it pertains to an infant patient. The information in this section might include birth date, hospital, city, weight, and length and the type of delivery, for example, spontaneous and the type of presentation; vertex or breech. </a:t>
            </a:r>
          </a:p>
        </p:txBody>
      </p:sp>
    </p:spTree>
    <p:extLst>
      <p:ext uri="{BB962C8B-B14F-4D97-AF65-F5344CB8AC3E}">
        <p14:creationId xmlns:p14="http://schemas.microsoft.com/office/powerpoint/2010/main" val="423446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92500"/>
          </a:bodyPr>
          <a:lstStyle/>
          <a:p>
            <a:r>
              <a:rPr lang="en-US" sz="3200" b="1" dirty="0">
                <a:solidFill>
                  <a:srgbClr val="FF0000"/>
                </a:solidFill>
              </a:rPr>
              <a:t>Past History </a:t>
            </a:r>
            <a:endParaRPr lang="en-US" sz="3200" b="1" dirty="0" smtClean="0">
              <a:solidFill>
                <a:srgbClr val="FF0000"/>
              </a:solidFill>
            </a:endParaRPr>
          </a:p>
          <a:p>
            <a:r>
              <a:rPr lang="en-US" sz="3200" b="1" dirty="0" smtClean="0"/>
              <a:t>Perinatal </a:t>
            </a:r>
            <a:r>
              <a:rPr lang="en-US" sz="3200" b="1" dirty="0"/>
              <a:t>and Neonatal Information</a:t>
            </a:r>
            <a:r>
              <a:rPr lang="en-US" sz="3200" dirty="0"/>
              <a:t>: Apgar scores, age of mother, length of gestation, exposures to infectious diseases, and medications, drugs, or alcohol including tobacco used during pregnancy should be recorded if pertinent to the case. Information regarding the newborn, might include hypoglycemia, cyanosis, pallor, seizures, jaundice, skin lesions, muscle skeletal deformities, respiratory distress or feeding problems. </a:t>
            </a:r>
          </a:p>
        </p:txBody>
      </p:sp>
    </p:spTree>
    <p:extLst>
      <p:ext uri="{BB962C8B-B14F-4D97-AF65-F5344CB8AC3E}">
        <p14:creationId xmlns:p14="http://schemas.microsoft.com/office/powerpoint/2010/main" val="158795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smtClean="0">
                <a:solidFill>
                  <a:srgbClr val="FF0000"/>
                </a:solidFill>
              </a:rPr>
              <a:t>Past History </a:t>
            </a:r>
          </a:p>
          <a:p>
            <a:r>
              <a:rPr lang="en-US" sz="3200" b="1" dirty="0"/>
              <a:t>Nutrition</a:t>
            </a:r>
            <a:r>
              <a:rPr lang="en-US" sz="3200" dirty="0"/>
              <a:t>: Questions regarding nutrition should be appropriate for the child’s age. For example, infants - breast or bottle fed, and if formula is used which type. Also note vitamin supplementation, water source and WIC participation. </a:t>
            </a:r>
            <a:endParaRPr lang="en-US" sz="3200" b="1" dirty="0" smtClean="0"/>
          </a:p>
        </p:txBody>
      </p:sp>
    </p:spTree>
    <p:extLst>
      <p:ext uri="{BB962C8B-B14F-4D97-AF65-F5344CB8AC3E}">
        <p14:creationId xmlns:p14="http://schemas.microsoft.com/office/powerpoint/2010/main" val="114533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smtClean="0">
                <a:solidFill>
                  <a:srgbClr val="FF0000"/>
                </a:solidFill>
              </a:rPr>
              <a:t>Past History </a:t>
            </a:r>
          </a:p>
          <a:p>
            <a:r>
              <a:rPr lang="en-US" sz="3200" b="1" dirty="0"/>
              <a:t>Developmental History</a:t>
            </a:r>
            <a:r>
              <a:rPr lang="en-US" sz="3200" dirty="0"/>
              <a:t>: Record information regarding a child’s current developmental status with regard to each of the four following areas: gross motor, fine motor, social, and language skills. When children are of school age include information regarding academics and physical activities such as sports.</a:t>
            </a:r>
            <a:endParaRPr lang="en-US" sz="3200" b="1" dirty="0" smtClean="0"/>
          </a:p>
        </p:txBody>
      </p:sp>
    </p:spTree>
    <p:extLst>
      <p:ext uri="{BB962C8B-B14F-4D97-AF65-F5344CB8AC3E}">
        <p14:creationId xmlns:p14="http://schemas.microsoft.com/office/powerpoint/2010/main" val="228194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lstStyle/>
          <a:p>
            <a:endParaRPr lang="en-US" dirty="0" smtClean="0"/>
          </a:p>
          <a:p>
            <a:r>
              <a:rPr lang="en-US" sz="3200" b="1" dirty="0">
                <a:solidFill>
                  <a:srgbClr val="FF0000"/>
                </a:solidFill>
              </a:rPr>
              <a:t>Past History </a:t>
            </a:r>
          </a:p>
          <a:p>
            <a:r>
              <a:rPr lang="en-US" sz="2800" b="1" dirty="0" smtClean="0"/>
              <a:t>Immunization</a:t>
            </a:r>
            <a:r>
              <a:rPr lang="en-US" sz="2800" dirty="0"/>
              <a:t>: Indicate sources of information, dates immunizations given, and which type of immunization was provided. Also include TB testing results and dates if performed. Remember that parents often wrongly assume that their children are” up to date on shots” and it is always best to review vaccine record yourself.</a:t>
            </a:r>
          </a:p>
        </p:txBody>
      </p:sp>
    </p:spTree>
    <p:extLst>
      <p:ext uri="{BB962C8B-B14F-4D97-AF65-F5344CB8AC3E}">
        <p14:creationId xmlns:p14="http://schemas.microsoft.com/office/powerpoint/2010/main" val="193785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endParaRPr lang="en-US" sz="2800" dirty="0" smtClean="0"/>
          </a:p>
          <a:p>
            <a:r>
              <a:rPr lang="en-US" sz="2800" b="1" dirty="0" smtClean="0">
                <a:solidFill>
                  <a:srgbClr val="FF0000"/>
                </a:solidFill>
              </a:rPr>
              <a:t>Past History</a:t>
            </a:r>
          </a:p>
          <a:p>
            <a:r>
              <a:rPr lang="en-US" sz="2800" b="1" dirty="0" smtClean="0"/>
              <a:t>Habits </a:t>
            </a:r>
            <a:r>
              <a:rPr lang="en-US" sz="2800" b="1" dirty="0"/>
              <a:t>and Personality: </a:t>
            </a:r>
            <a:endParaRPr lang="en-US" sz="2800" b="1" dirty="0" smtClean="0"/>
          </a:p>
          <a:p>
            <a:r>
              <a:rPr lang="en-US" sz="2800" dirty="0" smtClean="0"/>
              <a:t>Sleep </a:t>
            </a:r>
          </a:p>
          <a:p>
            <a:r>
              <a:rPr lang="en-US" sz="2800" dirty="0" smtClean="0"/>
              <a:t>Issues </a:t>
            </a:r>
            <a:r>
              <a:rPr lang="en-US" sz="2800" dirty="0"/>
              <a:t>with regard to </a:t>
            </a:r>
            <a:r>
              <a:rPr lang="en-US" sz="2800" dirty="0" smtClean="0"/>
              <a:t>behavior</a:t>
            </a:r>
          </a:p>
          <a:p>
            <a:r>
              <a:rPr lang="en-US" sz="2800" b="1" dirty="0"/>
              <a:t>Previous Illnesses: </a:t>
            </a:r>
            <a:r>
              <a:rPr lang="en-US" sz="2800" dirty="0"/>
              <a:t>Age, severity, complications, and sequelae. Report as a list and include dates. Serious childhood illnesses, injuries and fractures, and hospitalizations must be reported. </a:t>
            </a:r>
          </a:p>
        </p:txBody>
      </p:sp>
    </p:spTree>
    <p:extLst>
      <p:ext uri="{BB962C8B-B14F-4D97-AF65-F5344CB8AC3E}">
        <p14:creationId xmlns:p14="http://schemas.microsoft.com/office/powerpoint/2010/main" val="230910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s-ES" sz="2800" b="1" dirty="0" err="1" smtClean="0">
                <a:solidFill>
                  <a:srgbClr val="FF0000"/>
                </a:solidFill>
              </a:rPr>
              <a:t>Past</a:t>
            </a:r>
            <a:r>
              <a:rPr lang="es-ES" sz="2800" b="1" dirty="0" smtClean="0">
                <a:solidFill>
                  <a:srgbClr val="FF0000"/>
                </a:solidFill>
              </a:rPr>
              <a:t> </a:t>
            </a:r>
            <a:r>
              <a:rPr lang="es-ES" sz="2800" b="1" dirty="0" err="1" smtClean="0">
                <a:solidFill>
                  <a:srgbClr val="FF0000"/>
                </a:solidFill>
              </a:rPr>
              <a:t>History</a:t>
            </a:r>
            <a:endParaRPr lang="en-US" sz="2800" b="1" dirty="0" smtClean="0">
              <a:solidFill>
                <a:srgbClr val="FF0000"/>
              </a:solidFill>
            </a:endParaRPr>
          </a:p>
          <a:p>
            <a:r>
              <a:rPr lang="en-US" sz="2800" b="1" dirty="0" smtClean="0"/>
              <a:t>Surgical </a:t>
            </a:r>
            <a:r>
              <a:rPr lang="en-US" sz="2800" b="1" dirty="0"/>
              <a:t>Procedures</a:t>
            </a:r>
            <a:r>
              <a:rPr lang="en-US" sz="2800" dirty="0"/>
              <a:t>: List with approximate dates, and complications Allergies (Medication and Others) -Type of reaction Current Medications: Create numbered list, including name of medication, dose, route, frequency and indication for the medication. </a:t>
            </a:r>
            <a:endParaRPr lang="en-US" sz="2800" dirty="0" smtClean="0"/>
          </a:p>
        </p:txBody>
      </p:sp>
    </p:spTree>
    <p:extLst>
      <p:ext uri="{BB962C8B-B14F-4D97-AF65-F5344CB8AC3E}">
        <p14:creationId xmlns:p14="http://schemas.microsoft.com/office/powerpoint/2010/main" val="44881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s-ES" sz="3200" b="1" dirty="0" err="1" smtClean="0">
                <a:solidFill>
                  <a:srgbClr val="FF0000"/>
                </a:solidFill>
              </a:rPr>
              <a:t>Past</a:t>
            </a:r>
            <a:r>
              <a:rPr lang="es-ES" sz="3200" b="1" dirty="0" smtClean="0">
                <a:solidFill>
                  <a:srgbClr val="FF0000"/>
                </a:solidFill>
              </a:rPr>
              <a:t> </a:t>
            </a:r>
            <a:r>
              <a:rPr lang="es-ES" sz="3200" b="1" dirty="0" err="1" smtClean="0">
                <a:solidFill>
                  <a:srgbClr val="FF0000"/>
                </a:solidFill>
              </a:rPr>
              <a:t>History</a:t>
            </a:r>
            <a:endParaRPr lang="en-US" sz="3200" b="1" dirty="0" smtClean="0">
              <a:solidFill>
                <a:srgbClr val="FF0000"/>
              </a:solidFill>
            </a:endParaRPr>
          </a:p>
          <a:p>
            <a:r>
              <a:rPr lang="en-US" sz="3200" b="1" dirty="0"/>
              <a:t>Allergies</a:t>
            </a:r>
            <a:r>
              <a:rPr lang="en-US" sz="3200" dirty="0"/>
              <a:t> (Medication and Others) -Type of reaction Current Medications: Create numbered list, including name of medication, dose, route, frequency and indication for the medication. </a:t>
            </a:r>
            <a:endParaRPr lang="en-US" sz="3200" dirty="0" smtClean="0"/>
          </a:p>
        </p:txBody>
      </p:sp>
    </p:spTree>
    <p:extLst>
      <p:ext uri="{BB962C8B-B14F-4D97-AF65-F5344CB8AC3E}">
        <p14:creationId xmlns:p14="http://schemas.microsoft.com/office/powerpoint/2010/main" val="376035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85000" lnSpcReduction="10000"/>
          </a:bodyPr>
          <a:lstStyle/>
          <a:p>
            <a:r>
              <a:rPr lang="en-US" sz="3200" b="1" dirty="0">
                <a:solidFill>
                  <a:srgbClr val="FF0000"/>
                </a:solidFill>
              </a:rPr>
              <a:t>Family/Genetic History </a:t>
            </a:r>
            <a:endParaRPr lang="en-US" sz="3200" b="1" dirty="0" smtClean="0">
              <a:solidFill>
                <a:srgbClr val="FF0000"/>
              </a:solidFill>
            </a:endParaRPr>
          </a:p>
          <a:p>
            <a:r>
              <a:rPr lang="en-US" sz="3200" dirty="0" smtClean="0"/>
              <a:t>Record </a:t>
            </a:r>
            <a:r>
              <a:rPr lang="en-US" sz="3200" dirty="0"/>
              <a:t>all known significant diseases in first degree relatives (parents, grandparents, aunts, uncles, and siblings). Record all deaths in these first degree relatives. Examples that might be included in this section would be diabetes, cancer, epilepsy, allergies, hereditary blood </a:t>
            </a:r>
            <a:r>
              <a:rPr lang="en-US" sz="3200" dirty="0" err="1"/>
              <a:t>dyscrasia</a:t>
            </a:r>
            <a:r>
              <a:rPr lang="en-US" sz="3200" dirty="0"/>
              <a:t>, early coronary artery disease, hyperlipidemia, mental retardation, dystrophies, congenital anomalies, degenerative diseases, cystic fibrosis, and celiac disease. Report the condition in relationship to the patient (for example: maternal uncle has glycogen storage disease type 1.) </a:t>
            </a:r>
            <a:endParaRPr lang="en-US" sz="3200" dirty="0" smtClean="0"/>
          </a:p>
        </p:txBody>
      </p:sp>
    </p:spTree>
    <p:extLst>
      <p:ext uri="{BB962C8B-B14F-4D97-AF65-F5344CB8AC3E}">
        <p14:creationId xmlns:p14="http://schemas.microsoft.com/office/powerpoint/2010/main" val="291360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Social History </a:t>
            </a:r>
            <a:endParaRPr lang="en-US" sz="3200" b="1" dirty="0" smtClean="0">
              <a:solidFill>
                <a:srgbClr val="FF0000"/>
              </a:solidFill>
            </a:endParaRPr>
          </a:p>
          <a:p>
            <a:pPr marL="0" indent="0">
              <a:buNone/>
            </a:pPr>
            <a:r>
              <a:rPr lang="en-US" sz="3200" dirty="0" smtClean="0"/>
              <a:t>- </a:t>
            </a:r>
            <a:r>
              <a:rPr lang="en-US" sz="3200" dirty="0"/>
              <a:t>Living circumstances: place and nature of dwelling, sleeping arrangements, daycare arrangements. - Economic circumstances - Parents occupations and marital status - Household pets - Potential exposures to toxins in home, for example, cigarette smoke exposure - Age of home of children less than 3 (possible lead exposure)</a:t>
            </a:r>
            <a:endParaRPr lang="en-US" sz="3200" dirty="0" smtClean="0"/>
          </a:p>
        </p:txBody>
      </p:sp>
    </p:spTree>
    <p:extLst>
      <p:ext uri="{BB962C8B-B14F-4D97-AF65-F5344CB8AC3E}">
        <p14:creationId xmlns:p14="http://schemas.microsoft.com/office/powerpoint/2010/main" val="81028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What</a:t>
            </a:r>
            <a:r>
              <a:rPr lang="es-ES" dirty="0" smtClean="0"/>
              <a:t> </a:t>
            </a:r>
            <a:r>
              <a:rPr lang="es-ES" dirty="0" err="1" smtClean="0"/>
              <a:t>is</a:t>
            </a:r>
            <a:r>
              <a:rPr lang="es-ES" dirty="0" smtClean="0"/>
              <a:t> </a:t>
            </a:r>
            <a:r>
              <a:rPr lang="es-ES" dirty="0" err="1" smtClean="0"/>
              <a:t>comprehensive</a:t>
            </a:r>
            <a:r>
              <a:rPr lang="es-ES" dirty="0" smtClean="0"/>
              <a:t> </a:t>
            </a:r>
            <a:r>
              <a:rPr lang="es-ES" dirty="0" err="1" smtClean="0"/>
              <a:t>evaluation</a:t>
            </a:r>
            <a:r>
              <a:rPr lang="es-ES" dirty="0" smtClean="0"/>
              <a:t> of </a:t>
            </a:r>
            <a:r>
              <a:rPr lang="es-ES" dirty="0" err="1" smtClean="0"/>
              <a:t>patients</a:t>
            </a:r>
            <a:endParaRPr lang="en-US" dirty="0"/>
          </a:p>
        </p:txBody>
      </p:sp>
      <p:sp>
        <p:nvSpPr>
          <p:cNvPr id="3" name="Marcador de contenido 2"/>
          <p:cNvSpPr>
            <a:spLocks noGrp="1"/>
          </p:cNvSpPr>
          <p:nvPr>
            <p:ph idx="1"/>
          </p:nvPr>
        </p:nvSpPr>
        <p:spPr/>
        <p:txBody>
          <a:bodyPr>
            <a:normAutofit lnSpcReduction="10000"/>
          </a:bodyPr>
          <a:lstStyle/>
          <a:p>
            <a:r>
              <a:rPr lang="en-US" sz="2800" dirty="0" smtClean="0"/>
              <a:t>It serves </a:t>
            </a:r>
            <a:r>
              <a:rPr lang="en-US" sz="2800" dirty="0"/>
              <a:t>as a deep dive into </a:t>
            </a:r>
            <a:r>
              <a:rPr lang="en-US" sz="2800" dirty="0" smtClean="0"/>
              <a:t>the person’s current </a:t>
            </a:r>
            <a:r>
              <a:rPr lang="en-US" sz="2800" dirty="0"/>
              <a:t>health. </a:t>
            </a:r>
            <a:endParaRPr lang="en-US" sz="2800" dirty="0" smtClean="0"/>
          </a:p>
          <a:p>
            <a:r>
              <a:rPr lang="en-US" sz="2800" dirty="0" smtClean="0"/>
              <a:t>It </a:t>
            </a:r>
            <a:r>
              <a:rPr lang="en-US" sz="2800" dirty="0"/>
              <a:t>offers an opportunity to reveal potential ailments and provide a pathway to optimal well-being. </a:t>
            </a:r>
          </a:p>
          <a:p>
            <a:r>
              <a:rPr lang="en-US" sz="2800" dirty="0"/>
              <a:t>This preventative approach is valuable for everyone, regardless of age or current health status. </a:t>
            </a:r>
            <a:endParaRPr lang="en-US" sz="2800" dirty="0" smtClean="0"/>
          </a:p>
          <a:p>
            <a:r>
              <a:rPr lang="en-US" sz="2800" dirty="0" smtClean="0"/>
              <a:t>It </a:t>
            </a:r>
            <a:r>
              <a:rPr lang="en-US" sz="2800" dirty="0"/>
              <a:t>is an ideal method to prevent potential health complications</a:t>
            </a:r>
            <a:r>
              <a:rPr lang="en-US" sz="2800" dirty="0" smtClean="0"/>
              <a:t>. </a:t>
            </a:r>
          </a:p>
          <a:p>
            <a:r>
              <a:rPr lang="en-US" sz="2800" dirty="0" smtClean="0"/>
              <a:t>Depending on the </a:t>
            </a:r>
            <a:r>
              <a:rPr lang="en-US" sz="2800" dirty="0"/>
              <a:t>age and personal circumstances, </a:t>
            </a:r>
            <a:r>
              <a:rPr lang="en-US" sz="2800" dirty="0" smtClean="0"/>
              <a:t>these routine evaluations may </a:t>
            </a:r>
            <a:r>
              <a:rPr lang="en-US" sz="2800" dirty="0"/>
              <a:t>be conducted annually or biannually.</a:t>
            </a:r>
          </a:p>
          <a:p>
            <a:endParaRPr lang="en-US" dirty="0"/>
          </a:p>
        </p:txBody>
      </p:sp>
    </p:spTree>
    <p:extLst>
      <p:ext uri="{BB962C8B-B14F-4D97-AF65-F5344CB8AC3E}">
        <p14:creationId xmlns:p14="http://schemas.microsoft.com/office/powerpoint/2010/main" val="1718386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Review of Systems </a:t>
            </a:r>
            <a:endParaRPr lang="en-US" sz="3200" b="1" dirty="0" smtClean="0">
              <a:solidFill>
                <a:srgbClr val="FF0000"/>
              </a:solidFill>
            </a:endParaRPr>
          </a:p>
          <a:p>
            <a:r>
              <a:rPr lang="en-US" sz="3200" dirty="0" smtClean="0"/>
              <a:t>Review </a:t>
            </a:r>
            <a:r>
              <a:rPr lang="en-US" sz="3200" dirty="0"/>
              <a:t>each of the following systems and include all positive answers to questions. (Remember that this is a review of systems and not review of symptoms. Do not repeat HPI information in this section). Include at least one item in each system and be sure not to use the short-cut of “negative” or “unremarkable.”</a:t>
            </a:r>
            <a:endParaRPr lang="en-US" sz="3200" dirty="0" smtClean="0"/>
          </a:p>
        </p:txBody>
      </p:sp>
    </p:spTree>
    <p:extLst>
      <p:ext uri="{BB962C8B-B14F-4D97-AF65-F5344CB8AC3E}">
        <p14:creationId xmlns:p14="http://schemas.microsoft.com/office/powerpoint/2010/main" val="235644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Review of Systems  </a:t>
            </a:r>
            <a:endParaRPr lang="en-US" sz="3200" b="1" dirty="0" smtClean="0">
              <a:solidFill>
                <a:srgbClr val="FF0000"/>
              </a:solidFill>
            </a:endParaRPr>
          </a:p>
          <a:p>
            <a:r>
              <a:rPr lang="en-US" sz="3200" b="1" dirty="0" smtClean="0"/>
              <a:t>General</a:t>
            </a:r>
            <a:r>
              <a:rPr lang="en-US" sz="3200" dirty="0" smtClean="0"/>
              <a:t> </a:t>
            </a:r>
            <a:r>
              <a:rPr lang="en-US" sz="3200" dirty="0"/>
              <a:t>- HEENT - Respiratory - Cardiovascular - Gastrointestinal - Genitourinary - Skin - Muscle/Skeletal - </a:t>
            </a:r>
            <a:r>
              <a:rPr lang="en-US" sz="3200" dirty="0" smtClean="0"/>
              <a:t>Hematologic/Lymphoid -Endocrine </a:t>
            </a:r>
            <a:r>
              <a:rPr lang="en-US" sz="3200" dirty="0"/>
              <a:t>&amp; Growth </a:t>
            </a:r>
          </a:p>
          <a:p>
            <a:r>
              <a:rPr lang="en-US" sz="3200" b="1" dirty="0" smtClean="0"/>
              <a:t>Neurologic</a:t>
            </a:r>
            <a:r>
              <a:rPr lang="en-US" sz="3200" dirty="0" smtClean="0"/>
              <a:t> </a:t>
            </a:r>
          </a:p>
          <a:p>
            <a:r>
              <a:rPr lang="en-US" sz="3200" b="1" dirty="0" smtClean="0"/>
              <a:t>Psychiatric</a:t>
            </a:r>
          </a:p>
        </p:txBody>
      </p:sp>
    </p:spTree>
    <p:extLst>
      <p:ext uri="{BB962C8B-B14F-4D97-AF65-F5344CB8AC3E}">
        <p14:creationId xmlns:p14="http://schemas.microsoft.com/office/powerpoint/2010/main" val="415213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PHYSICAL EXAMINATION </a:t>
            </a:r>
            <a:endParaRPr lang="en-US" sz="3200" b="1" dirty="0" smtClean="0">
              <a:solidFill>
                <a:srgbClr val="FF0000"/>
              </a:solidFill>
            </a:endParaRPr>
          </a:p>
          <a:p>
            <a:r>
              <a:rPr lang="en-US" sz="3200" dirty="0" smtClean="0"/>
              <a:t>All </a:t>
            </a:r>
            <a:r>
              <a:rPr lang="en-US" sz="3200" dirty="0"/>
              <a:t>positive physical findings should be recorded and pertinent negative findings to that specific differential diagnosis should also be included in the physical examination. The following list of physical findings contains examples of those things that might be included.</a:t>
            </a:r>
            <a:endParaRPr lang="en-US" sz="3200" b="1" dirty="0" smtClean="0"/>
          </a:p>
        </p:txBody>
      </p:sp>
    </p:spTree>
    <p:extLst>
      <p:ext uri="{BB962C8B-B14F-4D97-AF65-F5344CB8AC3E}">
        <p14:creationId xmlns:p14="http://schemas.microsoft.com/office/powerpoint/2010/main" val="123442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PHYSICAL EXAMINATION </a:t>
            </a:r>
          </a:p>
          <a:p>
            <a:r>
              <a:rPr lang="en-US" sz="3200" dirty="0" smtClean="0"/>
              <a:t>A </a:t>
            </a:r>
            <a:r>
              <a:rPr lang="en-US" sz="3200" dirty="0"/>
              <a:t>successful pediatric examination varies with the age of the patient. Very young infants and neonates are often easiest to examine on the examining table. From several months to preschool age it is often more effective to have the patients lie or sit on the mother’s lap. It may be best to interview and examine adolescents without the parents present. </a:t>
            </a:r>
            <a:endParaRPr lang="en-US" sz="3200" b="1" dirty="0" smtClean="0"/>
          </a:p>
        </p:txBody>
      </p:sp>
    </p:spTree>
    <p:extLst>
      <p:ext uri="{BB962C8B-B14F-4D97-AF65-F5344CB8AC3E}">
        <p14:creationId xmlns:p14="http://schemas.microsoft.com/office/powerpoint/2010/main" val="277375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b="1" dirty="0">
                <a:solidFill>
                  <a:srgbClr val="FF0000"/>
                </a:solidFill>
              </a:rPr>
              <a:t>PHYSICAL EXAMINATION </a:t>
            </a:r>
          </a:p>
          <a:p>
            <a:r>
              <a:rPr lang="en-US" sz="3200" dirty="0" smtClean="0"/>
              <a:t>If </a:t>
            </a:r>
            <a:r>
              <a:rPr lang="en-US" sz="3200" dirty="0"/>
              <a:t>a parent is not present during the examination a student should have a nurse or the attending physician present at the time of examination or have parental permission to examine the child. </a:t>
            </a:r>
            <a:endParaRPr lang="en-US" sz="3200" b="1" dirty="0"/>
          </a:p>
          <a:p>
            <a:r>
              <a:rPr lang="en-US" sz="3200" dirty="0" smtClean="0"/>
              <a:t>Observe </a:t>
            </a:r>
            <a:r>
              <a:rPr lang="en-US" sz="3200" dirty="0"/>
              <a:t>the child under ideal circumstances, for example, while in mother’s lap and leave the more painful and uncomfortable parts of the examination until last, for example, throat and ears. </a:t>
            </a:r>
            <a:endParaRPr lang="en-US" sz="3200" b="1" dirty="0" smtClean="0"/>
          </a:p>
        </p:txBody>
      </p:sp>
    </p:spTree>
    <p:extLst>
      <p:ext uri="{BB962C8B-B14F-4D97-AF65-F5344CB8AC3E}">
        <p14:creationId xmlns:p14="http://schemas.microsoft.com/office/powerpoint/2010/main" val="257500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92500" lnSpcReduction="10000"/>
          </a:bodyPr>
          <a:lstStyle/>
          <a:p>
            <a:r>
              <a:rPr lang="en-US" sz="3200" b="1" dirty="0">
                <a:solidFill>
                  <a:srgbClr val="FF0000"/>
                </a:solidFill>
              </a:rPr>
              <a:t>PHYSICAL EXAMINATION </a:t>
            </a:r>
            <a:endParaRPr lang="en-US" sz="3200" b="1" dirty="0" smtClean="0">
              <a:solidFill>
                <a:srgbClr val="FF0000"/>
              </a:solidFill>
            </a:endParaRPr>
          </a:p>
          <a:p>
            <a:r>
              <a:rPr lang="en-US" sz="3200" b="1" dirty="0" smtClean="0"/>
              <a:t>Vital </a:t>
            </a:r>
            <a:r>
              <a:rPr lang="en-US" sz="3200" b="1" dirty="0"/>
              <a:t>Signs: </a:t>
            </a:r>
            <a:r>
              <a:rPr lang="en-US" sz="3200" dirty="0"/>
              <a:t>Record vital signs which include temperature, pulse, respiratory rate, and blood pressure (arm and legs). Weight, height, and head circumference should be measured, preferably using the metric system, and should include percentiles. Record BMI and percentile for all children 2 years and older. Plot these parameters on a growth chart if not previously done. Record O2 saturations and the amount of oxygen delivered if appropriate. </a:t>
            </a:r>
            <a:endParaRPr lang="en-US" sz="3200" b="1" dirty="0">
              <a:solidFill>
                <a:srgbClr val="FF0000"/>
              </a:solidFill>
            </a:endParaRPr>
          </a:p>
        </p:txBody>
      </p:sp>
    </p:spTree>
    <p:extLst>
      <p:ext uri="{BB962C8B-B14F-4D97-AF65-F5344CB8AC3E}">
        <p14:creationId xmlns:p14="http://schemas.microsoft.com/office/powerpoint/2010/main" val="406512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diatric physical assessment in children | 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4421" y="1119831"/>
            <a:ext cx="7765198" cy="483990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62984" y="2730667"/>
            <a:ext cx="2212489" cy="738664"/>
          </a:xfrm>
          <a:prstGeom prst="rect">
            <a:avLst/>
          </a:prstGeom>
        </p:spPr>
        <p:txBody>
          <a:bodyPr wrap="square">
            <a:spAutoFit/>
          </a:bodyPr>
          <a:lstStyle/>
          <a:p>
            <a:r>
              <a:rPr lang="en-US" sz="1050" dirty="0"/>
              <a:t>https://encrypted-tbn0.gstatic.com/images?q=tbn:ANd9GcRP1JUPjAtw3r6A8WkugDNsJF-sqWNWUZjNOg&amp;s</a:t>
            </a:r>
          </a:p>
        </p:txBody>
      </p:sp>
    </p:spTree>
    <p:extLst>
      <p:ext uri="{BB962C8B-B14F-4D97-AF65-F5344CB8AC3E}">
        <p14:creationId xmlns:p14="http://schemas.microsoft.com/office/powerpoint/2010/main" val="4116446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92500" lnSpcReduction="20000"/>
          </a:bodyPr>
          <a:lstStyle/>
          <a:p>
            <a:r>
              <a:rPr lang="en-US" sz="3200" b="1" dirty="0">
                <a:solidFill>
                  <a:srgbClr val="FF0000"/>
                </a:solidFill>
              </a:rPr>
              <a:t>PHYSICAL EXAMINATION </a:t>
            </a:r>
            <a:endParaRPr lang="en-US" sz="3200" b="1" dirty="0" smtClean="0">
              <a:solidFill>
                <a:srgbClr val="FF0000"/>
              </a:solidFill>
            </a:endParaRPr>
          </a:p>
          <a:p>
            <a:r>
              <a:rPr lang="en-US" sz="3200" b="1" dirty="0" smtClean="0"/>
              <a:t>General </a:t>
            </a:r>
            <a:r>
              <a:rPr lang="en-US" sz="3200" b="1" dirty="0"/>
              <a:t>Appearance</a:t>
            </a:r>
            <a:r>
              <a:rPr lang="en-US" sz="3200" dirty="0"/>
              <a:t>: For example any obvious deformities, size appropriate for age, respiratory distress or pain, and hydration and general nutrition </a:t>
            </a:r>
            <a:r>
              <a:rPr lang="en-US" sz="3200" dirty="0" smtClean="0"/>
              <a:t>status</a:t>
            </a:r>
          </a:p>
          <a:p>
            <a:r>
              <a:rPr lang="en-US" sz="3200" b="1" dirty="0" smtClean="0"/>
              <a:t>Head</a:t>
            </a:r>
            <a:r>
              <a:rPr lang="en-US" sz="3200" dirty="0"/>
              <a:t>: Normal or abnormal </a:t>
            </a:r>
            <a:r>
              <a:rPr lang="en-US" sz="3200" dirty="0" err="1"/>
              <a:t>facies</a:t>
            </a:r>
            <a:r>
              <a:rPr lang="en-US" sz="3200" dirty="0"/>
              <a:t> and normal or abnormal head shape. Fontanel size if open (anterior and posterior). </a:t>
            </a:r>
            <a:endParaRPr lang="en-US" sz="3200" dirty="0" smtClean="0"/>
          </a:p>
          <a:p>
            <a:r>
              <a:rPr lang="en-US" sz="3200" b="1" dirty="0" smtClean="0"/>
              <a:t>Eyes</a:t>
            </a:r>
            <a:r>
              <a:rPr lang="en-US" sz="3200" dirty="0"/>
              <a:t>: Include all positive findings on eye examination and include </a:t>
            </a:r>
            <a:r>
              <a:rPr lang="en-US" sz="3200" dirty="0" err="1"/>
              <a:t>proptosis</a:t>
            </a:r>
            <a:r>
              <a:rPr lang="en-US" sz="3200" dirty="0"/>
              <a:t>, </a:t>
            </a:r>
            <a:r>
              <a:rPr lang="en-US" sz="3200" dirty="0" err="1"/>
              <a:t>sclerae</a:t>
            </a:r>
            <a:r>
              <a:rPr lang="en-US" sz="3200" dirty="0"/>
              <a:t>, conjunctivae, strabismus, photophobia, and </a:t>
            </a:r>
            <a:r>
              <a:rPr lang="en-US" sz="3200" dirty="0" err="1"/>
              <a:t>funduscopic</a:t>
            </a:r>
            <a:r>
              <a:rPr lang="en-US" sz="3200" dirty="0"/>
              <a:t> exam.</a:t>
            </a:r>
            <a:endParaRPr lang="en-US" sz="3200" b="1" dirty="0" smtClean="0">
              <a:solidFill>
                <a:srgbClr val="FF0000"/>
              </a:solidFill>
            </a:endParaRPr>
          </a:p>
        </p:txBody>
      </p:sp>
    </p:spTree>
    <p:extLst>
      <p:ext uri="{BB962C8B-B14F-4D97-AF65-F5344CB8AC3E}">
        <p14:creationId xmlns:p14="http://schemas.microsoft.com/office/powerpoint/2010/main" val="157504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ysical Exams &amp; Yearly Pediatric Health Ca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4306" y="1069195"/>
            <a:ext cx="6717882" cy="4470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09196" y="2750419"/>
            <a:ext cx="2395369" cy="707886"/>
          </a:xfrm>
          <a:prstGeom prst="rect">
            <a:avLst/>
          </a:prstGeom>
        </p:spPr>
        <p:txBody>
          <a:bodyPr wrap="square">
            <a:spAutoFit/>
          </a:bodyPr>
          <a:lstStyle/>
          <a:p>
            <a:r>
              <a:rPr lang="en-US" sz="1000" dirty="0"/>
              <a:t>https://encrypted-tbn0.gstatic.com/images?q=tbn:ANd9GcTTDpLeQxeS3UzGmWyQ1AnyMTSjIgYPdIjSZA&amp;s</a:t>
            </a:r>
          </a:p>
        </p:txBody>
      </p:sp>
    </p:spTree>
    <p:extLst>
      <p:ext uri="{BB962C8B-B14F-4D97-AF65-F5344CB8AC3E}">
        <p14:creationId xmlns:p14="http://schemas.microsoft.com/office/powerpoint/2010/main" val="421378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92500" lnSpcReduction="20000"/>
          </a:bodyPr>
          <a:lstStyle/>
          <a:p>
            <a:r>
              <a:rPr lang="en-US" sz="3200" b="1" dirty="0">
                <a:solidFill>
                  <a:srgbClr val="FF0000"/>
                </a:solidFill>
              </a:rPr>
              <a:t>PHYSICAL EXAMINATION </a:t>
            </a:r>
            <a:endParaRPr lang="en-US" sz="3200" b="1" dirty="0" smtClean="0">
              <a:solidFill>
                <a:srgbClr val="FF0000"/>
              </a:solidFill>
            </a:endParaRPr>
          </a:p>
          <a:p>
            <a:r>
              <a:rPr lang="en-US" sz="3200" b="1" dirty="0"/>
              <a:t>Ears</a:t>
            </a:r>
            <a:r>
              <a:rPr lang="en-US" sz="3200" dirty="0"/>
              <a:t>: Hearing, external canal, discharge, tympanic membrane appearance. </a:t>
            </a:r>
            <a:endParaRPr lang="en-US" sz="3200" dirty="0" smtClean="0"/>
          </a:p>
          <a:p>
            <a:r>
              <a:rPr lang="en-US" sz="3200" b="1" dirty="0" smtClean="0"/>
              <a:t>Nose</a:t>
            </a:r>
            <a:r>
              <a:rPr lang="en-US" sz="3200" dirty="0"/>
              <a:t>: Air movement, mucosa, septum, turbinate appearance, </a:t>
            </a:r>
            <a:r>
              <a:rPr lang="en-US" sz="3200" dirty="0" err="1"/>
              <a:t>perinasal</a:t>
            </a:r>
            <a:r>
              <a:rPr lang="en-US" sz="3200" dirty="0"/>
              <a:t> sinus tenderness. </a:t>
            </a:r>
            <a:endParaRPr lang="en-US" sz="3200" dirty="0" smtClean="0"/>
          </a:p>
          <a:p>
            <a:r>
              <a:rPr lang="en-US" sz="3200" b="1" dirty="0" smtClean="0"/>
              <a:t>Mouth </a:t>
            </a:r>
            <a:r>
              <a:rPr lang="en-US" sz="3200" b="1" dirty="0"/>
              <a:t>and Throat</a:t>
            </a:r>
            <a:r>
              <a:rPr lang="en-US" sz="3200" dirty="0"/>
              <a:t>: Color, dryness, fissure; appearance, teeth – number, presence of caries, gum - color and hypertrophy, epiglottis - appearance, tonsils - size and appearance. </a:t>
            </a:r>
            <a:endParaRPr lang="en-US" sz="3200" dirty="0" smtClean="0"/>
          </a:p>
          <a:p>
            <a:r>
              <a:rPr lang="en-US" sz="3200" b="1" dirty="0" smtClean="0"/>
              <a:t>Neck</a:t>
            </a:r>
            <a:r>
              <a:rPr lang="en-US" sz="3200" dirty="0"/>
              <a:t>: Flexibility, masses. Thyroid - size. </a:t>
            </a:r>
            <a:endParaRPr lang="en-US" sz="3200" b="1" dirty="0" smtClean="0">
              <a:solidFill>
                <a:srgbClr val="FF0000"/>
              </a:solidFill>
            </a:endParaRPr>
          </a:p>
        </p:txBody>
      </p:sp>
    </p:spTree>
    <p:extLst>
      <p:ext uri="{BB962C8B-B14F-4D97-AF65-F5344CB8AC3E}">
        <p14:creationId xmlns:p14="http://schemas.microsoft.com/office/powerpoint/2010/main" val="208029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Health</a:t>
            </a:r>
            <a:r>
              <a:rPr lang="es-ES" dirty="0" smtClean="0"/>
              <a:t> </a:t>
            </a:r>
            <a:r>
              <a:rPr lang="es-ES" dirty="0" err="1" smtClean="0"/>
              <a:t>professionals</a:t>
            </a:r>
            <a:r>
              <a:rPr lang="es-ES" dirty="0" smtClean="0"/>
              <a:t> </a:t>
            </a:r>
            <a:r>
              <a:rPr lang="es-ES" dirty="0" err="1" smtClean="0"/>
              <a:t>involved</a:t>
            </a:r>
            <a:r>
              <a:rPr lang="es-ES" dirty="0" smtClean="0"/>
              <a:t> in </a:t>
            </a:r>
            <a:r>
              <a:rPr lang="es-ES" dirty="0" err="1" smtClean="0"/>
              <a:t>comprehensive</a:t>
            </a:r>
            <a:r>
              <a:rPr lang="es-ES" dirty="0" smtClean="0"/>
              <a:t> </a:t>
            </a:r>
            <a:r>
              <a:rPr lang="es-ES" dirty="0" err="1" smtClean="0"/>
              <a:t>evaluation</a:t>
            </a:r>
            <a:r>
              <a:rPr lang="es-ES" dirty="0" smtClean="0"/>
              <a:t>  </a:t>
            </a:r>
            <a:endParaRPr lang="en-US" dirty="0"/>
          </a:p>
        </p:txBody>
      </p:sp>
      <p:sp>
        <p:nvSpPr>
          <p:cNvPr id="3" name="Marcador de contenido 2"/>
          <p:cNvSpPr>
            <a:spLocks noGrp="1"/>
          </p:cNvSpPr>
          <p:nvPr>
            <p:ph idx="1"/>
          </p:nvPr>
        </p:nvSpPr>
        <p:spPr/>
        <p:txBody>
          <a:bodyPr/>
          <a:lstStyle/>
          <a:p>
            <a:r>
              <a:rPr lang="en-US" sz="2800" dirty="0"/>
              <a:t>There are multiple healthcare providers involved in a medical evaluation. A complete medical examination typically begins with a nurse or a healthcare provider that gathers information about the patient’s health status and medical history.</a:t>
            </a:r>
          </a:p>
          <a:p>
            <a:r>
              <a:rPr lang="en-US" sz="2800" dirty="0"/>
              <a:t>Then, the patient will meet with a physician who will conduct the remainder of the physical exams. The doctor might then refer the patient to other specialists or order specific screenings or testing.</a:t>
            </a:r>
          </a:p>
          <a:p>
            <a:endParaRPr lang="en-US" dirty="0"/>
          </a:p>
        </p:txBody>
      </p:sp>
    </p:spTree>
    <p:extLst>
      <p:ext uri="{BB962C8B-B14F-4D97-AF65-F5344CB8AC3E}">
        <p14:creationId xmlns:p14="http://schemas.microsoft.com/office/powerpoint/2010/main" val="3068592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92500"/>
          </a:bodyPr>
          <a:lstStyle/>
          <a:p>
            <a:r>
              <a:rPr lang="en-US" sz="3200" b="1" dirty="0">
                <a:solidFill>
                  <a:srgbClr val="FF0000"/>
                </a:solidFill>
              </a:rPr>
              <a:t>PHYSICAL EXAMINATION </a:t>
            </a:r>
            <a:endParaRPr lang="en-US" sz="3200" b="1" dirty="0" smtClean="0">
              <a:solidFill>
                <a:srgbClr val="FF0000"/>
              </a:solidFill>
            </a:endParaRPr>
          </a:p>
          <a:p>
            <a:r>
              <a:rPr lang="en-US" sz="3200" b="1" dirty="0"/>
              <a:t>Lymph node</a:t>
            </a:r>
            <a:r>
              <a:rPr lang="en-US" sz="3200" dirty="0"/>
              <a:t>: If abnormal in size or texture record location, consistency, tenderness, size in </a:t>
            </a:r>
            <a:r>
              <a:rPr lang="en-US" sz="3200" dirty="0" smtClean="0"/>
              <a:t>centimeters.</a:t>
            </a:r>
          </a:p>
          <a:p>
            <a:r>
              <a:rPr lang="en-US" sz="3200" b="1" dirty="0" smtClean="0"/>
              <a:t>Spine</a:t>
            </a:r>
            <a:r>
              <a:rPr lang="en-US" sz="3200" dirty="0"/>
              <a:t>: Scoliosis, mobility, tenderness. </a:t>
            </a:r>
            <a:endParaRPr lang="en-US" sz="3200" dirty="0" smtClean="0"/>
          </a:p>
          <a:p>
            <a:r>
              <a:rPr lang="en-US" sz="3200" b="1" dirty="0" smtClean="0"/>
              <a:t>Thorax</a:t>
            </a:r>
            <a:r>
              <a:rPr lang="en-US" sz="3200" dirty="0"/>
              <a:t>: Appearance and contour, respiratory rate and effort, regularity of breathing, symmetrical chest movement, character of respirations such as retractions. </a:t>
            </a:r>
            <a:endParaRPr lang="en-US" sz="3200" dirty="0" smtClean="0"/>
          </a:p>
          <a:p>
            <a:r>
              <a:rPr lang="en-US" sz="3200" b="1" dirty="0" smtClean="0"/>
              <a:t>Lungs</a:t>
            </a:r>
            <a:r>
              <a:rPr lang="en-US" sz="3200" dirty="0"/>
              <a:t>: Percussion, palpation, fremitus, auscultation</a:t>
            </a:r>
            <a:endParaRPr lang="en-US" sz="3200" b="1" dirty="0" smtClean="0">
              <a:solidFill>
                <a:srgbClr val="FF0000"/>
              </a:solidFill>
            </a:endParaRPr>
          </a:p>
        </p:txBody>
      </p:sp>
    </p:spTree>
    <p:extLst>
      <p:ext uri="{BB962C8B-B14F-4D97-AF65-F5344CB8AC3E}">
        <p14:creationId xmlns:p14="http://schemas.microsoft.com/office/powerpoint/2010/main" val="408782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PHYSICAL EXAMINATION </a:t>
            </a:r>
            <a:endParaRPr lang="en-US" sz="3200" b="1" dirty="0" smtClean="0">
              <a:solidFill>
                <a:srgbClr val="FF0000"/>
              </a:solidFill>
            </a:endParaRPr>
          </a:p>
          <a:p>
            <a:r>
              <a:rPr lang="en-US" sz="3200" b="1" dirty="0"/>
              <a:t>Cardiovascular</a:t>
            </a:r>
            <a:r>
              <a:rPr lang="en-US" sz="3200" dirty="0"/>
              <a:t>: - Inspection, precordial bulge, apical heave, auscultation, rhythm, character and quality of sounds. - Palpation: PMI, thrills, heaves. - Auscultation: quality and intensity of heart sounds, murmurs, for example, timing, duration, intensity, location, radiation. </a:t>
            </a:r>
            <a:r>
              <a:rPr lang="en-US" sz="3200" dirty="0" smtClean="0"/>
              <a:t>– </a:t>
            </a:r>
          </a:p>
          <a:p>
            <a:r>
              <a:rPr lang="en-US" sz="3200" b="1" dirty="0" smtClean="0"/>
              <a:t>Pulses</a:t>
            </a:r>
            <a:r>
              <a:rPr lang="en-US" sz="3200" dirty="0"/>
              <a:t>: radial and femoral pulses, rate and rhythm.</a:t>
            </a:r>
            <a:endParaRPr lang="en-US" sz="3200" b="1" dirty="0" smtClean="0">
              <a:solidFill>
                <a:srgbClr val="FF0000"/>
              </a:solidFill>
            </a:endParaRPr>
          </a:p>
        </p:txBody>
      </p:sp>
    </p:spTree>
    <p:extLst>
      <p:ext uri="{BB962C8B-B14F-4D97-AF65-F5344CB8AC3E}">
        <p14:creationId xmlns:p14="http://schemas.microsoft.com/office/powerpoint/2010/main" val="2676326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PHYSICAL EXAMINATION </a:t>
            </a:r>
            <a:endParaRPr lang="en-US" sz="3200" b="1" dirty="0" smtClean="0">
              <a:solidFill>
                <a:srgbClr val="FF0000"/>
              </a:solidFill>
            </a:endParaRPr>
          </a:p>
          <a:p>
            <a:r>
              <a:rPr lang="en-US" sz="3200" b="1" dirty="0"/>
              <a:t>Abdomen</a:t>
            </a:r>
            <a:r>
              <a:rPr lang="en-US" sz="3200" dirty="0"/>
              <a:t>: - Inspection, contour, umbilicus, distention, veins, visible peristalsis, hernia. - Percussion: fluid wave, shifting dullness, </a:t>
            </a:r>
            <a:r>
              <a:rPr lang="en-US" sz="3200" dirty="0" err="1"/>
              <a:t>tympany</a:t>
            </a:r>
            <a:r>
              <a:rPr lang="en-US" sz="3200" dirty="0"/>
              <a:t>, liver size, spleen size, Costovertebral angle tenderness, abnormal masses. - Palpation: tenderness, rebound, guarding, masses.</a:t>
            </a:r>
            <a:endParaRPr lang="en-US" sz="3200" b="1" dirty="0" smtClean="0">
              <a:solidFill>
                <a:srgbClr val="FF0000"/>
              </a:solidFill>
            </a:endParaRPr>
          </a:p>
        </p:txBody>
      </p:sp>
    </p:spTree>
    <p:extLst>
      <p:ext uri="{BB962C8B-B14F-4D97-AF65-F5344CB8AC3E}">
        <p14:creationId xmlns:p14="http://schemas.microsoft.com/office/powerpoint/2010/main" val="400677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b="1" dirty="0">
                <a:solidFill>
                  <a:srgbClr val="FF0000"/>
                </a:solidFill>
              </a:rPr>
              <a:t>PHYSICAL EXAMINATION </a:t>
            </a:r>
            <a:endParaRPr lang="en-US" sz="3200" b="1" dirty="0" smtClean="0">
              <a:solidFill>
                <a:srgbClr val="FF0000"/>
              </a:solidFill>
            </a:endParaRPr>
          </a:p>
          <a:p>
            <a:r>
              <a:rPr lang="en-US" sz="3200" b="1" dirty="0"/>
              <a:t>Genitalia</a:t>
            </a:r>
            <a:r>
              <a:rPr lang="en-US" sz="3200" dirty="0"/>
              <a:t>: Record Tanner Stage - Male: circumcised, testes - appearance and size, hydrocele - presence hernia. - Female: external genitalia, appearance of vulva, clitoris, hymen. </a:t>
            </a:r>
            <a:endParaRPr lang="en-US" sz="3200" dirty="0" smtClean="0"/>
          </a:p>
          <a:p>
            <a:r>
              <a:rPr lang="en-US" sz="3200" b="1" dirty="0" smtClean="0"/>
              <a:t>Breasts</a:t>
            </a:r>
            <a:r>
              <a:rPr lang="en-US" sz="3200" dirty="0"/>
              <a:t>: Tanner Stage </a:t>
            </a:r>
            <a:endParaRPr lang="en-US" sz="3200" dirty="0" smtClean="0"/>
          </a:p>
          <a:p>
            <a:r>
              <a:rPr lang="en-US" sz="3200" b="1" dirty="0" smtClean="0"/>
              <a:t>Rectal</a:t>
            </a:r>
            <a:r>
              <a:rPr lang="en-US" sz="3200" dirty="0" smtClean="0"/>
              <a:t> </a:t>
            </a:r>
            <a:r>
              <a:rPr lang="en-US" sz="3200" dirty="0"/>
              <a:t>(only if indicated): Fissures, hemorrhoids, prolapse, sphincter tone, stool in ampulla, abnormal masses.</a:t>
            </a:r>
            <a:endParaRPr lang="en-US" sz="3200" b="1" dirty="0" smtClean="0">
              <a:solidFill>
                <a:srgbClr val="FF0000"/>
              </a:solidFill>
            </a:endParaRPr>
          </a:p>
        </p:txBody>
      </p:sp>
    </p:spTree>
    <p:extLst>
      <p:ext uri="{BB962C8B-B14F-4D97-AF65-F5344CB8AC3E}">
        <p14:creationId xmlns:p14="http://schemas.microsoft.com/office/powerpoint/2010/main" val="354364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b="1" dirty="0">
                <a:solidFill>
                  <a:srgbClr val="FF0000"/>
                </a:solidFill>
              </a:rPr>
              <a:t>PHYSICAL EXAMINATION </a:t>
            </a:r>
            <a:endParaRPr lang="en-US" sz="3200" b="1" dirty="0" smtClean="0">
              <a:solidFill>
                <a:srgbClr val="FF0000"/>
              </a:solidFill>
            </a:endParaRPr>
          </a:p>
          <a:p>
            <a:r>
              <a:rPr lang="en-US" sz="3200" b="1" dirty="0"/>
              <a:t>Skin</a:t>
            </a:r>
            <a:r>
              <a:rPr lang="en-US" sz="3200" dirty="0"/>
              <a:t>: Texture, color, turgor, temperature, moisture, icterus, cyanosis, eruptions, lesions, scars, </a:t>
            </a:r>
            <a:r>
              <a:rPr lang="en-US" sz="3200" dirty="0" err="1"/>
              <a:t>ecchymoses</a:t>
            </a:r>
            <a:r>
              <a:rPr lang="en-US" sz="3200" dirty="0"/>
              <a:t>, </a:t>
            </a:r>
            <a:r>
              <a:rPr lang="en-US" sz="3200" dirty="0" err="1"/>
              <a:t>petechiae</a:t>
            </a:r>
            <a:r>
              <a:rPr lang="en-US" sz="3200" dirty="0"/>
              <a:t>, spider nevi, desquamation, hemangiomata, </a:t>
            </a:r>
            <a:r>
              <a:rPr lang="en-US" sz="3200" dirty="0" err="1"/>
              <a:t>mongolian</a:t>
            </a:r>
            <a:r>
              <a:rPr lang="en-US" sz="3200" dirty="0"/>
              <a:t> spots, nevi. </a:t>
            </a:r>
            <a:endParaRPr lang="en-US" sz="3200" dirty="0" smtClean="0"/>
          </a:p>
          <a:p>
            <a:r>
              <a:rPr lang="en-US" sz="3200" b="1" dirty="0" smtClean="0"/>
              <a:t>Extremities</a:t>
            </a:r>
            <a:r>
              <a:rPr lang="en-US" sz="3200" dirty="0"/>
              <a:t>: Tone, color, warmth, clubbing, cyanosis, mobility, </a:t>
            </a:r>
            <a:r>
              <a:rPr lang="en-US" sz="3200" dirty="0" err="1"/>
              <a:t>Ortalani</a:t>
            </a:r>
            <a:r>
              <a:rPr lang="en-US" sz="3200" dirty="0"/>
              <a:t> and Barlow maneuvers in newborns and infants, deformities, joint swelling or tenderness.</a:t>
            </a:r>
            <a:endParaRPr lang="en-US" sz="3200" b="1" dirty="0" smtClean="0">
              <a:solidFill>
                <a:srgbClr val="FF0000"/>
              </a:solidFill>
            </a:endParaRPr>
          </a:p>
        </p:txBody>
      </p:sp>
    </p:spTree>
    <p:extLst>
      <p:ext uri="{BB962C8B-B14F-4D97-AF65-F5344CB8AC3E}">
        <p14:creationId xmlns:p14="http://schemas.microsoft.com/office/powerpoint/2010/main" val="931032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85000" lnSpcReduction="20000"/>
          </a:bodyPr>
          <a:lstStyle/>
          <a:p>
            <a:r>
              <a:rPr lang="en-US" sz="3200" b="1" dirty="0">
                <a:solidFill>
                  <a:srgbClr val="FF0000"/>
                </a:solidFill>
              </a:rPr>
              <a:t>PHYSICAL EXAMINATION </a:t>
            </a:r>
            <a:endParaRPr lang="en-US" sz="3200" b="1" dirty="0" smtClean="0">
              <a:solidFill>
                <a:srgbClr val="FF0000"/>
              </a:solidFill>
            </a:endParaRPr>
          </a:p>
          <a:p>
            <a:r>
              <a:rPr lang="en-US" sz="3200" b="1" dirty="0"/>
              <a:t>Neurologic</a:t>
            </a:r>
            <a:r>
              <a:rPr lang="en-US" sz="3200" dirty="0"/>
              <a:t>: </a:t>
            </a:r>
            <a:endParaRPr lang="en-US" sz="3200" dirty="0" smtClean="0"/>
          </a:p>
          <a:p>
            <a:r>
              <a:rPr lang="en-US" sz="3200" dirty="0" smtClean="0"/>
              <a:t>Mental </a:t>
            </a:r>
            <a:r>
              <a:rPr lang="en-US" sz="3200" dirty="0"/>
              <a:t>status: affect, level of consciousness, speech. </a:t>
            </a:r>
          </a:p>
          <a:p>
            <a:r>
              <a:rPr lang="en-US" sz="3200" dirty="0" smtClean="0"/>
              <a:t>Motor</a:t>
            </a:r>
            <a:r>
              <a:rPr lang="en-US" sz="3200" dirty="0"/>
              <a:t>: station and gait, muscle strength, tone, tics, </a:t>
            </a:r>
            <a:r>
              <a:rPr lang="en-US" sz="3200" dirty="0" smtClean="0"/>
              <a:t>ataxia</a:t>
            </a:r>
          </a:p>
          <a:p>
            <a:r>
              <a:rPr lang="en-US" sz="3200" dirty="0" smtClean="0"/>
              <a:t>Cranial </a:t>
            </a:r>
            <a:r>
              <a:rPr lang="en-US" sz="3200" dirty="0"/>
              <a:t>nerves: testing 2-12 - Deep tendon reflexes: 2+ is average when recording. - Record if Babinski present. - Infants note premature reflexes such as grasp, suck, Moro, rooting, stepping, placing. </a:t>
            </a:r>
          </a:p>
          <a:p>
            <a:r>
              <a:rPr lang="en-US" sz="3200" dirty="0" smtClean="0"/>
              <a:t>Abnormal </a:t>
            </a:r>
            <a:r>
              <a:rPr lang="en-US" sz="3200" dirty="0"/>
              <a:t>sensory findings. </a:t>
            </a:r>
            <a:r>
              <a:rPr lang="en-US" sz="3200" dirty="0" smtClean="0"/>
              <a:t> </a:t>
            </a:r>
          </a:p>
          <a:p>
            <a:r>
              <a:rPr lang="en-US" sz="3200" dirty="0" smtClean="0"/>
              <a:t>Meningeal </a:t>
            </a:r>
            <a:r>
              <a:rPr lang="en-US" sz="3200" dirty="0"/>
              <a:t>signs</a:t>
            </a:r>
            <a:endParaRPr lang="en-US" sz="3200" b="1" dirty="0" smtClean="0">
              <a:solidFill>
                <a:srgbClr val="FF0000"/>
              </a:solidFill>
            </a:endParaRPr>
          </a:p>
        </p:txBody>
      </p:sp>
    </p:spTree>
    <p:extLst>
      <p:ext uri="{BB962C8B-B14F-4D97-AF65-F5344CB8AC3E}">
        <p14:creationId xmlns:p14="http://schemas.microsoft.com/office/powerpoint/2010/main" val="101000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b="1" dirty="0">
                <a:solidFill>
                  <a:srgbClr val="FF0000"/>
                </a:solidFill>
              </a:rPr>
              <a:t>CLINICAL DECISION MAKING </a:t>
            </a:r>
            <a:endParaRPr lang="en-US" sz="3200" b="1" dirty="0" smtClean="0">
              <a:solidFill>
                <a:srgbClr val="FF0000"/>
              </a:solidFill>
            </a:endParaRPr>
          </a:p>
          <a:p>
            <a:r>
              <a:rPr lang="en-US" sz="3200" b="1" dirty="0" smtClean="0"/>
              <a:t>Problem </a:t>
            </a:r>
            <a:r>
              <a:rPr lang="en-US" sz="3200" b="1" dirty="0"/>
              <a:t>list </a:t>
            </a:r>
            <a:endParaRPr lang="en-US" sz="3200" b="1" dirty="0" smtClean="0"/>
          </a:p>
          <a:p>
            <a:r>
              <a:rPr lang="en-US" sz="3200" dirty="0" smtClean="0"/>
              <a:t>Create </a:t>
            </a:r>
            <a:r>
              <a:rPr lang="en-US" sz="3200" dirty="0"/>
              <a:t>a comprehensive list of problems on admission for your patient, such as dehydration and pneumonia. Be as specific as possible. Include some information about the severity or seriousness of each problem. Don’t forgot problems like incomplete vaccination status or obesity that could be addressed after discharge.</a:t>
            </a:r>
            <a:endParaRPr lang="en-US" sz="3200" b="1" dirty="0" smtClean="0">
              <a:solidFill>
                <a:srgbClr val="FF0000"/>
              </a:solidFill>
            </a:endParaRPr>
          </a:p>
        </p:txBody>
      </p:sp>
    </p:spTree>
    <p:extLst>
      <p:ext uri="{BB962C8B-B14F-4D97-AF65-F5344CB8AC3E}">
        <p14:creationId xmlns:p14="http://schemas.microsoft.com/office/powerpoint/2010/main" val="1721910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b="1" dirty="0">
                <a:solidFill>
                  <a:srgbClr val="FF0000"/>
                </a:solidFill>
              </a:rPr>
              <a:t>CLINICAL DECISION MAKING </a:t>
            </a:r>
            <a:endParaRPr lang="en-US" sz="3200" b="1" dirty="0" smtClean="0">
              <a:solidFill>
                <a:srgbClr val="FF0000"/>
              </a:solidFill>
            </a:endParaRPr>
          </a:p>
          <a:p>
            <a:r>
              <a:rPr lang="en-US" sz="3200" b="1" dirty="0"/>
              <a:t>Summary Statement </a:t>
            </a:r>
            <a:endParaRPr lang="en-US" sz="3200" b="1" dirty="0" smtClean="0"/>
          </a:p>
          <a:p>
            <a:r>
              <a:rPr lang="en-US" sz="3200" dirty="0" smtClean="0"/>
              <a:t>Write </a:t>
            </a:r>
            <a:r>
              <a:rPr lang="en-US" sz="3200" dirty="0"/>
              <a:t>one or two sentences concisely summarizing pertinent historical and objective information. The first half should include the key historical information and the second half focusing on the objective findings (exam and lab). The summary statement should balance being complete and concise from which a differential diagnosis is created. </a:t>
            </a:r>
            <a:endParaRPr lang="en-US" sz="3200" b="1" dirty="0" smtClean="0">
              <a:solidFill>
                <a:srgbClr val="FF0000"/>
              </a:solidFill>
            </a:endParaRPr>
          </a:p>
        </p:txBody>
      </p:sp>
    </p:spTree>
    <p:extLst>
      <p:ext uri="{BB962C8B-B14F-4D97-AF65-F5344CB8AC3E}">
        <p14:creationId xmlns:p14="http://schemas.microsoft.com/office/powerpoint/2010/main" val="109246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85000" lnSpcReduction="10000"/>
          </a:bodyPr>
          <a:lstStyle/>
          <a:p>
            <a:r>
              <a:rPr lang="en-US" sz="3200" b="1" dirty="0" smtClean="0">
                <a:solidFill>
                  <a:srgbClr val="FF0000"/>
                </a:solidFill>
              </a:rPr>
              <a:t>CLINICAL </a:t>
            </a:r>
            <a:r>
              <a:rPr lang="en-US" sz="3200" b="1" dirty="0">
                <a:solidFill>
                  <a:srgbClr val="FF0000"/>
                </a:solidFill>
              </a:rPr>
              <a:t>DECISION </a:t>
            </a:r>
            <a:r>
              <a:rPr lang="en-US" sz="3200" b="1" dirty="0" smtClean="0">
                <a:solidFill>
                  <a:srgbClr val="FF0000"/>
                </a:solidFill>
              </a:rPr>
              <a:t>MAKING</a:t>
            </a:r>
          </a:p>
          <a:p>
            <a:r>
              <a:rPr lang="en-US" sz="3200" b="1" dirty="0" smtClean="0"/>
              <a:t>Differential </a:t>
            </a:r>
            <a:r>
              <a:rPr lang="en-US" sz="3200" b="1" dirty="0"/>
              <a:t>Diagnosis </a:t>
            </a:r>
            <a:endParaRPr lang="en-US" sz="3200" b="1" dirty="0" smtClean="0"/>
          </a:p>
          <a:p>
            <a:r>
              <a:rPr lang="en-US" sz="3200" dirty="0" smtClean="0"/>
              <a:t>Using </a:t>
            </a:r>
            <a:r>
              <a:rPr lang="en-US" sz="3200" dirty="0"/>
              <a:t>your summary statement (not just each problem in your problem list) as your point of origin, develop a differential diagnosis for your patient. Ideally there would be 4-6 items to consider in your differential. If the diagnosis is known on admission, consider other possibilities as well. For a known infection, like bronchiolitis, consider not only other pathologic processes (like heart disease, airway abnormalities) or which infectious agents could be the culprit (RSV, adenovirus, pertussis, etc.)</a:t>
            </a:r>
            <a:r>
              <a:rPr lang="en-US" sz="3200" b="1" dirty="0" smtClean="0">
                <a:solidFill>
                  <a:srgbClr val="FF0000"/>
                </a:solidFill>
              </a:rPr>
              <a:t> </a:t>
            </a:r>
          </a:p>
        </p:txBody>
      </p:sp>
    </p:spTree>
    <p:extLst>
      <p:ext uri="{BB962C8B-B14F-4D97-AF65-F5344CB8AC3E}">
        <p14:creationId xmlns:p14="http://schemas.microsoft.com/office/powerpoint/2010/main" val="398767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smtClean="0">
                <a:solidFill>
                  <a:srgbClr val="FF0000"/>
                </a:solidFill>
              </a:rPr>
              <a:t>CLINICAL </a:t>
            </a:r>
            <a:r>
              <a:rPr lang="en-US" sz="3200" b="1" dirty="0">
                <a:solidFill>
                  <a:srgbClr val="FF0000"/>
                </a:solidFill>
              </a:rPr>
              <a:t>DECISION </a:t>
            </a:r>
            <a:r>
              <a:rPr lang="en-US" sz="3200" b="1" dirty="0" smtClean="0">
                <a:solidFill>
                  <a:srgbClr val="FF0000"/>
                </a:solidFill>
              </a:rPr>
              <a:t>MAKING</a:t>
            </a:r>
          </a:p>
          <a:p>
            <a:r>
              <a:rPr lang="en-US" sz="3200" b="1" dirty="0"/>
              <a:t>Clinical Impression </a:t>
            </a:r>
            <a:endParaRPr lang="en-US" sz="3200" b="1" dirty="0" smtClean="0"/>
          </a:p>
          <a:p>
            <a:r>
              <a:rPr lang="en-US" sz="3200" dirty="0" smtClean="0"/>
              <a:t>Which </a:t>
            </a:r>
            <a:r>
              <a:rPr lang="en-US" sz="3200" dirty="0"/>
              <a:t>of your possible diagnoses do you think is most likely and which are less likely? Show your clinical reasoning and be convincing. </a:t>
            </a:r>
            <a:endParaRPr lang="en-US" sz="3200" b="1" dirty="0" smtClean="0">
              <a:solidFill>
                <a:srgbClr val="FF0000"/>
              </a:solidFill>
            </a:endParaRPr>
          </a:p>
        </p:txBody>
      </p:sp>
    </p:spTree>
    <p:extLst>
      <p:ext uri="{BB962C8B-B14F-4D97-AF65-F5344CB8AC3E}">
        <p14:creationId xmlns:p14="http://schemas.microsoft.com/office/powerpoint/2010/main" val="95586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Importance of Annual Physical Examinati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6061" y="892886"/>
            <a:ext cx="9164364" cy="5159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70560" y="2967334"/>
            <a:ext cx="1545515" cy="1015663"/>
          </a:xfrm>
          <a:prstGeom prst="rect">
            <a:avLst/>
          </a:prstGeom>
        </p:spPr>
        <p:txBody>
          <a:bodyPr wrap="square">
            <a:spAutoFit/>
          </a:bodyPr>
          <a:lstStyle/>
          <a:p>
            <a:r>
              <a:rPr lang="en-US" sz="1000" dirty="0"/>
              <a:t>https://wp02-media.cdn.ihealthspot.com/wp-content/uploads/sites/522/2019/12/iStock-669448338.jpg</a:t>
            </a:r>
          </a:p>
        </p:txBody>
      </p:sp>
    </p:spTree>
    <p:extLst>
      <p:ext uri="{BB962C8B-B14F-4D97-AF65-F5344CB8AC3E}">
        <p14:creationId xmlns:p14="http://schemas.microsoft.com/office/powerpoint/2010/main" val="3523802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b="1" dirty="0">
                <a:solidFill>
                  <a:srgbClr val="FF0000"/>
                </a:solidFill>
              </a:rPr>
              <a:t>MANAGEMENT</a:t>
            </a:r>
            <a:r>
              <a:rPr lang="en-US" sz="3200" dirty="0"/>
              <a:t> </a:t>
            </a:r>
            <a:endParaRPr lang="en-US" sz="3200" dirty="0" smtClean="0"/>
          </a:p>
          <a:p>
            <a:r>
              <a:rPr lang="en-US" sz="3200" b="1" dirty="0" smtClean="0"/>
              <a:t>Management </a:t>
            </a:r>
            <a:r>
              <a:rPr lang="en-US" sz="3200" b="1" dirty="0"/>
              <a:t>Plan </a:t>
            </a:r>
            <a:endParaRPr lang="en-US" sz="3200" b="1" dirty="0" smtClean="0"/>
          </a:p>
          <a:p>
            <a:r>
              <a:rPr lang="en-US" sz="3200" dirty="0" smtClean="0"/>
              <a:t>Use </a:t>
            </a:r>
            <a:r>
              <a:rPr lang="en-US" sz="3200" dirty="0"/>
              <a:t>your problem list to generate your plan to be sure you cover everything that is important for your patient. Use specific doses of medications, including mg/kg if applicable. For IV fluids, include the composition and rate. For labs and radiology, include specific tests and what you hope to learn from the results. </a:t>
            </a:r>
            <a:endParaRPr lang="en-US" sz="3200" b="1" dirty="0" smtClean="0">
              <a:solidFill>
                <a:srgbClr val="FF0000"/>
              </a:solidFill>
            </a:endParaRPr>
          </a:p>
        </p:txBody>
      </p:sp>
    </p:spTree>
    <p:extLst>
      <p:ext uri="{BB962C8B-B14F-4D97-AF65-F5344CB8AC3E}">
        <p14:creationId xmlns:p14="http://schemas.microsoft.com/office/powerpoint/2010/main" val="424774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MANAGEMENT</a:t>
            </a:r>
            <a:r>
              <a:rPr lang="en-US" sz="3200" dirty="0"/>
              <a:t> </a:t>
            </a:r>
            <a:endParaRPr lang="en-US" sz="3200" dirty="0" smtClean="0"/>
          </a:p>
          <a:p>
            <a:r>
              <a:rPr lang="en-US" sz="3200" b="1" dirty="0" smtClean="0"/>
              <a:t>Management </a:t>
            </a:r>
            <a:r>
              <a:rPr lang="en-US" sz="3200" b="1" dirty="0"/>
              <a:t>Plan </a:t>
            </a:r>
            <a:endParaRPr lang="en-US" sz="3200" b="1" dirty="0" smtClean="0"/>
          </a:p>
          <a:p>
            <a:r>
              <a:rPr lang="en-US" sz="3200" dirty="0" smtClean="0"/>
              <a:t>Patient </a:t>
            </a:r>
            <a:r>
              <a:rPr lang="en-US" sz="3200" dirty="0"/>
              <a:t>and family education goals prior to discharge should be considered part of the plan A outstanding plan includes contingency planning (if-then, when to escalate work up or care) and could refer to a clinical guideline applicable to your patient. </a:t>
            </a:r>
            <a:endParaRPr lang="en-US" sz="3200" b="1" dirty="0" smtClean="0">
              <a:solidFill>
                <a:srgbClr val="FF0000"/>
              </a:solidFill>
            </a:endParaRPr>
          </a:p>
        </p:txBody>
      </p:sp>
    </p:spTree>
    <p:extLst>
      <p:ext uri="{BB962C8B-B14F-4D97-AF65-F5344CB8AC3E}">
        <p14:creationId xmlns:p14="http://schemas.microsoft.com/office/powerpoint/2010/main" val="2036659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MANAGEMENT</a:t>
            </a:r>
            <a:r>
              <a:rPr lang="en-US" sz="3200" dirty="0"/>
              <a:t> </a:t>
            </a:r>
            <a:endParaRPr lang="en-US" sz="3200" dirty="0" smtClean="0"/>
          </a:p>
          <a:p>
            <a:r>
              <a:rPr lang="en-US" sz="3200" b="1" dirty="0"/>
              <a:t>Addendum</a:t>
            </a:r>
            <a:r>
              <a:rPr lang="en-US" sz="3200" dirty="0"/>
              <a:t> </a:t>
            </a:r>
            <a:endParaRPr lang="en-US" sz="3200" dirty="0" smtClean="0"/>
          </a:p>
          <a:p>
            <a:r>
              <a:rPr lang="en-US" sz="3200" dirty="0" smtClean="0"/>
              <a:t>Pertinent </a:t>
            </a:r>
            <a:r>
              <a:rPr lang="en-US" sz="3200" dirty="0"/>
              <a:t>subsequent lab results or change in patient status after your admission H and P that you may desire to report.</a:t>
            </a:r>
            <a:endParaRPr lang="en-US" sz="3200" b="1" dirty="0" smtClean="0">
              <a:solidFill>
                <a:srgbClr val="FF0000"/>
              </a:solidFill>
            </a:endParaRPr>
          </a:p>
        </p:txBody>
      </p:sp>
    </p:spTree>
    <p:extLst>
      <p:ext uri="{BB962C8B-B14F-4D97-AF65-F5344CB8AC3E}">
        <p14:creationId xmlns:p14="http://schemas.microsoft.com/office/powerpoint/2010/main" val="588680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references</a:t>
            </a:r>
            <a:endParaRPr lang="en-US" dirty="0"/>
          </a:p>
        </p:txBody>
      </p:sp>
      <p:sp>
        <p:nvSpPr>
          <p:cNvPr id="3" name="Marcador de contenido 2"/>
          <p:cNvSpPr>
            <a:spLocks noGrp="1"/>
          </p:cNvSpPr>
          <p:nvPr>
            <p:ph idx="1"/>
          </p:nvPr>
        </p:nvSpPr>
        <p:spPr/>
        <p:txBody>
          <a:bodyPr>
            <a:normAutofit fontScale="92500" lnSpcReduction="10000"/>
          </a:bodyPr>
          <a:lstStyle/>
          <a:p>
            <a:r>
              <a:rPr lang="en-US" dirty="0">
                <a:hlinkClick r:id="rId2"/>
              </a:rPr>
              <a:t>https://jflowershealth.com/comprehensive-medical-evaluation/#:~:</a:t>
            </a:r>
            <a:r>
              <a:rPr lang="en-US" dirty="0" smtClean="0">
                <a:hlinkClick r:id="rId2"/>
              </a:rPr>
              <a:t>text=A%20comprehensive%20medical%20evaluation%20serves,age%20or%20current%20health%20status</a:t>
            </a:r>
            <a:endParaRPr lang="en-US" dirty="0"/>
          </a:p>
          <a:p>
            <a:r>
              <a:rPr lang="en-US" sz="2400" dirty="0" smtClean="0">
                <a:hlinkClick r:id="rId3"/>
              </a:rPr>
              <a:t>https</a:t>
            </a:r>
            <a:r>
              <a:rPr lang="en-US" sz="2400" dirty="0">
                <a:hlinkClick r:id="rId3"/>
              </a:rPr>
              <a:t>://</a:t>
            </a:r>
            <a:r>
              <a:rPr lang="en-US" sz="2400" dirty="0" smtClean="0">
                <a:hlinkClick r:id="rId3"/>
              </a:rPr>
              <a:t>med.und.edu/education-training/pediatrics/pediatrichp.pdf</a:t>
            </a:r>
            <a:endParaRPr lang="en-US" sz="2400" dirty="0" smtClean="0"/>
          </a:p>
          <a:p>
            <a:r>
              <a:rPr lang="en-US" sz="2400" dirty="0">
                <a:hlinkClick r:id="rId4"/>
              </a:rPr>
              <a:t>https://</a:t>
            </a:r>
            <a:r>
              <a:rPr lang="en-US" sz="2400" dirty="0" smtClean="0">
                <a:hlinkClick r:id="rId4"/>
              </a:rPr>
              <a:t>wp02-media.cdn.ihealthspot.com/wp-content/uploads/sites/522/2019/12/iStock-669448338.jpg</a:t>
            </a:r>
            <a:endParaRPr lang="en-US" sz="2400" dirty="0" smtClean="0"/>
          </a:p>
          <a:p>
            <a:r>
              <a:rPr lang="en-US" sz="2400" dirty="0">
                <a:hlinkClick r:id="rId5"/>
              </a:rPr>
              <a:t>https://</a:t>
            </a:r>
            <a:r>
              <a:rPr lang="en-US" sz="2400" dirty="0" smtClean="0">
                <a:hlinkClick r:id="rId5"/>
              </a:rPr>
              <a:t>encrypted-tbn0.gstatic.com/images?q=tbn:ANd9GcRP1JUPjAtw3r6A8WkugDNsJF-sqWNWUZjNOg&amp;s</a:t>
            </a:r>
            <a:endParaRPr lang="en-US" sz="2400" dirty="0" smtClean="0"/>
          </a:p>
          <a:p>
            <a:r>
              <a:rPr lang="en-US" sz="2400" dirty="0">
                <a:hlinkClick r:id="rId6"/>
              </a:rPr>
              <a:t>https://</a:t>
            </a:r>
            <a:r>
              <a:rPr lang="en-US" sz="2400" dirty="0" smtClean="0">
                <a:hlinkClick r:id="rId6"/>
              </a:rPr>
              <a:t>encrypted-tbn0.gstatic.com/images?q=tbn:ANd9GcTTDpLeQxeS3UzGmWyQ1AnyMTSjIgYPdIjSZA&amp;s</a:t>
            </a:r>
            <a:r>
              <a:rPr lang="en-US" sz="2400" dirty="0" smtClean="0"/>
              <a:t> </a:t>
            </a:r>
            <a:endParaRPr lang="en-US" sz="2400" dirty="0"/>
          </a:p>
          <a:p>
            <a:endParaRPr lang="en-US" sz="2400" dirty="0"/>
          </a:p>
          <a:p>
            <a:endParaRPr lang="en-US" sz="2400" dirty="0"/>
          </a:p>
          <a:p>
            <a:endParaRPr lang="en-US" sz="2400" dirty="0" smtClean="0"/>
          </a:p>
          <a:p>
            <a:endParaRPr lang="en-US" sz="2400" dirty="0" smtClean="0"/>
          </a:p>
          <a:p>
            <a:endParaRPr lang="en-US" sz="2400" dirty="0"/>
          </a:p>
          <a:p>
            <a:endParaRPr lang="en-US" dirty="0" smtClean="0"/>
          </a:p>
          <a:p>
            <a:endParaRPr lang="en-US" dirty="0"/>
          </a:p>
        </p:txBody>
      </p:sp>
    </p:spTree>
    <p:extLst>
      <p:ext uri="{BB962C8B-B14F-4D97-AF65-F5344CB8AC3E}">
        <p14:creationId xmlns:p14="http://schemas.microsoft.com/office/powerpoint/2010/main" val="221496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8198" y="764373"/>
            <a:ext cx="9118002" cy="1473218"/>
          </a:xfrm>
        </p:spPr>
        <p:txBody>
          <a:bodyPr>
            <a:normAutofit/>
          </a:bodyPr>
          <a:lstStyle/>
          <a:p>
            <a:r>
              <a:rPr lang="es-ES" sz="4400" dirty="0" smtClean="0"/>
              <a:t>THE PROCESS</a:t>
            </a:r>
            <a:endParaRPr lang="en-US" sz="4400" dirty="0"/>
          </a:p>
        </p:txBody>
      </p:sp>
      <p:sp>
        <p:nvSpPr>
          <p:cNvPr id="3" name="Marcador de contenido 2"/>
          <p:cNvSpPr>
            <a:spLocks noGrp="1"/>
          </p:cNvSpPr>
          <p:nvPr>
            <p:ph idx="1"/>
          </p:nvPr>
        </p:nvSpPr>
        <p:spPr>
          <a:xfrm>
            <a:off x="860612" y="2592593"/>
            <a:ext cx="10645588" cy="3625328"/>
          </a:xfrm>
        </p:spPr>
        <p:txBody>
          <a:bodyPr>
            <a:normAutofit/>
          </a:bodyPr>
          <a:lstStyle/>
          <a:p>
            <a:r>
              <a:rPr lang="en-US" sz="3600" dirty="0" smtClean="0"/>
              <a:t>Thorough </a:t>
            </a:r>
            <a:r>
              <a:rPr lang="en-US" sz="3600" dirty="0"/>
              <a:t>assessment </a:t>
            </a:r>
            <a:r>
              <a:rPr lang="en-US" sz="3600" dirty="0" smtClean="0"/>
              <a:t>of health condition</a:t>
            </a:r>
          </a:p>
          <a:p>
            <a:r>
              <a:rPr lang="en-US" sz="3600" dirty="0" smtClean="0"/>
              <a:t>Full-body </a:t>
            </a:r>
            <a:r>
              <a:rPr lang="en-US" sz="3600" dirty="0"/>
              <a:t>check-up that can help find potential health </a:t>
            </a:r>
            <a:r>
              <a:rPr lang="en-US" sz="3600" dirty="0" smtClean="0"/>
              <a:t>issues </a:t>
            </a:r>
            <a:r>
              <a:rPr lang="en-US" sz="3600" dirty="0"/>
              <a:t>before they become </a:t>
            </a:r>
            <a:r>
              <a:rPr lang="en-US" sz="3600" dirty="0" smtClean="0"/>
              <a:t>serious </a:t>
            </a:r>
          </a:p>
          <a:p>
            <a:r>
              <a:rPr lang="es-ES" sz="3600" dirty="0" err="1" smtClean="0"/>
              <a:t>It’s</a:t>
            </a:r>
            <a:r>
              <a:rPr lang="es-ES" sz="3600" dirty="0" smtClean="0"/>
              <a:t> </a:t>
            </a:r>
            <a:r>
              <a:rPr lang="es-ES" sz="3600" dirty="0" err="1" smtClean="0"/>
              <a:t>performed</a:t>
            </a:r>
            <a:r>
              <a:rPr lang="es-ES" sz="3600" dirty="0" smtClean="0"/>
              <a:t> </a:t>
            </a:r>
            <a:r>
              <a:rPr lang="es-ES" sz="3600" dirty="0" err="1" smtClean="0"/>
              <a:t>following</a:t>
            </a:r>
            <a:r>
              <a:rPr lang="es-ES" sz="3600" dirty="0" smtClean="0"/>
              <a:t> </a:t>
            </a:r>
            <a:r>
              <a:rPr lang="es-ES" sz="3600" dirty="0" err="1" smtClean="0"/>
              <a:t>different</a:t>
            </a:r>
            <a:r>
              <a:rPr lang="es-ES" sz="3600" dirty="0" smtClean="0"/>
              <a:t> </a:t>
            </a:r>
            <a:r>
              <a:rPr lang="es-ES" sz="3600" dirty="0" err="1" smtClean="0"/>
              <a:t>steps</a:t>
            </a:r>
            <a:r>
              <a:rPr lang="es-ES" sz="3600" dirty="0" smtClean="0"/>
              <a:t> </a:t>
            </a:r>
            <a:r>
              <a:rPr lang="es-ES" sz="3600" dirty="0" err="1" smtClean="0"/>
              <a:t>or</a:t>
            </a:r>
            <a:r>
              <a:rPr lang="es-ES" sz="3600" dirty="0" smtClean="0"/>
              <a:t> </a:t>
            </a:r>
            <a:r>
              <a:rPr lang="es-ES" sz="3600" dirty="0" err="1" smtClean="0"/>
              <a:t>stages</a:t>
            </a:r>
            <a:r>
              <a:rPr lang="es-ES" sz="3600" dirty="0" smtClean="0"/>
              <a:t>, </a:t>
            </a:r>
            <a:r>
              <a:rPr lang="es-ES" sz="3600" dirty="0" err="1" smtClean="0"/>
              <a:t>stated</a:t>
            </a:r>
            <a:r>
              <a:rPr lang="es-ES" sz="3600" dirty="0" smtClean="0"/>
              <a:t> in </a:t>
            </a:r>
            <a:r>
              <a:rPr lang="es-ES" sz="3600" dirty="0" err="1" smtClean="0"/>
              <a:t>the</a:t>
            </a:r>
            <a:r>
              <a:rPr lang="es-ES" sz="3600" dirty="0" smtClean="0"/>
              <a:t> </a:t>
            </a:r>
            <a:r>
              <a:rPr lang="es-ES" sz="3600" dirty="0" err="1" smtClean="0"/>
              <a:t>following</a:t>
            </a:r>
            <a:r>
              <a:rPr lang="es-ES" sz="3600" dirty="0" smtClean="0"/>
              <a:t> </a:t>
            </a:r>
            <a:r>
              <a:rPr lang="es-ES" sz="3600" dirty="0" err="1" smtClean="0"/>
              <a:t>outline</a:t>
            </a:r>
            <a:r>
              <a:rPr lang="es-ES" sz="3600" dirty="0" smtClean="0"/>
              <a:t>: </a:t>
            </a:r>
            <a:endParaRPr lang="en-US" sz="3600" dirty="0" smtClean="0"/>
          </a:p>
          <a:p>
            <a:endParaRPr lang="en-US" dirty="0"/>
          </a:p>
        </p:txBody>
      </p:sp>
    </p:spTree>
    <p:extLst>
      <p:ext uri="{BB962C8B-B14F-4D97-AF65-F5344CB8AC3E}">
        <p14:creationId xmlns:p14="http://schemas.microsoft.com/office/powerpoint/2010/main" val="147522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a:bodyPr>
          <a:lstStyle/>
          <a:p>
            <a:r>
              <a:rPr lang="en-US" sz="3200" b="1" dirty="0">
                <a:solidFill>
                  <a:srgbClr val="FF0000"/>
                </a:solidFill>
              </a:rPr>
              <a:t>Introductory Statement </a:t>
            </a:r>
            <a:endParaRPr lang="en-US" sz="3200" b="1" dirty="0" smtClean="0">
              <a:solidFill>
                <a:srgbClr val="FF0000"/>
              </a:solidFill>
            </a:endParaRPr>
          </a:p>
          <a:p>
            <a:r>
              <a:rPr lang="en-US" sz="3200" dirty="0" smtClean="0"/>
              <a:t>This </a:t>
            </a:r>
            <a:r>
              <a:rPr lang="en-US" sz="3200" dirty="0"/>
              <a:t>is the (1st, 2nd, 3rd) admission for this age, sex, with a reason for admission. </a:t>
            </a:r>
            <a:endParaRPr lang="en-US" sz="3200" dirty="0" smtClean="0"/>
          </a:p>
          <a:p>
            <a:r>
              <a:rPr lang="en-US" sz="3200" b="1" dirty="0" smtClean="0"/>
              <a:t>Chief </a:t>
            </a:r>
            <a:r>
              <a:rPr lang="en-US" sz="3200" b="1" dirty="0"/>
              <a:t>Complaint (CC) </a:t>
            </a:r>
            <a:r>
              <a:rPr lang="en-US" sz="3200" dirty="0"/>
              <a:t>in parents’ or child’s own words</a:t>
            </a:r>
          </a:p>
        </p:txBody>
      </p:sp>
    </p:spTree>
    <p:extLst>
      <p:ext uri="{BB962C8B-B14F-4D97-AF65-F5344CB8AC3E}">
        <p14:creationId xmlns:p14="http://schemas.microsoft.com/office/powerpoint/2010/main" val="28915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fontScale="92500"/>
          </a:bodyPr>
          <a:lstStyle/>
          <a:p>
            <a:r>
              <a:rPr lang="en-US" sz="3200" b="1" dirty="0">
                <a:solidFill>
                  <a:srgbClr val="FF0000"/>
                </a:solidFill>
              </a:rPr>
              <a:t>History of Present Illness </a:t>
            </a:r>
            <a:endParaRPr lang="en-US" sz="3200" b="1" dirty="0" smtClean="0">
              <a:solidFill>
                <a:srgbClr val="FF0000"/>
              </a:solidFill>
            </a:endParaRPr>
          </a:p>
          <a:p>
            <a:r>
              <a:rPr lang="en-US" sz="3200" dirty="0" smtClean="0"/>
              <a:t>Information </a:t>
            </a:r>
            <a:r>
              <a:rPr lang="en-US" sz="3200" dirty="0"/>
              <a:t>in this section is of greatest importance. Remember that 90% of pediatric diagnoses are made with the history. All of the significant information that supports the differential diagnosis should be found in the HPI. List here all the pertinent, positive and negative direct answers to your questions. The information should be listed chronologically and should include the initial symptom and then the subsequent symptoms.</a:t>
            </a:r>
          </a:p>
        </p:txBody>
      </p:sp>
    </p:spTree>
    <p:extLst>
      <p:ext uri="{BB962C8B-B14F-4D97-AF65-F5344CB8AC3E}">
        <p14:creationId xmlns:p14="http://schemas.microsoft.com/office/powerpoint/2010/main" val="247267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dirty="0"/>
              <a:t>The portions of past history that would be pertinent to the present illness should be included in the information of the HPI. The HPI should contain a number of important details, but these details should be written precisely, concisely, and orderly. Include objective data in your narrative (e.g., x-ray reports and labs obtained in other hospitals) gathered prior to admission that pertain to the patient’s need for admission</a:t>
            </a:r>
          </a:p>
        </p:txBody>
      </p:sp>
    </p:spTree>
    <p:extLst>
      <p:ext uri="{BB962C8B-B14F-4D97-AF65-F5344CB8AC3E}">
        <p14:creationId xmlns:p14="http://schemas.microsoft.com/office/powerpoint/2010/main" val="414343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OUTLINE FOR PEDIATRIC HISTORY &amp; PHYSICAL EXAM</a:t>
            </a:r>
          </a:p>
        </p:txBody>
      </p:sp>
      <p:sp>
        <p:nvSpPr>
          <p:cNvPr id="3" name="Marcador de contenido 2"/>
          <p:cNvSpPr>
            <a:spLocks noGrp="1"/>
          </p:cNvSpPr>
          <p:nvPr>
            <p:ph idx="1"/>
          </p:nvPr>
        </p:nvSpPr>
        <p:spPr/>
        <p:txBody>
          <a:bodyPr>
            <a:normAutofit lnSpcReduction="10000"/>
          </a:bodyPr>
          <a:lstStyle/>
          <a:p>
            <a:r>
              <a:rPr lang="en-US" sz="3200" dirty="0"/>
              <a:t>Information that reflects the severity of illness, for example how the current symptoms affect routine activities is valuable. It is important also to report in the HPI that which reflects the parents’ understanding of the problem and their fears and concerns. Finally, note the reason in which the referring physician feels the child actually requires admission rather than treating problem as an outpatient.</a:t>
            </a:r>
          </a:p>
        </p:txBody>
      </p:sp>
    </p:spTree>
    <p:extLst>
      <p:ext uri="{BB962C8B-B14F-4D97-AF65-F5344CB8AC3E}">
        <p14:creationId xmlns:p14="http://schemas.microsoft.com/office/powerpoint/2010/main" val="3182225133"/>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253</TotalTime>
  <Words>2587</Words>
  <Application>Microsoft Office PowerPoint</Application>
  <PresentationFormat>Panorámica</PresentationFormat>
  <Paragraphs>165</Paragraphs>
  <Slides>43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43</vt:i4>
      </vt:variant>
    </vt:vector>
  </HeadingPairs>
  <TitlesOfParts>
    <vt:vector size="46" baseType="lpstr">
      <vt:lpstr>Arial</vt:lpstr>
      <vt:lpstr>Century Gothic</vt:lpstr>
      <vt:lpstr>Estela de condensación</vt:lpstr>
      <vt:lpstr>Comprehensive evaluation of PEDIATRIC patients</vt:lpstr>
      <vt:lpstr>What is comprehensive evaluation of patients</vt:lpstr>
      <vt:lpstr>Health professionals involved in comprehensive evaluation  </vt:lpstr>
      <vt:lpstr>Presentación de PowerPoint</vt:lpstr>
      <vt:lpstr>THE PROCESS</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Presentación de PowerPoint</vt:lpstr>
      <vt:lpstr>OUTLINE FOR PEDIATRIC HISTORY &amp; PHYSICAL EXAM</vt:lpstr>
      <vt:lpstr>Presentación de PowerPoint</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OUTLINE FOR PEDIATRIC HISTORY &amp; PHYSICAL EXAM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case analysis in pediatric patients</dc:title>
  <dc:creator>UNACH</dc:creator>
  <cp:lastModifiedBy>UNACH</cp:lastModifiedBy>
  <cp:revision>34</cp:revision>
  <dcterms:created xsi:type="dcterms:W3CDTF">2024-08-12T14:51:52Z</dcterms:created>
  <dcterms:modified xsi:type="dcterms:W3CDTF">2024-08-13T21:30:36Z</dcterms:modified>
</cp:coreProperties>
</file>