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73" r:id="rId6"/>
    <p:sldId id="274" r:id="rId7"/>
    <p:sldId id="278" r:id="rId8"/>
    <p:sldId id="275" r:id="rId9"/>
    <p:sldId id="277" r:id="rId10"/>
    <p:sldId id="276" r:id="rId11"/>
    <p:sldId id="279" r:id="rId12"/>
    <p:sldId id="257" r:id="rId13"/>
    <p:sldId id="266" r:id="rId14"/>
    <p:sldId id="263" r:id="rId15"/>
    <p:sldId id="258" r:id="rId16"/>
    <p:sldId id="259" r:id="rId17"/>
    <p:sldId id="260" r:id="rId18"/>
    <p:sldId id="269" r:id="rId19"/>
    <p:sldId id="267" r:id="rId20"/>
    <p:sldId id="261" r:id="rId21"/>
    <p:sldId id="262" r:id="rId22"/>
    <p:sldId id="264" r:id="rId23"/>
    <p:sldId id="265" r:id="rId2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6" d="100"/>
          <a:sy n="66" d="100"/>
        </p:scale>
        <p:origin x="14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1A0F9-DB19-451B-A620-202C01C1ADA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A46C21E3-1FDB-4F23-BE16-8A3F327786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64AD3AA2-EC80-420A-8B9D-2B362513670B}"/>
              </a:ext>
            </a:extLst>
          </p:cNvPr>
          <p:cNvSpPr>
            <a:spLocks noGrp="1"/>
          </p:cNvSpPr>
          <p:nvPr>
            <p:ph type="dt" sz="half" idx="10"/>
          </p:nvPr>
        </p:nvSpPr>
        <p:spPr/>
        <p:txBody>
          <a:bodyPr/>
          <a:lstStyle/>
          <a:p>
            <a:fld id="{686582CC-BD46-4186-BBDD-40D428E9285E}" type="datetimeFigureOut">
              <a:rPr lang="es-EC" smtClean="0"/>
              <a:t>13/06/2018</a:t>
            </a:fld>
            <a:endParaRPr lang="es-EC"/>
          </a:p>
        </p:txBody>
      </p:sp>
      <p:sp>
        <p:nvSpPr>
          <p:cNvPr id="5" name="Marcador de pie de página 4">
            <a:extLst>
              <a:ext uri="{FF2B5EF4-FFF2-40B4-BE49-F238E27FC236}">
                <a16:creationId xmlns:a16="http://schemas.microsoft.com/office/drawing/2014/main" id="{48A3EB9D-8936-43E3-9E76-42C7A5524AC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FAD20429-6297-4D22-B625-380C328B72CE}"/>
              </a:ext>
            </a:extLst>
          </p:cNvPr>
          <p:cNvSpPr>
            <a:spLocks noGrp="1"/>
          </p:cNvSpPr>
          <p:nvPr>
            <p:ph type="sldNum" sz="quarter" idx="12"/>
          </p:nvPr>
        </p:nvSpPr>
        <p:spPr/>
        <p:txBody>
          <a:bodyPr/>
          <a:lstStyle/>
          <a:p>
            <a:fld id="{8C4672A5-B8FB-4A8C-8F4C-754526E95C50}" type="slidenum">
              <a:rPr lang="es-EC" smtClean="0"/>
              <a:t>‹Nº›</a:t>
            </a:fld>
            <a:endParaRPr lang="es-EC"/>
          </a:p>
        </p:txBody>
      </p:sp>
    </p:spTree>
    <p:extLst>
      <p:ext uri="{BB962C8B-B14F-4D97-AF65-F5344CB8AC3E}">
        <p14:creationId xmlns:p14="http://schemas.microsoft.com/office/powerpoint/2010/main" val="203203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AC0CF6-1D82-4E1F-85E3-98AB5766FC4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9FFDA4EA-5668-461C-92CA-A52C181730B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D8418B8-12B1-4F16-A2DA-CE608A4F806B}"/>
              </a:ext>
            </a:extLst>
          </p:cNvPr>
          <p:cNvSpPr>
            <a:spLocks noGrp="1"/>
          </p:cNvSpPr>
          <p:nvPr>
            <p:ph type="dt" sz="half" idx="10"/>
          </p:nvPr>
        </p:nvSpPr>
        <p:spPr/>
        <p:txBody>
          <a:bodyPr/>
          <a:lstStyle/>
          <a:p>
            <a:fld id="{686582CC-BD46-4186-BBDD-40D428E9285E}" type="datetimeFigureOut">
              <a:rPr lang="es-EC" smtClean="0"/>
              <a:t>13/06/2018</a:t>
            </a:fld>
            <a:endParaRPr lang="es-EC"/>
          </a:p>
        </p:txBody>
      </p:sp>
      <p:sp>
        <p:nvSpPr>
          <p:cNvPr id="5" name="Marcador de pie de página 4">
            <a:extLst>
              <a:ext uri="{FF2B5EF4-FFF2-40B4-BE49-F238E27FC236}">
                <a16:creationId xmlns:a16="http://schemas.microsoft.com/office/drawing/2014/main" id="{CE0124F4-E4B5-4F3B-B5CD-CF3E4E5CF02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12847CB-65DF-462A-9445-6763D24D83F6}"/>
              </a:ext>
            </a:extLst>
          </p:cNvPr>
          <p:cNvSpPr>
            <a:spLocks noGrp="1"/>
          </p:cNvSpPr>
          <p:nvPr>
            <p:ph type="sldNum" sz="quarter" idx="12"/>
          </p:nvPr>
        </p:nvSpPr>
        <p:spPr/>
        <p:txBody>
          <a:bodyPr/>
          <a:lstStyle/>
          <a:p>
            <a:fld id="{8C4672A5-B8FB-4A8C-8F4C-754526E95C50}" type="slidenum">
              <a:rPr lang="es-EC" smtClean="0"/>
              <a:t>‹Nº›</a:t>
            </a:fld>
            <a:endParaRPr lang="es-EC"/>
          </a:p>
        </p:txBody>
      </p:sp>
    </p:spTree>
    <p:extLst>
      <p:ext uri="{BB962C8B-B14F-4D97-AF65-F5344CB8AC3E}">
        <p14:creationId xmlns:p14="http://schemas.microsoft.com/office/powerpoint/2010/main" val="1269446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B8D135-1545-4199-85D4-F0FE5309DE7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CE6F9BCC-CD88-425A-9012-89C61038CE61}"/>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3BB74A5-E5C1-434E-8906-24B189863114}"/>
              </a:ext>
            </a:extLst>
          </p:cNvPr>
          <p:cNvSpPr>
            <a:spLocks noGrp="1"/>
          </p:cNvSpPr>
          <p:nvPr>
            <p:ph type="dt" sz="half" idx="10"/>
          </p:nvPr>
        </p:nvSpPr>
        <p:spPr/>
        <p:txBody>
          <a:bodyPr/>
          <a:lstStyle/>
          <a:p>
            <a:fld id="{686582CC-BD46-4186-BBDD-40D428E9285E}" type="datetimeFigureOut">
              <a:rPr lang="es-EC" smtClean="0"/>
              <a:t>13/06/2018</a:t>
            </a:fld>
            <a:endParaRPr lang="es-EC"/>
          </a:p>
        </p:txBody>
      </p:sp>
      <p:sp>
        <p:nvSpPr>
          <p:cNvPr id="5" name="Marcador de pie de página 4">
            <a:extLst>
              <a:ext uri="{FF2B5EF4-FFF2-40B4-BE49-F238E27FC236}">
                <a16:creationId xmlns:a16="http://schemas.microsoft.com/office/drawing/2014/main" id="{8030E83A-D257-418D-87CF-2908E2A7DEB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5D44693-49FD-456D-81B6-B7D934A23F5C}"/>
              </a:ext>
            </a:extLst>
          </p:cNvPr>
          <p:cNvSpPr>
            <a:spLocks noGrp="1"/>
          </p:cNvSpPr>
          <p:nvPr>
            <p:ph type="sldNum" sz="quarter" idx="12"/>
          </p:nvPr>
        </p:nvSpPr>
        <p:spPr/>
        <p:txBody>
          <a:bodyPr/>
          <a:lstStyle/>
          <a:p>
            <a:fld id="{8C4672A5-B8FB-4A8C-8F4C-754526E95C50}" type="slidenum">
              <a:rPr lang="es-EC" smtClean="0"/>
              <a:t>‹Nº›</a:t>
            </a:fld>
            <a:endParaRPr lang="es-EC"/>
          </a:p>
        </p:txBody>
      </p:sp>
    </p:spTree>
    <p:extLst>
      <p:ext uri="{BB962C8B-B14F-4D97-AF65-F5344CB8AC3E}">
        <p14:creationId xmlns:p14="http://schemas.microsoft.com/office/powerpoint/2010/main" val="269225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C89671-F76D-446D-8B96-E8D93CF87AF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9E525991-CF0F-43DC-BE61-52BD494E36BA}"/>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8492432E-3719-49C5-99ED-D989FF030E96}"/>
              </a:ext>
            </a:extLst>
          </p:cNvPr>
          <p:cNvSpPr>
            <a:spLocks noGrp="1"/>
          </p:cNvSpPr>
          <p:nvPr>
            <p:ph type="dt" sz="half" idx="10"/>
          </p:nvPr>
        </p:nvSpPr>
        <p:spPr/>
        <p:txBody>
          <a:bodyPr/>
          <a:lstStyle/>
          <a:p>
            <a:fld id="{686582CC-BD46-4186-BBDD-40D428E9285E}" type="datetimeFigureOut">
              <a:rPr lang="es-EC" smtClean="0"/>
              <a:t>13/06/2018</a:t>
            </a:fld>
            <a:endParaRPr lang="es-EC"/>
          </a:p>
        </p:txBody>
      </p:sp>
      <p:sp>
        <p:nvSpPr>
          <p:cNvPr id="5" name="Marcador de pie de página 4">
            <a:extLst>
              <a:ext uri="{FF2B5EF4-FFF2-40B4-BE49-F238E27FC236}">
                <a16:creationId xmlns:a16="http://schemas.microsoft.com/office/drawing/2014/main" id="{974DD3F9-FEF8-4AA7-A576-016051471D1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25778E9-A57F-4F64-A760-B5A668605AC6}"/>
              </a:ext>
            </a:extLst>
          </p:cNvPr>
          <p:cNvSpPr>
            <a:spLocks noGrp="1"/>
          </p:cNvSpPr>
          <p:nvPr>
            <p:ph type="sldNum" sz="quarter" idx="12"/>
          </p:nvPr>
        </p:nvSpPr>
        <p:spPr/>
        <p:txBody>
          <a:bodyPr/>
          <a:lstStyle/>
          <a:p>
            <a:fld id="{8C4672A5-B8FB-4A8C-8F4C-754526E95C50}" type="slidenum">
              <a:rPr lang="es-EC" smtClean="0"/>
              <a:t>‹Nº›</a:t>
            </a:fld>
            <a:endParaRPr lang="es-EC"/>
          </a:p>
        </p:txBody>
      </p:sp>
    </p:spTree>
    <p:extLst>
      <p:ext uri="{BB962C8B-B14F-4D97-AF65-F5344CB8AC3E}">
        <p14:creationId xmlns:p14="http://schemas.microsoft.com/office/powerpoint/2010/main" val="2541053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4B2BF6-1C9B-4E3E-B9B3-DD6525B739E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5A28CFEF-657E-49BD-87A4-6883017BDC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8EB5F845-3E6C-4A23-9C22-194E5B367C2A}"/>
              </a:ext>
            </a:extLst>
          </p:cNvPr>
          <p:cNvSpPr>
            <a:spLocks noGrp="1"/>
          </p:cNvSpPr>
          <p:nvPr>
            <p:ph type="dt" sz="half" idx="10"/>
          </p:nvPr>
        </p:nvSpPr>
        <p:spPr/>
        <p:txBody>
          <a:bodyPr/>
          <a:lstStyle/>
          <a:p>
            <a:fld id="{686582CC-BD46-4186-BBDD-40D428E9285E}" type="datetimeFigureOut">
              <a:rPr lang="es-EC" smtClean="0"/>
              <a:t>13/06/2018</a:t>
            </a:fld>
            <a:endParaRPr lang="es-EC"/>
          </a:p>
        </p:txBody>
      </p:sp>
      <p:sp>
        <p:nvSpPr>
          <p:cNvPr id="5" name="Marcador de pie de página 4">
            <a:extLst>
              <a:ext uri="{FF2B5EF4-FFF2-40B4-BE49-F238E27FC236}">
                <a16:creationId xmlns:a16="http://schemas.microsoft.com/office/drawing/2014/main" id="{FCF1169B-229A-4395-8393-5E6AB04AFA9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F14486A-A0A6-4E48-A761-2B880EBD140A}"/>
              </a:ext>
            </a:extLst>
          </p:cNvPr>
          <p:cNvSpPr>
            <a:spLocks noGrp="1"/>
          </p:cNvSpPr>
          <p:nvPr>
            <p:ph type="sldNum" sz="quarter" idx="12"/>
          </p:nvPr>
        </p:nvSpPr>
        <p:spPr/>
        <p:txBody>
          <a:bodyPr/>
          <a:lstStyle/>
          <a:p>
            <a:fld id="{8C4672A5-B8FB-4A8C-8F4C-754526E95C50}" type="slidenum">
              <a:rPr lang="es-EC" smtClean="0"/>
              <a:t>‹Nº›</a:t>
            </a:fld>
            <a:endParaRPr lang="es-EC"/>
          </a:p>
        </p:txBody>
      </p:sp>
    </p:spTree>
    <p:extLst>
      <p:ext uri="{BB962C8B-B14F-4D97-AF65-F5344CB8AC3E}">
        <p14:creationId xmlns:p14="http://schemas.microsoft.com/office/powerpoint/2010/main" val="2385825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5DA6B7-7CEE-43AF-AB81-10CD586302E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3C20265-6390-404E-8C76-B484556C7989}"/>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6E4EF472-9FC6-40D7-A8EC-BF128F2C9A40}"/>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69DAB405-F068-46A4-9327-4D29DE390507}"/>
              </a:ext>
            </a:extLst>
          </p:cNvPr>
          <p:cNvSpPr>
            <a:spLocks noGrp="1"/>
          </p:cNvSpPr>
          <p:nvPr>
            <p:ph type="dt" sz="half" idx="10"/>
          </p:nvPr>
        </p:nvSpPr>
        <p:spPr/>
        <p:txBody>
          <a:bodyPr/>
          <a:lstStyle/>
          <a:p>
            <a:fld id="{686582CC-BD46-4186-BBDD-40D428E9285E}" type="datetimeFigureOut">
              <a:rPr lang="es-EC" smtClean="0"/>
              <a:t>13/06/2018</a:t>
            </a:fld>
            <a:endParaRPr lang="es-EC"/>
          </a:p>
        </p:txBody>
      </p:sp>
      <p:sp>
        <p:nvSpPr>
          <p:cNvPr id="6" name="Marcador de pie de página 5">
            <a:extLst>
              <a:ext uri="{FF2B5EF4-FFF2-40B4-BE49-F238E27FC236}">
                <a16:creationId xmlns:a16="http://schemas.microsoft.com/office/drawing/2014/main" id="{4A7F60BE-9F53-4280-9B0D-8016B670C5AE}"/>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26F882AD-DAD5-495C-A1C0-C68CD19D7B3C}"/>
              </a:ext>
            </a:extLst>
          </p:cNvPr>
          <p:cNvSpPr>
            <a:spLocks noGrp="1"/>
          </p:cNvSpPr>
          <p:nvPr>
            <p:ph type="sldNum" sz="quarter" idx="12"/>
          </p:nvPr>
        </p:nvSpPr>
        <p:spPr/>
        <p:txBody>
          <a:bodyPr/>
          <a:lstStyle/>
          <a:p>
            <a:fld id="{8C4672A5-B8FB-4A8C-8F4C-754526E95C50}" type="slidenum">
              <a:rPr lang="es-EC" smtClean="0"/>
              <a:t>‹Nº›</a:t>
            </a:fld>
            <a:endParaRPr lang="es-EC"/>
          </a:p>
        </p:txBody>
      </p:sp>
    </p:spTree>
    <p:extLst>
      <p:ext uri="{BB962C8B-B14F-4D97-AF65-F5344CB8AC3E}">
        <p14:creationId xmlns:p14="http://schemas.microsoft.com/office/powerpoint/2010/main" val="3607395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A96BC4-503D-4EBB-A20C-A9DC30D8B33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28ABAAB-4B41-494E-9B6F-C1D57B2C9C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45341DCD-145A-4376-BEAC-A445DCCC5AE5}"/>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8735AEE8-EF09-4274-87E7-E68F3DFFE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1F884C3B-3FC5-4489-B1D8-FD2DAC9F1BCE}"/>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EAFD49CE-A2EB-4387-AA70-E61F6C4DF85B}"/>
              </a:ext>
            </a:extLst>
          </p:cNvPr>
          <p:cNvSpPr>
            <a:spLocks noGrp="1"/>
          </p:cNvSpPr>
          <p:nvPr>
            <p:ph type="dt" sz="half" idx="10"/>
          </p:nvPr>
        </p:nvSpPr>
        <p:spPr/>
        <p:txBody>
          <a:bodyPr/>
          <a:lstStyle/>
          <a:p>
            <a:fld id="{686582CC-BD46-4186-BBDD-40D428E9285E}" type="datetimeFigureOut">
              <a:rPr lang="es-EC" smtClean="0"/>
              <a:t>13/06/2018</a:t>
            </a:fld>
            <a:endParaRPr lang="es-EC"/>
          </a:p>
        </p:txBody>
      </p:sp>
      <p:sp>
        <p:nvSpPr>
          <p:cNvPr id="8" name="Marcador de pie de página 7">
            <a:extLst>
              <a:ext uri="{FF2B5EF4-FFF2-40B4-BE49-F238E27FC236}">
                <a16:creationId xmlns:a16="http://schemas.microsoft.com/office/drawing/2014/main" id="{718E1BC8-DFEB-4005-9241-DE4A8A05D6BD}"/>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0054602E-ACCF-4178-9E72-9E29AA4AED35}"/>
              </a:ext>
            </a:extLst>
          </p:cNvPr>
          <p:cNvSpPr>
            <a:spLocks noGrp="1"/>
          </p:cNvSpPr>
          <p:nvPr>
            <p:ph type="sldNum" sz="quarter" idx="12"/>
          </p:nvPr>
        </p:nvSpPr>
        <p:spPr/>
        <p:txBody>
          <a:bodyPr/>
          <a:lstStyle/>
          <a:p>
            <a:fld id="{8C4672A5-B8FB-4A8C-8F4C-754526E95C50}" type="slidenum">
              <a:rPr lang="es-EC" smtClean="0"/>
              <a:t>‹Nº›</a:t>
            </a:fld>
            <a:endParaRPr lang="es-EC"/>
          </a:p>
        </p:txBody>
      </p:sp>
    </p:spTree>
    <p:extLst>
      <p:ext uri="{BB962C8B-B14F-4D97-AF65-F5344CB8AC3E}">
        <p14:creationId xmlns:p14="http://schemas.microsoft.com/office/powerpoint/2010/main" val="204831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F86E8-6D6E-4231-A3ED-803FE87B8F07}"/>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0F6BCC1D-CF57-4507-B0FA-6F148BF8D6FC}"/>
              </a:ext>
            </a:extLst>
          </p:cNvPr>
          <p:cNvSpPr>
            <a:spLocks noGrp="1"/>
          </p:cNvSpPr>
          <p:nvPr>
            <p:ph type="dt" sz="half" idx="10"/>
          </p:nvPr>
        </p:nvSpPr>
        <p:spPr/>
        <p:txBody>
          <a:bodyPr/>
          <a:lstStyle/>
          <a:p>
            <a:fld id="{686582CC-BD46-4186-BBDD-40D428E9285E}" type="datetimeFigureOut">
              <a:rPr lang="es-EC" smtClean="0"/>
              <a:t>13/06/2018</a:t>
            </a:fld>
            <a:endParaRPr lang="es-EC"/>
          </a:p>
        </p:txBody>
      </p:sp>
      <p:sp>
        <p:nvSpPr>
          <p:cNvPr id="4" name="Marcador de pie de página 3">
            <a:extLst>
              <a:ext uri="{FF2B5EF4-FFF2-40B4-BE49-F238E27FC236}">
                <a16:creationId xmlns:a16="http://schemas.microsoft.com/office/drawing/2014/main" id="{1A96A771-CBDF-45EB-B86F-3370955098A4}"/>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79A71615-428B-47FF-8A68-1BC59EB57BC5}"/>
              </a:ext>
            </a:extLst>
          </p:cNvPr>
          <p:cNvSpPr>
            <a:spLocks noGrp="1"/>
          </p:cNvSpPr>
          <p:nvPr>
            <p:ph type="sldNum" sz="quarter" idx="12"/>
          </p:nvPr>
        </p:nvSpPr>
        <p:spPr/>
        <p:txBody>
          <a:bodyPr/>
          <a:lstStyle/>
          <a:p>
            <a:fld id="{8C4672A5-B8FB-4A8C-8F4C-754526E95C50}" type="slidenum">
              <a:rPr lang="es-EC" smtClean="0"/>
              <a:t>‹Nº›</a:t>
            </a:fld>
            <a:endParaRPr lang="es-EC"/>
          </a:p>
        </p:txBody>
      </p:sp>
    </p:spTree>
    <p:extLst>
      <p:ext uri="{BB962C8B-B14F-4D97-AF65-F5344CB8AC3E}">
        <p14:creationId xmlns:p14="http://schemas.microsoft.com/office/powerpoint/2010/main" val="1133138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030D61E-86AA-4F41-BF01-B958603E10A8}"/>
              </a:ext>
            </a:extLst>
          </p:cNvPr>
          <p:cNvSpPr>
            <a:spLocks noGrp="1"/>
          </p:cNvSpPr>
          <p:nvPr>
            <p:ph type="dt" sz="half" idx="10"/>
          </p:nvPr>
        </p:nvSpPr>
        <p:spPr/>
        <p:txBody>
          <a:bodyPr/>
          <a:lstStyle/>
          <a:p>
            <a:fld id="{686582CC-BD46-4186-BBDD-40D428E9285E}" type="datetimeFigureOut">
              <a:rPr lang="es-EC" smtClean="0"/>
              <a:t>13/06/2018</a:t>
            </a:fld>
            <a:endParaRPr lang="es-EC"/>
          </a:p>
        </p:txBody>
      </p:sp>
      <p:sp>
        <p:nvSpPr>
          <p:cNvPr id="3" name="Marcador de pie de página 2">
            <a:extLst>
              <a:ext uri="{FF2B5EF4-FFF2-40B4-BE49-F238E27FC236}">
                <a16:creationId xmlns:a16="http://schemas.microsoft.com/office/drawing/2014/main" id="{BA958FA2-0FE8-474C-BA14-5768C4DCC62D}"/>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2371B5A1-A2C5-4990-A7D2-74A23C81BA39}"/>
              </a:ext>
            </a:extLst>
          </p:cNvPr>
          <p:cNvSpPr>
            <a:spLocks noGrp="1"/>
          </p:cNvSpPr>
          <p:nvPr>
            <p:ph type="sldNum" sz="quarter" idx="12"/>
          </p:nvPr>
        </p:nvSpPr>
        <p:spPr/>
        <p:txBody>
          <a:bodyPr/>
          <a:lstStyle/>
          <a:p>
            <a:fld id="{8C4672A5-B8FB-4A8C-8F4C-754526E95C50}" type="slidenum">
              <a:rPr lang="es-EC" smtClean="0"/>
              <a:t>‹Nº›</a:t>
            </a:fld>
            <a:endParaRPr lang="es-EC"/>
          </a:p>
        </p:txBody>
      </p:sp>
    </p:spTree>
    <p:extLst>
      <p:ext uri="{BB962C8B-B14F-4D97-AF65-F5344CB8AC3E}">
        <p14:creationId xmlns:p14="http://schemas.microsoft.com/office/powerpoint/2010/main" val="322759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895B31-2EF9-42A1-AA3C-D96D75F026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E1F03326-59EB-4CD5-840F-AE78AE10C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4E20F0F4-5E4C-4F52-BDD5-9771303D7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CBF9856-953C-4D70-B22A-98D3DBDB74BB}"/>
              </a:ext>
            </a:extLst>
          </p:cNvPr>
          <p:cNvSpPr>
            <a:spLocks noGrp="1"/>
          </p:cNvSpPr>
          <p:nvPr>
            <p:ph type="dt" sz="half" idx="10"/>
          </p:nvPr>
        </p:nvSpPr>
        <p:spPr/>
        <p:txBody>
          <a:bodyPr/>
          <a:lstStyle/>
          <a:p>
            <a:fld id="{686582CC-BD46-4186-BBDD-40D428E9285E}" type="datetimeFigureOut">
              <a:rPr lang="es-EC" smtClean="0"/>
              <a:t>13/06/2018</a:t>
            </a:fld>
            <a:endParaRPr lang="es-EC"/>
          </a:p>
        </p:txBody>
      </p:sp>
      <p:sp>
        <p:nvSpPr>
          <p:cNvPr id="6" name="Marcador de pie de página 5">
            <a:extLst>
              <a:ext uri="{FF2B5EF4-FFF2-40B4-BE49-F238E27FC236}">
                <a16:creationId xmlns:a16="http://schemas.microsoft.com/office/drawing/2014/main" id="{4462B9E3-5BB2-4C35-85E3-F631F58C34D7}"/>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DD6CA32-4958-45A9-9A5F-7F3DB25045E4}"/>
              </a:ext>
            </a:extLst>
          </p:cNvPr>
          <p:cNvSpPr>
            <a:spLocks noGrp="1"/>
          </p:cNvSpPr>
          <p:nvPr>
            <p:ph type="sldNum" sz="quarter" idx="12"/>
          </p:nvPr>
        </p:nvSpPr>
        <p:spPr/>
        <p:txBody>
          <a:bodyPr/>
          <a:lstStyle/>
          <a:p>
            <a:fld id="{8C4672A5-B8FB-4A8C-8F4C-754526E95C50}" type="slidenum">
              <a:rPr lang="es-EC" smtClean="0"/>
              <a:t>‹Nº›</a:t>
            </a:fld>
            <a:endParaRPr lang="es-EC"/>
          </a:p>
        </p:txBody>
      </p:sp>
    </p:spTree>
    <p:extLst>
      <p:ext uri="{BB962C8B-B14F-4D97-AF65-F5344CB8AC3E}">
        <p14:creationId xmlns:p14="http://schemas.microsoft.com/office/powerpoint/2010/main" val="714085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46106C-BB8C-48C6-96F6-FBF61B39907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014BB525-BCA2-4B5B-9006-B7C97A09F1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1C7AD4C8-9F19-454D-B3A8-8D474F682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504AFD6A-47BD-43C5-AD50-D171BCADA926}"/>
              </a:ext>
            </a:extLst>
          </p:cNvPr>
          <p:cNvSpPr>
            <a:spLocks noGrp="1"/>
          </p:cNvSpPr>
          <p:nvPr>
            <p:ph type="dt" sz="half" idx="10"/>
          </p:nvPr>
        </p:nvSpPr>
        <p:spPr/>
        <p:txBody>
          <a:bodyPr/>
          <a:lstStyle/>
          <a:p>
            <a:fld id="{686582CC-BD46-4186-BBDD-40D428E9285E}" type="datetimeFigureOut">
              <a:rPr lang="es-EC" smtClean="0"/>
              <a:t>13/06/2018</a:t>
            </a:fld>
            <a:endParaRPr lang="es-EC"/>
          </a:p>
        </p:txBody>
      </p:sp>
      <p:sp>
        <p:nvSpPr>
          <p:cNvPr id="6" name="Marcador de pie de página 5">
            <a:extLst>
              <a:ext uri="{FF2B5EF4-FFF2-40B4-BE49-F238E27FC236}">
                <a16:creationId xmlns:a16="http://schemas.microsoft.com/office/drawing/2014/main" id="{8AAEE0AB-DE40-47E3-B8E6-8716799754C6}"/>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F7DE7B8-3A56-44B6-9C76-D4B3D97A9C5B}"/>
              </a:ext>
            </a:extLst>
          </p:cNvPr>
          <p:cNvSpPr>
            <a:spLocks noGrp="1"/>
          </p:cNvSpPr>
          <p:nvPr>
            <p:ph type="sldNum" sz="quarter" idx="12"/>
          </p:nvPr>
        </p:nvSpPr>
        <p:spPr/>
        <p:txBody>
          <a:bodyPr/>
          <a:lstStyle/>
          <a:p>
            <a:fld id="{8C4672A5-B8FB-4A8C-8F4C-754526E95C50}" type="slidenum">
              <a:rPr lang="es-EC" smtClean="0"/>
              <a:t>‹Nº›</a:t>
            </a:fld>
            <a:endParaRPr lang="es-EC"/>
          </a:p>
        </p:txBody>
      </p:sp>
    </p:spTree>
    <p:extLst>
      <p:ext uri="{BB962C8B-B14F-4D97-AF65-F5344CB8AC3E}">
        <p14:creationId xmlns:p14="http://schemas.microsoft.com/office/powerpoint/2010/main" val="2033511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931CF4E-0583-4795-B0E5-C9AD44EFB8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C40137A-25DE-4991-8371-2ECB7AAF35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A84F91E-549C-4317-961C-B0A2632AF7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582CC-BD46-4186-BBDD-40D428E9285E}" type="datetimeFigureOut">
              <a:rPr lang="es-EC" smtClean="0"/>
              <a:t>13/06/2018</a:t>
            </a:fld>
            <a:endParaRPr lang="es-EC"/>
          </a:p>
        </p:txBody>
      </p:sp>
      <p:sp>
        <p:nvSpPr>
          <p:cNvPr id="5" name="Marcador de pie de página 4">
            <a:extLst>
              <a:ext uri="{FF2B5EF4-FFF2-40B4-BE49-F238E27FC236}">
                <a16:creationId xmlns:a16="http://schemas.microsoft.com/office/drawing/2014/main" id="{D7A92F26-47B7-43D1-935E-E2A730C251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4878BC31-55FA-486C-9641-82B6BE2D9D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4672A5-B8FB-4A8C-8F4C-754526E95C50}" type="slidenum">
              <a:rPr lang="es-EC" smtClean="0"/>
              <a:t>‹Nº›</a:t>
            </a:fld>
            <a:endParaRPr lang="es-EC"/>
          </a:p>
        </p:txBody>
      </p:sp>
    </p:spTree>
    <p:extLst>
      <p:ext uri="{BB962C8B-B14F-4D97-AF65-F5344CB8AC3E}">
        <p14:creationId xmlns:p14="http://schemas.microsoft.com/office/powerpoint/2010/main" val="3124892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BF86FF-08CB-4B28-9891-0012961673DD}"/>
              </a:ext>
            </a:extLst>
          </p:cNvPr>
          <p:cNvSpPr>
            <a:spLocks noGrp="1"/>
          </p:cNvSpPr>
          <p:nvPr>
            <p:ph type="ctrTitle"/>
          </p:nvPr>
        </p:nvSpPr>
        <p:spPr/>
        <p:txBody>
          <a:bodyPr/>
          <a:lstStyle/>
          <a:p>
            <a:r>
              <a:rPr lang="es-EC" dirty="0"/>
              <a:t>TEJIDO MUSCULAR </a:t>
            </a:r>
          </a:p>
        </p:txBody>
      </p:sp>
      <p:sp>
        <p:nvSpPr>
          <p:cNvPr id="3" name="Subtítulo 2">
            <a:extLst>
              <a:ext uri="{FF2B5EF4-FFF2-40B4-BE49-F238E27FC236}">
                <a16:creationId xmlns:a16="http://schemas.microsoft.com/office/drawing/2014/main" id="{9FEC6652-D310-4CE5-8EBF-D3AAF42624D7}"/>
              </a:ext>
            </a:extLst>
          </p:cNvPr>
          <p:cNvSpPr>
            <a:spLocks noGrp="1"/>
          </p:cNvSpPr>
          <p:nvPr>
            <p:ph type="subTitle" idx="1"/>
          </p:nvPr>
        </p:nvSpPr>
        <p:spPr/>
        <p:txBody>
          <a:bodyPr/>
          <a:lstStyle/>
          <a:p>
            <a:r>
              <a:rPr lang="es-EC" dirty="0"/>
              <a:t>DRA ROSA VELEZ MSC </a:t>
            </a:r>
          </a:p>
        </p:txBody>
      </p:sp>
    </p:spTree>
    <p:extLst>
      <p:ext uri="{BB962C8B-B14F-4D97-AF65-F5344CB8AC3E}">
        <p14:creationId xmlns:p14="http://schemas.microsoft.com/office/powerpoint/2010/main" val="750877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BF725-CBC4-4D59-8DAD-3FA98B3FFA86}"/>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BB7A8047-DCB9-42C1-AA34-77F9E08CDADF}"/>
              </a:ext>
            </a:extLst>
          </p:cNvPr>
          <p:cNvSpPr>
            <a:spLocks noGrp="1"/>
          </p:cNvSpPr>
          <p:nvPr>
            <p:ph idx="1"/>
          </p:nvPr>
        </p:nvSpPr>
        <p:spPr/>
        <p:txBody>
          <a:bodyPr/>
          <a:lstStyle/>
          <a:p>
            <a:r>
              <a:rPr lang="es-EC" dirty="0">
                <a:solidFill>
                  <a:srgbClr val="C00000"/>
                </a:solidFill>
              </a:rPr>
              <a:t>Músculo liso involuntario: </a:t>
            </a:r>
          </a:p>
          <a:p>
            <a:endParaRPr lang="es-EC" dirty="0">
              <a:solidFill>
                <a:srgbClr val="C00000"/>
              </a:solidFill>
            </a:endParaRPr>
          </a:p>
          <a:p>
            <a:r>
              <a:rPr lang="es-EC" dirty="0"/>
              <a:t>Se encuentra en las paredes de las vísceras huecas y en la mayor parte de los vasos sanguíneos. </a:t>
            </a:r>
          </a:p>
          <a:p>
            <a:r>
              <a:rPr lang="es-EC" dirty="0"/>
              <a:t>Sus células son fusiformes y no presentan estriaciones ni un sistema de túbulos.</a:t>
            </a:r>
          </a:p>
          <a:p>
            <a:r>
              <a:rPr lang="es-EC" dirty="0"/>
              <a:t> Son células mononucleadas con el núcleo en la posición central.</a:t>
            </a:r>
          </a:p>
        </p:txBody>
      </p:sp>
    </p:spTree>
    <p:extLst>
      <p:ext uri="{BB962C8B-B14F-4D97-AF65-F5344CB8AC3E}">
        <p14:creationId xmlns:p14="http://schemas.microsoft.com/office/powerpoint/2010/main" val="741632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5D635A-0567-46BB-BE1D-A8225826F72F}"/>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B7995483-D535-4097-8E65-420CA97BF900}"/>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78CB17E9-A1DA-4A87-9212-DA9C22791AE0}"/>
              </a:ext>
            </a:extLst>
          </p:cNvPr>
          <p:cNvPicPr>
            <a:picLocks noChangeAspect="1"/>
          </p:cNvPicPr>
          <p:nvPr/>
        </p:nvPicPr>
        <p:blipFill rotWithShape="1">
          <a:blip r:embed="rId2"/>
          <a:srcRect l="3095" t="-1355" r="1190" b="3939"/>
          <a:stretch/>
        </p:blipFill>
        <p:spPr>
          <a:xfrm>
            <a:off x="377371" y="365126"/>
            <a:ext cx="11669486" cy="5811838"/>
          </a:xfrm>
          <a:prstGeom prst="rect">
            <a:avLst/>
          </a:prstGeom>
        </p:spPr>
      </p:pic>
    </p:spTree>
    <p:extLst>
      <p:ext uri="{BB962C8B-B14F-4D97-AF65-F5344CB8AC3E}">
        <p14:creationId xmlns:p14="http://schemas.microsoft.com/office/powerpoint/2010/main" val="2815711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9F663B-8ADA-4ABB-A511-FAA3EFA6FC70}"/>
              </a:ext>
            </a:extLst>
          </p:cNvPr>
          <p:cNvSpPr>
            <a:spLocks noGrp="1"/>
          </p:cNvSpPr>
          <p:nvPr>
            <p:ph type="title"/>
          </p:nvPr>
        </p:nvSpPr>
        <p:spPr>
          <a:xfrm>
            <a:off x="838200" y="365125"/>
            <a:ext cx="10515600" cy="619613"/>
          </a:xfrm>
        </p:spPr>
        <p:txBody>
          <a:bodyPr>
            <a:normAutofit fontScale="90000"/>
          </a:bodyPr>
          <a:lstStyle/>
          <a:p>
            <a:r>
              <a:rPr lang="es-EC" dirty="0">
                <a:solidFill>
                  <a:srgbClr val="C00000"/>
                </a:solidFill>
              </a:rPr>
              <a:t>TEJIDO MUSCULAR LISO</a:t>
            </a:r>
          </a:p>
        </p:txBody>
      </p:sp>
      <p:sp>
        <p:nvSpPr>
          <p:cNvPr id="3" name="Marcador de contenido 2">
            <a:extLst>
              <a:ext uri="{FF2B5EF4-FFF2-40B4-BE49-F238E27FC236}">
                <a16:creationId xmlns:a16="http://schemas.microsoft.com/office/drawing/2014/main" id="{A52C36FB-F464-49A3-BBB0-A99155CD13CE}"/>
              </a:ext>
            </a:extLst>
          </p:cNvPr>
          <p:cNvSpPr>
            <a:spLocks noGrp="1"/>
          </p:cNvSpPr>
          <p:nvPr>
            <p:ph idx="1"/>
          </p:nvPr>
        </p:nvSpPr>
        <p:spPr>
          <a:xfrm>
            <a:off x="838200" y="1322363"/>
            <a:ext cx="10515600" cy="4854600"/>
          </a:xfrm>
        </p:spPr>
        <p:txBody>
          <a:bodyPr>
            <a:normAutofit lnSpcReduction="10000"/>
          </a:bodyPr>
          <a:lstStyle/>
          <a:p>
            <a:pPr algn="just"/>
            <a:r>
              <a:rPr lang="es-EC" dirty="0"/>
              <a:t>El tejido muscular liso, también conocido como músculo involuntario o visceral, es un tipo de músculo que no presenta estrías como en el caso del músculo esquelético y cardíaco. </a:t>
            </a:r>
          </a:p>
          <a:p>
            <a:pPr algn="just"/>
            <a:r>
              <a:rPr lang="es-EC" dirty="0"/>
              <a:t>Está compuesto de fibras musculares lisas, que poseen un único núcleo, son delgadas y su longitud puede variar entre 20 y 500 micras.</a:t>
            </a:r>
          </a:p>
          <a:p>
            <a:pPr algn="just"/>
            <a:r>
              <a:rPr lang="es-EC" dirty="0"/>
              <a:t>El tejido muscular liso forma parte de las paredes contráctiles de órganos como el tubo digestivo, los vasos sanguíneos... que precisan de una actividad contráctil muy pausada y sostenida. Este tipo de tejido es el que reviste la mayoría de órganos del sistema cardiovascular, el sistema respiratorio, el sistema digestivo y el sistema reproductor.</a:t>
            </a:r>
          </a:p>
        </p:txBody>
      </p:sp>
    </p:spTree>
    <p:extLst>
      <p:ext uri="{BB962C8B-B14F-4D97-AF65-F5344CB8AC3E}">
        <p14:creationId xmlns:p14="http://schemas.microsoft.com/office/powerpoint/2010/main" val="2050896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8B2763-F6CA-4F73-A333-784F14F59FD3}"/>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FB9BB1F6-B3A7-40A7-8BBD-2CB98F71A065}"/>
              </a:ext>
            </a:extLst>
          </p:cNvPr>
          <p:cNvSpPr>
            <a:spLocks noGrp="1"/>
          </p:cNvSpPr>
          <p:nvPr>
            <p:ph idx="1"/>
          </p:nvPr>
        </p:nvSpPr>
        <p:spPr/>
        <p:txBody>
          <a:bodyPr/>
          <a:lstStyle/>
          <a:p>
            <a:r>
              <a:rPr lang="es-EC" dirty="0"/>
              <a:t>Las fibras musculares se hallan formando haces de células, que están rodeadas de tejido conjuntivo, en cuyo interior están alojados los vasos sanguíneos.</a:t>
            </a:r>
          </a:p>
          <a:p>
            <a:r>
              <a:rPr lang="es-EC" dirty="0"/>
              <a:t>El núcleo de las fibras del tejido muscular liso está situado en posición central, mientras que los orgánulos celulares se encuentran en la periferia de la célula.</a:t>
            </a:r>
          </a:p>
          <a:p>
            <a:r>
              <a:rPr lang="es-EC" dirty="0"/>
              <a:t>En el citoplasma también se pueden apreciar cantidad de miofilamentos de actina (finos), miofilamentos de miosina (gruesos), y un citoesqueleto celular formado por filamentos intermedios.</a:t>
            </a:r>
          </a:p>
          <a:p>
            <a:endParaRPr lang="es-EC" dirty="0"/>
          </a:p>
        </p:txBody>
      </p:sp>
    </p:spTree>
    <p:extLst>
      <p:ext uri="{BB962C8B-B14F-4D97-AF65-F5344CB8AC3E}">
        <p14:creationId xmlns:p14="http://schemas.microsoft.com/office/powerpoint/2010/main" val="77636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7003D3-EEB7-48C7-92B0-8FBBC88B6668}"/>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BC9C65E7-88D1-4E5A-9B15-46A1E37D69BB}"/>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6178B5BB-F48A-4E93-B1C1-41F2C474B01F}"/>
              </a:ext>
            </a:extLst>
          </p:cNvPr>
          <p:cNvPicPr>
            <a:picLocks noChangeAspect="1"/>
          </p:cNvPicPr>
          <p:nvPr/>
        </p:nvPicPr>
        <p:blipFill>
          <a:blip r:embed="rId2"/>
          <a:stretch>
            <a:fillRect/>
          </a:stretch>
        </p:blipFill>
        <p:spPr>
          <a:xfrm>
            <a:off x="520504" y="365125"/>
            <a:ext cx="11015003" cy="6127750"/>
          </a:xfrm>
          <a:prstGeom prst="rect">
            <a:avLst/>
          </a:prstGeom>
        </p:spPr>
      </p:pic>
    </p:spTree>
    <p:extLst>
      <p:ext uri="{BB962C8B-B14F-4D97-AF65-F5344CB8AC3E}">
        <p14:creationId xmlns:p14="http://schemas.microsoft.com/office/powerpoint/2010/main" val="185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EB02940-5BDD-44F8-AF75-260766CC768E}"/>
              </a:ext>
            </a:extLst>
          </p:cNvPr>
          <p:cNvSpPr>
            <a:spLocks noGrp="1"/>
          </p:cNvSpPr>
          <p:nvPr>
            <p:ph idx="1"/>
          </p:nvPr>
        </p:nvSpPr>
        <p:spPr>
          <a:xfrm>
            <a:off x="781929" y="996181"/>
            <a:ext cx="7110046" cy="5387926"/>
          </a:xfrm>
        </p:spPr>
        <p:txBody>
          <a:bodyPr>
            <a:normAutofit fontScale="92500" lnSpcReduction="20000"/>
          </a:bodyPr>
          <a:lstStyle/>
          <a:p>
            <a:pPr algn="just"/>
            <a:r>
              <a:rPr lang="es-EC" dirty="0"/>
              <a:t>Este tipo de músculo es propio de los órganos huecos, es decir de aquellos que tienen forma de bolsa o forma de tubo. Gracias a esto, es posible que se dilaten o se contraigan de acuerdo con el movimiento de los fluidos que se encuentran en su interior.</a:t>
            </a:r>
          </a:p>
          <a:p>
            <a:pPr algn="just"/>
            <a:r>
              <a:rPr lang="es-EC" dirty="0"/>
              <a:t>Esta dilatación y contracción se logra gracias al acortamiento y alargamiento de las células del músculo liso. Estas células se encuentran acopladas eléctricamente por conexiones intercelulares también conocidas como uniones de hueco.</a:t>
            </a:r>
          </a:p>
          <a:p>
            <a:pPr algn="just"/>
            <a:r>
              <a:rPr lang="es-EC" dirty="0"/>
              <a:t>Es el responsable de muchas funciones involuntarias del organismo. Por ejemplo, su presencia en el útero permite que ocurran las contracciones durante el parto y su presencia en el iris del ojo, controla el cambio de diámetro de las pupilas.</a:t>
            </a:r>
          </a:p>
        </p:txBody>
      </p:sp>
      <p:pic>
        <p:nvPicPr>
          <p:cNvPr id="4" name="Imagen 3">
            <a:extLst>
              <a:ext uri="{FF2B5EF4-FFF2-40B4-BE49-F238E27FC236}">
                <a16:creationId xmlns:a16="http://schemas.microsoft.com/office/drawing/2014/main" id="{CF6520EC-1662-4265-97CB-B88C3AC34D61}"/>
              </a:ext>
            </a:extLst>
          </p:cNvPr>
          <p:cNvPicPr>
            <a:picLocks noChangeAspect="1"/>
          </p:cNvPicPr>
          <p:nvPr/>
        </p:nvPicPr>
        <p:blipFill>
          <a:blip r:embed="rId2"/>
          <a:stretch>
            <a:fillRect/>
          </a:stretch>
        </p:blipFill>
        <p:spPr>
          <a:xfrm>
            <a:off x="8117058" y="1203325"/>
            <a:ext cx="3833666" cy="4973638"/>
          </a:xfrm>
          <a:prstGeom prst="rect">
            <a:avLst/>
          </a:prstGeom>
        </p:spPr>
      </p:pic>
    </p:spTree>
    <p:extLst>
      <p:ext uri="{BB962C8B-B14F-4D97-AF65-F5344CB8AC3E}">
        <p14:creationId xmlns:p14="http://schemas.microsoft.com/office/powerpoint/2010/main" val="3415133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F4AD58-8085-4A07-94A5-5F2E65C78BDC}"/>
              </a:ext>
            </a:extLst>
          </p:cNvPr>
          <p:cNvSpPr>
            <a:spLocks noGrp="1"/>
          </p:cNvSpPr>
          <p:nvPr>
            <p:ph type="title"/>
          </p:nvPr>
        </p:nvSpPr>
        <p:spPr/>
        <p:txBody>
          <a:bodyPr/>
          <a:lstStyle/>
          <a:p>
            <a:r>
              <a:rPr lang="es-EC" b="1" dirty="0"/>
              <a:t>CARACTERÍSTICAS </a:t>
            </a:r>
          </a:p>
        </p:txBody>
      </p:sp>
      <p:sp>
        <p:nvSpPr>
          <p:cNvPr id="3" name="Marcador de contenido 2">
            <a:extLst>
              <a:ext uri="{FF2B5EF4-FFF2-40B4-BE49-F238E27FC236}">
                <a16:creationId xmlns:a16="http://schemas.microsoft.com/office/drawing/2014/main" id="{96CCF649-503F-469C-8EAA-B5879C8A7FC1}"/>
              </a:ext>
            </a:extLst>
          </p:cNvPr>
          <p:cNvSpPr>
            <a:spLocks noGrp="1"/>
          </p:cNvSpPr>
          <p:nvPr>
            <p:ph idx="1"/>
          </p:nvPr>
        </p:nvSpPr>
        <p:spPr>
          <a:xfrm>
            <a:off x="838200" y="1825624"/>
            <a:ext cx="10515600" cy="4772123"/>
          </a:xfrm>
        </p:spPr>
        <p:txBody>
          <a:bodyPr>
            <a:normAutofit lnSpcReduction="10000"/>
          </a:bodyPr>
          <a:lstStyle/>
          <a:p>
            <a:pPr algn="just"/>
            <a:r>
              <a:rPr lang="es-EC" dirty="0"/>
              <a:t>Las células de este tejido se caracterizan por su forma de husos largos y estrechos, similares a gusanos. Se les llama “lisas” porque no presentan las estrías regulares que caracterizan al músculo esquelético y al músculo cardíaco.</a:t>
            </a:r>
          </a:p>
          <a:p>
            <a:pPr algn="just"/>
            <a:r>
              <a:rPr lang="es-EC" dirty="0"/>
              <a:t>En estado de contracción, las células del músculo liso pueden reducirse incluso hasta la mitad de su tamaño. Esta gran flexibilidad facilita muchos procesos vitales cruciales para el organismo como la respiración.</a:t>
            </a:r>
          </a:p>
          <a:p>
            <a:pPr algn="just"/>
            <a:r>
              <a:rPr lang="es-EC" dirty="0"/>
              <a:t>Una vez que las células del músculo liso se contraen, pueden sostenerse en esta posición durante tiempos variables. Puede ocurrir de forma prolongada como en el caso de los vasos sanguíneos o de forma rítmica como en el caso del tracto gastrointestinal.</a:t>
            </a:r>
          </a:p>
          <a:p>
            <a:pPr algn="just"/>
            <a:endParaRPr lang="es-EC" dirty="0"/>
          </a:p>
          <a:p>
            <a:endParaRPr lang="es-EC" dirty="0"/>
          </a:p>
        </p:txBody>
      </p:sp>
    </p:spTree>
    <p:extLst>
      <p:ext uri="{BB962C8B-B14F-4D97-AF65-F5344CB8AC3E}">
        <p14:creationId xmlns:p14="http://schemas.microsoft.com/office/powerpoint/2010/main" val="1762873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5700A4-8E1A-48C9-84F7-B888C447EB64}"/>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B93EF8DB-0833-41D3-9DD3-D80639365060}"/>
              </a:ext>
            </a:extLst>
          </p:cNvPr>
          <p:cNvSpPr>
            <a:spLocks noGrp="1"/>
          </p:cNvSpPr>
          <p:nvPr>
            <p:ph idx="1"/>
          </p:nvPr>
        </p:nvSpPr>
        <p:spPr/>
        <p:txBody>
          <a:bodyPr>
            <a:normAutofit/>
          </a:bodyPr>
          <a:lstStyle/>
          <a:p>
            <a:pPr algn="just"/>
            <a:r>
              <a:rPr lang="es-EC" dirty="0"/>
              <a:t>El principal estímulo que desencadena la contracción del músculo liso, es un aumento en la concentración celular de calcio. Esta se produce por distintas señales químicas que provienen del cerebro y dependen del tipo de músculo liso involucrado.</a:t>
            </a:r>
          </a:p>
          <a:p>
            <a:pPr algn="just"/>
            <a:endParaRPr lang="es-EC" dirty="0"/>
          </a:p>
          <a:p>
            <a:pPr algn="just"/>
            <a:r>
              <a:rPr lang="es-EC" dirty="0"/>
              <a:t>Por otra parte, una diferencia fundamental entre el músculo liso y el músculo estriado es que el primero nunca se cansa. Esto ocurre porque la energía se metaboliza de forma más eficiente en las células del tejido liso.</a:t>
            </a:r>
          </a:p>
        </p:txBody>
      </p:sp>
    </p:spTree>
    <p:extLst>
      <p:ext uri="{BB962C8B-B14F-4D97-AF65-F5344CB8AC3E}">
        <p14:creationId xmlns:p14="http://schemas.microsoft.com/office/powerpoint/2010/main" val="1009473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ABF268-BC4A-4BE8-9FF6-A11276F43A56}"/>
              </a:ext>
            </a:extLst>
          </p:cNvPr>
          <p:cNvSpPr>
            <a:spLocks noGrp="1"/>
          </p:cNvSpPr>
          <p:nvPr>
            <p:ph type="title"/>
          </p:nvPr>
        </p:nvSpPr>
        <p:spPr>
          <a:xfrm>
            <a:off x="838200" y="18255"/>
            <a:ext cx="10515600" cy="1325563"/>
          </a:xfrm>
        </p:spPr>
        <p:txBody>
          <a:bodyPr/>
          <a:lstStyle/>
          <a:p>
            <a:r>
              <a:rPr lang="es-EC" dirty="0"/>
              <a:t>Clasificación </a:t>
            </a:r>
          </a:p>
        </p:txBody>
      </p:sp>
      <p:sp>
        <p:nvSpPr>
          <p:cNvPr id="3" name="Marcador de contenido 2">
            <a:extLst>
              <a:ext uri="{FF2B5EF4-FFF2-40B4-BE49-F238E27FC236}">
                <a16:creationId xmlns:a16="http://schemas.microsoft.com/office/drawing/2014/main" id="{E7BAEDA4-173E-443E-ABB4-581C2C420133}"/>
              </a:ext>
            </a:extLst>
          </p:cNvPr>
          <p:cNvSpPr>
            <a:spLocks noGrp="1"/>
          </p:cNvSpPr>
          <p:nvPr>
            <p:ph idx="1"/>
          </p:nvPr>
        </p:nvSpPr>
        <p:spPr>
          <a:xfrm>
            <a:off x="838200" y="1420837"/>
            <a:ext cx="6026834" cy="4756126"/>
          </a:xfrm>
        </p:spPr>
        <p:txBody>
          <a:bodyPr>
            <a:normAutofit fontScale="92500" lnSpcReduction="20000"/>
          </a:bodyPr>
          <a:lstStyle/>
          <a:p>
            <a:r>
              <a:rPr lang="es-EC" dirty="0"/>
              <a:t>Existen dos tipos de tejido muscular liso: el tejido muscular liso </a:t>
            </a:r>
            <a:r>
              <a:rPr lang="es-EC" dirty="0" err="1"/>
              <a:t>multiunitario</a:t>
            </a:r>
            <a:r>
              <a:rPr lang="es-EC" dirty="0"/>
              <a:t> y el unitario.</a:t>
            </a:r>
          </a:p>
          <a:p>
            <a:endParaRPr lang="es-EC" dirty="0"/>
          </a:p>
          <a:p>
            <a:r>
              <a:rPr lang="es-EC" b="1" dirty="0">
                <a:solidFill>
                  <a:srgbClr val="C00000"/>
                </a:solidFill>
              </a:rPr>
              <a:t>Tejido muscular liso </a:t>
            </a:r>
            <a:r>
              <a:rPr lang="es-EC" b="1" dirty="0" err="1">
                <a:solidFill>
                  <a:srgbClr val="C00000"/>
                </a:solidFill>
              </a:rPr>
              <a:t>multiunitario</a:t>
            </a:r>
            <a:endParaRPr lang="es-EC" b="1" dirty="0">
              <a:solidFill>
                <a:srgbClr val="C00000"/>
              </a:solidFill>
            </a:endParaRPr>
          </a:p>
          <a:p>
            <a:endParaRPr lang="es-EC" dirty="0"/>
          </a:p>
          <a:p>
            <a:r>
              <a:rPr lang="es-EC" dirty="0"/>
              <a:t>Las fibras pueden contraerse de manera independiente las unas de las otras.</a:t>
            </a:r>
          </a:p>
          <a:p>
            <a:endParaRPr lang="es-EC" dirty="0"/>
          </a:p>
          <a:p>
            <a:r>
              <a:rPr lang="es-EC" b="1" dirty="0">
                <a:solidFill>
                  <a:srgbClr val="C00000"/>
                </a:solidFill>
              </a:rPr>
              <a:t>Tejido muscular liso unitario</a:t>
            </a:r>
          </a:p>
          <a:p>
            <a:endParaRPr lang="es-EC" dirty="0"/>
          </a:p>
          <a:p>
            <a:r>
              <a:rPr lang="es-EC" dirty="0"/>
              <a:t>Las fibras no pueden contraerse independientemente las unas de las otras</a:t>
            </a:r>
          </a:p>
        </p:txBody>
      </p:sp>
      <p:pic>
        <p:nvPicPr>
          <p:cNvPr id="4" name="Imagen 3">
            <a:extLst>
              <a:ext uri="{FF2B5EF4-FFF2-40B4-BE49-F238E27FC236}">
                <a16:creationId xmlns:a16="http://schemas.microsoft.com/office/drawing/2014/main" id="{9DF649EE-1625-4CB9-86D0-E256572B297D}"/>
              </a:ext>
            </a:extLst>
          </p:cNvPr>
          <p:cNvPicPr>
            <a:picLocks noChangeAspect="1"/>
          </p:cNvPicPr>
          <p:nvPr/>
        </p:nvPicPr>
        <p:blipFill>
          <a:blip r:embed="rId2"/>
          <a:stretch>
            <a:fillRect/>
          </a:stretch>
        </p:blipFill>
        <p:spPr>
          <a:xfrm>
            <a:off x="6865034" y="1544808"/>
            <a:ext cx="5117123" cy="4286250"/>
          </a:xfrm>
          <a:prstGeom prst="rect">
            <a:avLst/>
          </a:prstGeom>
        </p:spPr>
      </p:pic>
    </p:spTree>
    <p:extLst>
      <p:ext uri="{BB962C8B-B14F-4D97-AF65-F5344CB8AC3E}">
        <p14:creationId xmlns:p14="http://schemas.microsoft.com/office/powerpoint/2010/main" val="3538542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E7EBD5-825F-42C5-A90F-B873EBEF540C}"/>
              </a:ext>
            </a:extLst>
          </p:cNvPr>
          <p:cNvSpPr>
            <a:spLocks noGrp="1"/>
          </p:cNvSpPr>
          <p:nvPr>
            <p:ph type="title"/>
          </p:nvPr>
        </p:nvSpPr>
        <p:spPr/>
        <p:txBody>
          <a:bodyPr/>
          <a:lstStyle/>
          <a:p>
            <a:pPr algn="ctr"/>
            <a:r>
              <a:rPr lang="es-EC" dirty="0"/>
              <a:t>Fundamentos físicos de la contracción del músculo liso</a:t>
            </a:r>
          </a:p>
        </p:txBody>
      </p:sp>
      <p:sp>
        <p:nvSpPr>
          <p:cNvPr id="3" name="Marcador de contenido 2">
            <a:extLst>
              <a:ext uri="{FF2B5EF4-FFF2-40B4-BE49-F238E27FC236}">
                <a16:creationId xmlns:a16="http://schemas.microsoft.com/office/drawing/2014/main" id="{B180160C-2C07-479C-A5AF-7042666FACB6}"/>
              </a:ext>
            </a:extLst>
          </p:cNvPr>
          <p:cNvSpPr>
            <a:spLocks noGrp="1"/>
          </p:cNvSpPr>
          <p:nvPr>
            <p:ph idx="1"/>
          </p:nvPr>
        </p:nvSpPr>
        <p:spPr/>
        <p:txBody>
          <a:bodyPr/>
          <a:lstStyle/>
          <a:p>
            <a:pPr algn="just"/>
            <a:r>
              <a:rPr lang="es-EC" dirty="0"/>
              <a:t>El músculo liso no tiene la disposición estriada de los filamentos de actina y miosina que se aprecia en el músculo esquelético. Las fibras contienen grandes cantidades de filamentos de actina que se encuentran unidos, los denominados cuerpos densos. Algunos de estos cuerpos están unidos a la membrana celular, y entre sí por puentes intercelulares de proteínas. La mayoría de los filamentos de miosina tienen lo que se denomina puentes cruzados con polaridad lateral, de forma que los puentes de un lado giran en una dirección y los del otro lado lo hacen en la dirección opuesta.</a:t>
            </a:r>
          </a:p>
        </p:txBody>
      </p:sp>
    </p:spTree>
    <p:extLst>
      <p:ext uri="{BB962C8B-B14F-4D97-AF65-F5344CB8AC3E}">
        <p14:creationId xmlns:p14="http://schemas.microsoft.com/office/powerpoint/2010/main" val="424897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7115D71-E015-4D54-B7F6-C418F90A689E}"/>
              </a:ext>
            </a:extLst>
          </p:cNvPr>
          <p:cNvSpPr>
            <a:spLocks noGrp="1"/>
          </p:cNvSpPr>
          <p:nvPr>
            <p:ph idx="1"/>
          </p:nvPr>
        </p:nvSpPr>
        <p:spPr>
          <a:xfrm>
            <a:off x="838200" y="475127"/>
            <a:ext cx="10515600" cy="4351338"/>
          </a:xfrm>
        </p:spPr>
        <p:txBody>
          <a:bodyPr/>
          <a:lstStyle/>
          <a:p>
            <a:pPr algn="just"/>
            <a:r>
              <a:rPr lang="es-EC" dirty="0"/>
              <a:t>El tejido muscular es un tejido formado por células de la misma especie, estas células son llamadas células contráctiles (miocitos) que se han especializado al máximo para conseguir un correcto funcionamiento mecánico a partir de la energía química gracias a la interacción de las proteínas contráctiles (actina y miosina). </a:t>
            </a:r>
          </a:p>
          <a:p>
            <a:pPr algn="just"/>
            <a:r>
              <a:rPr lang="es-EC" dirty="0"/>
              <a:t>Compone aproximadamente el 40-45 % de la masa de los seres humanos y está especializado en la contracción, lo que permite que se muevan los seres vivos pertenecientes al reino animal.</a:t>
            </a:r>
          </a:p>
        </p:txBody>
      </p:sp>
      <p:pic>
        <p:nvPicPr>
          <p:cNvPr id="4" name="Imagen 3">
            <a:extLst>
              <a:ext uri="{FF2B5EF4-FFF2-40B4-BE49-F238E27FC236}">
                <a16:creationId xmlns:a16="http://schemas.microsoft.com/office/drawing/2014/main" id="{A1E79309-9867-4B9C-B592-E4827221095C}"/>
              </a:ext>
            </a:extLst>
          </p:cNvPr>
          <p:cNvPicPr>
            <a:picLocks noChangeAspect="1"/>
          </p:cNvPicPr>
          <p:nvPr/>
        </p:nvPicPr>
        <p:blipFill>
          <a:blip r:embed="rId2"/>
          <a:stretch>
            <a:fillRect/>
          </a:stretch>
        </p:blipFill>
        <p:spPr>
          <a:xfrm>
            <a:off x="571500" y="4497998"/>
            <a:ext cx="11049000" cy="2254494"/>
          </a:xfrm>
          <a:prstGeom prst="rect">
            <a:avLst/>
          </a:prstGeom>
        </p:spPr>
      </p:pic>
    </p:spTree>
    <p:extLst>
      <p:ext uri="{BB962C8B-B14F-4D97-AF65-F5344CB8AC3E}">
        <p14:creationId xmlns:p14="http://schemas.microsoft.com/office/powerpoint/2010/main" val="3383579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AC323F-4E59-4818-A647-627B1D59B076}"/>
              </a:ext>
            </a:extLst>
          </p:cNvPr>
          <p:cNvSpPr>
            <a:spLocks noGrp="1"/>
          </p:cNvSpPr>
          <p:nvPr>
            <p:ph type="title"/>
          </p:nvPr>
        </p:nvSpPr>
        <p:spPr>
          <a:xfrm>
            <a:off x="838200" y="365125"/>
            <a:ext cx="10515600" cy="844697"/>
          </a:xfrm>
        </p:spPr>
        <p:txBody>
          <a:bodyPr/>
          <a:lstStyle/>
          <a:p>
            <a:r>
              <a:rPr lang="es-EC" dirty="0"/>
              <a:t>FUNCIONAMIENTO </a:t>
            </a:r>
          </a:p>
        </p:txBody>
      </p:sp>
      <p:sp>
        <p:nvSpPr>
          <p:cNvPr id="3" name="Marcador de contenido 2">
            <a:extLst>
              <a:ext uri="{FF2B5EF4-FFF2-40B4-BE49-F238E27FC236}">
                <a16:creationId xmlns:a16="http://schemas.microsoft.com/office/drawing/2014/main" id="{6C0A4773-4E66-4737-840C-3EC32178FE2B}"/>
              </a:ext>
            </a:extLst>
          </p:cNvPr>
          <p:cNvSpPr>
            <a:spLocks noGrp="1"/>
          </p:cNvSpPr>
          <p:nvPr>
            <p:ph idx="1"/>
          </p:nvPr>
        </p:nvSpPr>
        <p:spPr>
          <a:xfrm>
            <a:off x="838200" y="1209822"/>
            <a:ext cx="10515600" cy="4967141"/>
          </a:xfrm>
        </p:spPr>
        <p:txBody>
          <a:bodyPr>
            <a:normAutofit fontScale="92500" lnSpcReduction="10000"/>
          </a:bodyPr>
          <a:lstStyle/>
          <a:p>
            <a:pPr algn="just"/>
            <a:r>
              <a:rPr lang="es-EC" dirty="0"/>
              <a:t>Su comportamiento suele variar de acuerdo con la actividad que desempeña cada órgano.</a:t>
            </a:r>
          </a:p>
          <a:p>
            <a:pPr algn="just"/>
            <a:r>
              <a:rPr lang="es-EC" dirty="0"/>
              <a:t>La mayor parte del tejido muscular liso del organismo está bajo el control del sistema nervioso autónomo.</a:t>
            </a:r>
          </a:p>
          <a:p>
            <a:pPr algn="just"/>
            <a:r>
              <a:rPr lang="es-EC" b="1" dirty="0">
                <a:solidFill>
                  <a:srgbClr val="FF0000"/>
                </a:solidFill>
              </a:rPr>
              <a:t>EN LAS ARTERIAS</a:t>
            </a:r>
          </a:p>
          <a:p>
            <a:pPr algn="just"/>
            <a:r>
              <a:rPr lang="es-EC" dirty="0"/>
              <a:t>Las células del músculo liso están dispuestas en una matriz elástica y resistente de tejido conectivo. Éstas se envuelven alrededor de los vasos sanguíneos como espirales de tal manera que cuando se acortan, contraen también al vaso.</a:t>
            </a:r>
          </a:p>
          <a:p>
            <a:pPr algn="just"/>
            <a:r>
              <a:rPr lang="es-EC" dirty="0"/>
              <a:t>Este sistema es fundamental para el desarrollo de tareas vitales, por ejemplo, evitar la coagulación de la sangre.</a:t>
            </a:r>
          </a:p>
          <a:p>
            <a:pPr algn="just"/>
            <a:r>
              <a:rPr lang="es-EC" dirty="0"/>
              <a:t>demás, permite la generación de sustancias como el óxido nítrico, necesario para el crecimiento de las células.</a:t>
            </a:r>
          </a:p>
        </p:txBody>
      </p:sp>
    </p:spTree>
    <p:extLst>
      <p:ext uri="{BB962C8B-B14F-4D97-AF65-F5344CB8AC3E}">
        <p14:creationId xmlns:p14="http://schemas.microsoft.com/office/powerpoint/2010/main" val="2806653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5A0EC93-BF1A-497D-9AC2-9CF79AB35933}"/>
              </a:ext>
            </a:extLst>
          </p:cNvPr>
          <p:cNvSpPr>
            <a:spLocks noGrp="1"/>
          </p:cNvSpPr>
          <p:nvPr>
            <p:ph idx="1"/>
          </p:nvPr>
        </p:nvSpPr>
        <p:spPr>
          <a:xfrm>
            <a:off x="838200" y="506437"/>
            <a:ext cx="10515600" cy="5670526"/>
          </a:xfrm>
        </p:spPr>
        <p:txBody>
          <a:bodyPr>
            <a:normAutofit lnSpcReduction="10000"/>
          </a:bodyPr>
          <a:lstStyle/>
          <a:p>
            <a:pPr algn="just"/>
            <a:r>
              <a:rPr lang="es-EC" dirty="0">
                <a:solidFill>
                  <a:srgbClr val="FF0000"/>
                </a:solidFill>
              </a:rPr>
              <a:t>En los intestinos</a:t>
            </a:r>
          </a:p>
          <a:p>
            <a:pPr marL="0" indent="0" algn="just">
              <a:buNone/>
            </a:pPr>
            <a:endParaRPr lang="es-EC" dirty="0">
              <a:solidFill>
                <a:srgbClr val="FF0000"/>
              </a:solidFill>
            </a:endParaRPr>
          </a:p>
          <a:p>
            <a:pPr algn="just"/>
            <a:r>
              <a:rPr lang="es-EC" dirty="0"/>
              <a:t>En músculo liso también es fundamental para el trabajo que realizan los intestinos. Dentro de estos órganos es responsable de diversos movimientos como el peristaltismo, la relajación, la agitación y la expulsión de heces.</a:t>
            </a:r>
          </a:p>
          <a:p>
            <a:pPr algn="just"/>
            <a:r>
              <a:rPr lang="es-EC" dirty="0"/>
              <a:t>El peristaltismo, es un movimiento propio del músculo liso que permite transportar fluidos y alimentos a lo largo del intestino.  Consiste en una serie de contracciones musculares que suceden a lo largo de todo el tubo digestivo generando un movimiento al interior de éste.</a:t>
            </a:r>
          </a:p>
          <a:p>
            <a:pPr algn="just"/>
            <a:r>
              <a:rPr lang="es-EC" dirty="0"/>
              <a:t>Este movimiento no es exclusivo de los intestinos. También es necesario para llevar la orina de los riñones a la vejiga y la bilis desde la vesícula biliar hasta el duodeno.</a:t>
            </a:r>
          </a:p>
        </p:txBody>
      </p:sp>
    </p:spTree>
    <p:extLst>
      <p:ext uri="{BB962C8B-B14F-4D97-AF65-F5344CB8AC3E}">
        <p14:creationId xmlns:p14="http://schemas.microsoft.com/office/powerpoint/2010/main" val="2119122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BD7628A-5951-404E-B75B-AC450A11E876}"/>
              </a:ext>
            </a:extLst>
          </p:cNvPr>
          <p:cNvSpPr>
            <a:spLocks noGrp="1"/>
          </p:cNvSpPr>
          <p:nvPr>
            <p:ph idx="1"/>
          </p:nvPr>
        </p:nvSpPr>
        <p:spPr>
          <a:xfrm>
            <a:off x="838200" y="309490"/>
            <a:ext cx="10515600" cy="6091310"/>
          </a:xfrm>
        </p:spPr>
        <p:txBody>
          <a:bodyPr>
            <a:normAutofit fontScale="77500" lnSpcReduction="20000"/>
          </a:bodyPr>
          <a:lstStyle/>
          <a:p>
            <a:r>
              <a:rPr lang="es-EC" b="1" dirty="0">
                <a:solidFill>
                  <a:srgbClr val="FF0000"/>
                </a:solidFill>
              </a:rPr>
              <a:t>En las vías respiratorias</a:t>
            </a:r>
          </a:p>
          <a:p>
            <a:endParaRPr lang="es-EC" b="1" dirty="0">
              <a:solidFill>
                <a:srgbClr val="FF0000"/>
              </a:solidFill>
            </a:endParaRPr>
          </a:p>
          <a:p>
            <a:pPr algn="just"/>
            <a:r>
              <a:rPr lang="es-EC" dirty="0"/>
              <a:t>El músculo liso que recubre los bronquios y los bronquiolos, es un componente fundamental dentro de la función respiratoria. Gracias a ellos es posible transportar el aire desde la tráquea hacia los pulmones.</a:t>
            </a:r>
          </a:p>
          <a:p>
            <a:pPr algn="just"/>
            <a:endParaRPr lang="es-EC" dirty="0"/>
          </a:p>
          <a:p>
            <a:pPr algn="just"/>
            <a:r>
              <a:rPr lang="es-EC" dirty="0"/>
              <a:t>Los bronquios son órganos sumamente sensibles que pueden reaccionar de manera exagerada a ciertos estímulos. Factores como el ejercicio, el polvo o el humo del cigarrillo pueden ser desencadenantes de reacciones que interrumpan su comportamiento normal.</a:t>
            </a:r>
          </a:p>
          <a:p>
            <a:pPr algn="just"/>
            <a:endParaRPr lang="es-EC" dirty="0"/>
          </a:p>
          <a:p>
            <a:pPr algn="just"/>
            <a:r>
              <a:rPr lang="es-EC" dirty="0"/>
              <a:t>Estos estímulos desencadenantes hacen que los bronquios se inflamen y el músculo liso que los rodea se contraiga. Ante esta combinación de factores, las vías aéreas se hacen más estrechas y en consecuencia la respiración se vuelve más difícil.</a:t>
            </a:r>
          </a:p>
          <a:p>
            <a:pPr marL="0" indent="0" algn="just">
              <a:buNone/>
            </a:pPr>
            <a:r>
              <a:rPr lang="es-EC" dirty="0"/>
              <a:t> </a:t>
            </a:r>
          </a:p>
          <a:p>
            <a:pPr algn="just"/>
            <a:r>
              <a:rPr lang="es-EC" dirty="0"/>
              <a:t>Este mecanismo ocasiona enfermedades como el asma y la enfermedad pulmonar obstructiva crónica – EPOC.</a:t>
            </a:r>
          </a:p>
          <a:p>
            <a:pPr algn="just"/>
            <a:endParaRPr lang="es-EC" dirty="0"/>
          </a:p>
          <a:p>
            <a:pPr algn="just"/>
            <a:r>
              <a:rPr lang="es-EC" dirty="0"/>
              <a:t>Por lo tanto, las medicinas que se indican para estas enfermedades producen un efecto directo sobre el músculo liso, relajándolo para permitir el paso del aire.</a:t>
            </a:r>
          </a:p>
        </p:txBody>
      </p:sp>
    </p:spTree>
    <p:extLst>
      <p:ext uri="{BB962C8B-B14F-4D97-AF65-F5344CB8AC3E}">
        <p14:creationId xmlns:p14="http://schemas.microsoft.com/office/powerpoint/2010/main" val="1205108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469E26A-D6B0-4A10-B241-2B89F07A191D}"/>
              </a:ext>
            </a:extLst>
          </p:cNvPr>
          <p:cNvSpPr>
            <a:spLocks noGrp="1"/>
          </p:cNvSpPr>
          <p:nvPr>
            <p:ph idx="1"/>
          </p:nvPr>
        </p:nvSpPr>
        <p:spPr>
          <a:xfrm>
            <a:off x="838200" y="534572"/>
            <a:ext cx="10515600" cy="5642391"/>
          </a:xfrm>
        </p:spPr>
        <p:txBody>
          <a:bodyPr>
            <a:normAutofit fontScale="85000" lnSpcReduction="20000"/>
          </a:bodyPr>
          <a:lstStyle/>
          <a:p>
            <a:r>
              <a:rPr lang="es-EC" dirty="0">
                <a:solidFill>
                  <a:srgbClr val="FF0000"/>
                </a:solidFill>
              </a:rPr>
              <a:t>En el miometrio</a:t>
            </a:r>
          </a:p>
          <a:p>
            <a:pPr algn="just"/>
            <a:endParaRPr lang="es-EC" dirty="0">
              <a:solidFill>
                <a:srgbClr val="FF0000"/>
              </a:solidFill>
            </a:endParaRPr>
          </a:p>
          <a:p>
            <a:pPr algn="just"/>
            <a:r>
              <a:rPr lang="es-EC" dirty="0"/>
              <a:t>El miometrio es la capa de tejido muscular liso que recubre las paredes del útero. Esta pared se encuentra entre el endometrio y el perimetrio y además de tejido muscular también contiene algunos vasos sanguíneos conjuntivos.</a:t>
            </a:r>
          </a:p>
          <a:p>
            <a:pPr algn="just"/>
            <a:endParaRPr lang="es-EC" dirty="0"/>
          </a:p>
          <a:p>
            <a:pPr algn="just"/>
            <a:r>
              <a:rPr lang="es-EC" dirty="0"/>
              <a:t>Este tipo de tejido muscular liso se caracteriza por ser el tejido más flexible del cuerpo humano. Gracias a él, es posible que el útero crezca lo suficiente para albergar un embrión durante toda su gestación y pueda regresar a su tamaño original después del parto.</a:t>
            </a:r>
          </a:p>
          <a:p>
            <a:pPr algn="just"/>
            <a:endParaRPr lang="es-EC" dirty="0"/>
          </a:p>
          <a:p>
            <a:pPr algn="just"/>
            <a:r>
              <a:rPr lang="es-EC" dirty="0"/>
              <a:t>Por otra parte, el miometrio tiene una función clave durante el alumbramiento. Este músculo es el responsable de las contracciones que impulsan al bebé hacia afuera del útero.</a:t>
            </a:r>
          </a:p>
          <a:p>
            <a:pPr algn="just"/>
            <a:endParaRPr lang="es-EC" dirty="0"/>
          </a:p>
          <a:p>
            <a:pPr algn="just"/>
            <a:r>
              <a:rPr lang="es-EC" dirty="0"/>
              <a:t>Además, una vez que se ha producido el nacimiento, este tejido sigue presentando contracciones que permiten expulsar la placenta.</a:t>
            </a:r>
          </a:p>
        </p:txBody>
      </p:sp>
    </p:spTree>
    <p:extLst>
      <p:ext uri="{BB962C8B-B14F-4D97-AF65-F5344CB8AC3E}">
        <p14:creationId xmlns:p14="http://schemas.microsoft.com/office/powerpoint/2010/main" val="400581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ECB2318-8FED-44F2-83BC-994C4DAA1E40}"/>
              </a:ext>
            </a:extLst>
          </p:cNvPr>
          <p:cNvSpPr>
            <a:spLocks noGrp="1"/>
          </p:cNvSpPr>
          <p:nvPr>
            <p:ph idx="1"/>
          </p:nvPr>
        </p:nvSpPr>
        <p:spPr>
          <a:xfrm>
            <a:off x="838200" y="1153551"/>
            <a:ext cx="10515600" cy="5023412"/>
          </a:xfrm>
        </p:spPr>
        <p:txBody>
          <a:bodyPr/>
          <a:lstStyle/>
          <a:p>
            <a:pPr algn="just"/>
            <a:r>
              <a:rPr lang="es-EC" dirty="0"/>
              <a:t>Como las células musculares están altamente especializadas, sus orgánulos tienen nombres diferentes. </a:t>
            </a:r>
          </a:p>
          <a:p>
            <a:pPr algn="just"/>
            <a:r>
              <a:rPr lang="es-EC" dirty="0"/>
              <a:t>La célula muscular, en general, se conoce como </a:t>
            </a:r>
            <a:r>
              <a:rPr lang="es-EC" b="1" dirty="0">
                <a:solidFill>
                  <a:srgbClr val="C00000"/>
                </a:solidFill>
              </a:rPr>
              <a:t>fibra muscular; </a:t>
            </a:r>
            <a:r>
              <a:rPr lang="es-EC" dirty="0"/>
              <a:t>el citoplasma como </a:t>
            </a:r>
            <a:r>
              <a:rPr lang="es-EC" b="1" dirty="0">
                <a:solidFill>
                  <a:srgbClr val="C00000"/>
                </a:solidFill>
              </a:rPr>
              <a:t>sarcoplasma;</a:t>
            </a:r>
            <a:r>
              <a:rPr lang="es-EC" dirty="0"/>
              <a:t> el retículo endoplásmico liso como </a:t>
            </a:r>
            <a:r>
              <a:rPr lang="es-EC" b="1" dirty="0">
                <a:solidFill>
                  <a:srgbClr val="C00000"/>
                </a:solidFill>
              </a:rPr>
              <a:t>retículo sarcoplásmico liso</a:t>
            </a:r>
            <a:r>
              <a:rPr lang="es-EC" dirty="0"/>
              <a:t>; y, en ocasiones, las mitocondrias como </a:t>
            </a:r>
            <a:r>
              <a:rPr lang="es-EC" b="1" dirty="0" err="1">
                <a:solidFill>
                  <a:srgbClr val="C00000"/>
                </a:solidFill>
              </a:rPr>
              <a:t>sarcosomas</a:t>
            </a:r>
            <a:r>
              <a:rPr lang="es-EC" dirty="0"/>
              <a:t>. </a:t>
            </a:r>
          </a:p>
          <a:p>
            <a:pPr algn="just"/>
            <a:r>
              <a:rPr lang="es-EC" dirty="0"/>
              <a:t>A la unidad anatómica y funcional se la denomina </a:t>
            </a:r>
            <a:r>
              <a:rPr lang="es-EC" b="1" dirty="0">
                <a:solidFill>
                  <a:srgbClr val="C00000"/>
                </a:solidFill>
              </a:rPr>
              <a:t>sarcómero</a:t>
            </a:r>
            <a:r>
              <a:rPr lang="es-EC" dirty="0"/>
              <a:t>.</a:t>
            </a:r>
          </a:p>
          <a:p>
            <a:pPr algn="just"/>
            <a:r>
              <a:rPr lang="es-EC" dirty="0"/>
              <a:t> Como las células musculares son mucho más largas que anchas, a menudo se llaman </a:t>
            </a:r>
            <a:r>
              <a:rPr lang="es-EC" b="1" dirty="0">
                <a:solidFill>
                  <a:srgbClr val="C00000"/>
                </a:solidFill>
              </a:rPr>
              <a:t>fibras musculares</a:t>
            </a:r>
            <a:r>
              <a:rPr lang="es-EC" dirty="0"/>
              <a:t>, pero no por esto deben confundirse con las fibras colágenas, reticulares y elásticas, pues estas últimas no están vivas</a:t>
            </a:r>
          </a:p>
        </p:txBody>
      </p:sp>
    </p:spTree>
    <p:extLst>
      <p:ext uri="{BB962C8B-B14F-4D97-AF65-F5344CB8AC3E}">
        <p14:creationId xmlns:p14="http://schemas.microsoft.com/office/powerpoint/2010/main" val="78277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7BD8D63-A070-44A4-940F-16E086F3BFCE}"/>
              </a:ext>
            </a:extLst>
          </p:cNvPr>
          <p:cNvSpPr>
            <a:spLocks noGrp="1"/>
          </p:cNvSpPr>
          <p:nvPr>
            <p:ph idx="1"/>
          </p:nvPr>
        </p:nvSpPr>
        <p:spPr>
          <a:xfrm>
            <a:off x="838200" y="492369"/>
            <a:ext cx="10515600" cy="6000506"/>
          </a:xfrm>
        </p:spPr>
        <p:txBody>
          <a:bodyPr>
            <a:normAutofit lnSpcReduction="10000"/>
          </a:bodyPr>
          <a:lstStyle/>
          <a:p>
            <a:pPr algn="just"/>
            <a:r>
              <a:rPr lang="es-EC" dirty="0"/>
              <a:t>Los tres tipos de músculo derivan del mesodermo.</a:t>
            </a:r>
          </a:p>
          <a:p>
            <a:pPr algn="just"/>
            <a:r>
              <a:rPr lang="es-EC" dirty="0"/>
              <a:t>El músculo cardíaco tiene su origen en el «mesodermo esplácnico», la mayor parte del músculo liso en los «mesodermos esplácnicos y somáticos» y casi todos los músculos esqueléticos provienen del «mesodermo somático». </a:t>
            </a:r>
          </a:p>
          <a:p>
            <a:pPr algn="just"/>
            <a:r>
              <a:rPr lang="es-EC" dirty="0"/>
              <a:t>El tejido muscular consta de tres elementos básicos:</a:t>
            </a:r>
          </a:p>
          <a:p>
            <a:pPr algn="just"/>
            <a:r>
              <a:rPr lang="es-EC" dirty="0"/>
              <a:t>Las fibras musculares, que suelen disponerse en haces o fascículos.</a:t>
            </a:r>
          </a:p>
          <a:p>
            <a:pPr algn="just"/>
            <a:r>
              <a:rPr lang="es-EC" dirty="0"/>
              <a:t>Una abundante red capilar.</a:t>
            </a:r>
          </a:p>
          <a:p>
            <a:pPr algn="just"/>
            <a:r>
              <a:rPr lang="es-EC" dirty="0"/>
              <a:t>Tejido conectivo fibroso de sostén con fibroblastos, fibras colágenas y elásticas.</a:t>
            </a:r>
          </a:p>
          <a:p>
            <a:pPr algn="just"/>
            <a:r>
              <a:rPr lang="es-EC" dirty="0"/>
              <a:t> Actúa como sistema de amarre y transmite la tracción de las células musculares para que puedan actuar en conjunto. </a:t>
            </a:r>
          </a:p>
          <a:p>
            <a:pPr algn="just"/>
            <a:r>
              <a:rPr lang="es-EC" dirty="0"/>
              <a:t>Además conduce los vasos sanguíneos y la inervación propia de las fibras musculares.</a:t>
            </a:r>
          </a:p>
        </p:txBody>
      </p:sp>
    </p:spTree>
    <p:extLst>
      <p:ext uri="{BB962C8B-B14F-4D97-AF65-F5344CB8AC3E}">
        <p14:creationId xmlns:p14="http://schemas.microsoft.com/office/powerpoint/2010/main" val="1492230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6E3D86-59F7-4B90-9C7D-5BEA6E8C28F6}"/>
              </a:ext>
            </a:extLst>
          </p:cNvPr>
          <p:cNvSpPr>
            <a:spLocks noGrp="1"/>
          </p:cNvSpPr>
          <p:nvPr>
            <p:ph type="title"/>
          </p:nvPr>
        </p:nvSpPr>
        <p:spPr/>
        <p:txBody>
          <a:bodyPr/>
          <a:lstStyle/>
          <a:p>
            <a:r>
              <a:rPr lang="es-EC" dirty="0"/>
              <a:t>Clasificación</a:t>
            </a:r>
          </a:p>
        </p:txBody>
      </p:sp>
      <p:sp>
        <p:nvSpPr>
          <p:cNvPr id="3" name="Marcador de contenido 2">
            <a:extLst>
              <a:ext uri="{FF2B5EF4-FFF2-40B4-BE49-F238E27FC236}">
                <a16:creationId xmlns:a16="http://schemas.microsoft.com/office/drawing/2014/main" id="{FA608DC6-3FD8-458D-A734-8D1B81DFB94C}"/>
              </a:ext>
            </a:extLst>
          </p:cNvPr>
          <p:cNvSpPr>
            <a:spLocks noGrp="1"/>
          </p:cNvSpPr>
          <p:nvPr>
            <p:ph idx="1"/>
          </p:nvPr>
        </p:nvSpPr>
        <p:spPr/>
        <p:txBody>
          <a:bodyPr/>
          <a:lstStyle/>
          <a:p>
            <a:pPr algn="just"/>
            <a:r>
              <a:rPr lang="es-EC" dirty="0"/>
              <a:t>Hay tres tipos de tejidos musculares clasificados basándose en factores estructurales y funcionales. </a:t>
            </a:r>
          </a:p>
          <a:p>
            <a:pPr algn="just"/>
            <a:r>
              <a:rPr lang="es-EC" dirty="0"/>
              <a:t>En el </a:t>
            </a:r>
            <a:r>
              <a:rPr lang="es-EC" dirty="0">
                <a:solidFill>
                  <a:srgbClr val="C00000"/>
                </a:solidFill>
              </a:rPr>
              <a:t>«aspecto funcional», </a:t>
            </a:r>
            <a:r>
              <a:rPr lang="es-EC" dirty="0"/>
              <a:t>el músculo puede estar bajo el control de la mente (músculo voluntario) o no (músculo involuntario). </a:t>
            </a:r>
          </a:p>
          <a:p>
            <a:pPr algn="just"/>
            <a:r>
              <a:rPr lang="es-EC" dirty="0"/>
              <a:t>En el </a:t>
            </a:r>
            <a:r>
              <a:rPr lang="es-EC" dirty="0">
                <a:solidFill>
                  <a:srgbClr val="C00000"/>
                </a:solidFill>
              </a:rPr>
              <a:t>«aspecto estructural», </a:t>
            </a:r>
            <a:r>
              <a:rPr lang="es-EC" dirty="0"/>
              <a:t>puede mostrar bandas transversales regulares a lo largo de las fibras (músculo estriado) o no (músculo liso o no estriado).</a:t>
            </a:r>
          </a:p>
        </p:txBody>
      </p:sp>
    </p:spTree>
    <p:extLst>
      <p:ext uri="{BB962C8B-B14F-4D97-AF65-F5344CB8AC3E}">
        <p14:creationId xmlns:p14="http://schemas.microsoft.com/office/powerpoint/2010/main" val="1871949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689AD0E-222F-4420-A7F5-0674A7C862FB}"/>
              </a:ext>
            </a:extLst>
          </p:cNvPr>
          <p:cNvSpPr>
            <a:spLocks noGrp="1"/>
          </p:cNvSpPr>
          <p:nvPr>
            <p:ph idx="1"/>
          </p:nvPr>
        </p:nvSpPr>
        <p:spPr>
          <a:xfrm>
            <a:off x="838200" y="1520617"/>
            <a:ext cx="6111240" cy="4351338"/>
          </a:xfrm>
        </p:spPr>
        <p:txBody>
          <a:bodyPr>
            <a:normAutofit lnSpcReduction="10000"/>
          </a:bodyPr>
          <a:lstStyle/>
          <a:p>
            <a:pPr algn="just"/>
            <a:r>
              <a:rPr lang="es-EC" dirty="0">
                <a:solidFill>
                  <a:srgbClr val="C00000"/>
                </a:solidFill>
              </a:rPr>
              <a:t>Músculo estriado voluntario o esquelético: </a:t>
            </a:r>
            <a:r>
              <a:rPr lang="es-EC" dirty="0"/>
              <a:t>Insertado en cartílagos o aponeurosis. Está compuesto por células «multinucleadas» largas (hasta 30 cm) y cilíndricas que se contraen para facilitar el movimiento del cuerpo y de sus partes. Sus células presentan gran cantidad de mitocondrias.</a:t>
            </a:r>
          </a:p>
          <a:p>
            <a:pPr algn="just"/>
            <a:r>
              <a:rPr lang="es-EC" dirty="0"/>
              <a:t>Las proteínas contráctiles se disponen de forma regular en bandas oscuras (principalmente miosina pero también actinia) o claras (actinia).</a:t>
            </a:r>
          </a:p>
        </p:txBody>
      </p:sp>
      <p:pic>
        <p:nvPicPr>
          <p:cNvPr id="4" name="Imagen 3">
            <a:extLst>
              <a:ext uri="{FF2B5EF4-FFF2-40B4-BE49-F238E27FC236}">
                <a16:creationId xmlns:a16="http://schemas.microsoft.com/office/drawing/2014/main" id="{A9E0F653-CACF-40D2-8423-9EA321FE1660}"/>
              </a:ext>
            </a:extLst>
          </p:cNvPr>
          <p:cNvPicPr>
            <a:picLocks noChangeAspect="1"/>
          </p:cNvPicPr>
          <p:nvPr/>
        </p:nvPicPr>
        <p:blipFill>
          <a:blip r:embed="rId2"/>
          <a:stretch>
            <a:fillRect/>
          </a:stretch>
        </p:blipFill>
        <p:spPr>
          <a:xfrm>
            <a:off x="7287064" y="1143000"/>
            <a:ext cx="4623582" cy="4572000"/>
          </a:xfrm>
          <a:prstGeom prst="rect">
            <a:avLst/>
          </a:prstGeom>
        </p:spPr>
      </p:pic>
    </p:spTree>
    <p:extLst>
      <p:ext uri="{BB962C8B-B14F-4D97-AF65-F5344CB8AC3E}">
        <p14:creationId xmlns:p14="http://schemas.microsoft.com/office/powerpoint/2010/main" val="98024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EE1CEF-4198-493C-87F4-D9B3C5308174}"/>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5EF1E1AC-8916-430B-9AC5-455086CF2622}"/>
              </a:ext>
            </a:extLst>
          </p:cNvPr>
          <p:cNvSpPr>
            <a:spLocks noGrp="1"/>
          </p:cNvSpPr>
          <p:nvPr>
            <p:ph idx="1"/>
          </p:nvPr>
        </p:nvSpPr>
        <p:spPr/>
        <p:txBody>
          <a:bodyPr/>
          <a:lstStyle/>
          <a:p>
            <a:endParaRPr lang="es-EC"/>
          </a:p>
        </p:txBody>
      </p:sp>
      <p:pic>
        <p:nvPicPr>
          <p:cNvPr id="4" name="Imagen 3">
            <a:extLst>
              <a:ext uri="{FF2B5EF4-FFF2-40B4-BE49-F238E27FC236}">
                <a16:creationId xmlns:a16="http://schemas.microsoft.com/office/drawing/2014/main" id="{F3E7750C-6AB8-4E38-9794-8ABB6CD504F2}"/>
              </a:ext>
            </a:extLst>
          </p:cNvPr>
          <p:cNvPicPr>
            <a:picLocks noChangeAspect="1"/>
          </p:cNvPicPr>
          <p:nvPr/>
        </p:nvPicPr>
        <p:blipFill>
          <a:blip r:embed="rId2"/>
          <a:stretch>
            <a:fillRect/>
          </a:stretch>
        </p:blipFill>
        <p:spPr>
          <a:xfrm>
            <a:off x="1952625" y="1097280"/>
            <a:ext cx="8286750" cy="4895557"/>
          </a:xfrm>
          <a:prstGeom prst="rect">
            <a:avLst/>
          </a:prstGeom>
        </p:spPr>
      </p:pic>
    </p:spTree>
    <p:extLst>
      <p:ext uri="{BB962C8B-B14F-4D97-AF65-F5344CB8AC3E}">
        <p14:creationId xmlns:p14="http://schemas.microsoft.com/office/powerpoint/2010/main" val="526104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CE84B19-1FE8-4C0F-B214-CCE4A9C9466D}"/>
              </a:ext>
            </a:extLst>
          </p:cNvPr>
          <p:cNvSpPr>
            <a:spLocks noGrp="1"/>
          </p:cNvSpPr>
          <p:nvPr>
            <p:ph idx="1"/>
          </p:nvPr>
        </p:nvSpPr>
        <p:spPr>
          <a:xfrm>
            <a:off x="838200" y="534572"/>
            <a:ext cx="10515600" cy="5642391"/>
          </a:xfrm>
        </p:spPr>
        <p:txBody>
          <a:bodyPr>
            <a:normAutofit/>
          </a:bodyPr>
          <a:lstStyle/>
          <a:p>
            <a:pPr algn="just"/>
            <a:r>
              <a:rPr lang="es-EC" dirty="0">
                <a:solidFill>
                  <a:srgbClr val="C00000"/>
                </a:solidFill>
              </a:rPr>
              <a:t>Músculo cardíaco: </a:t>
            </a:r>
            <a:r>
              <a:rPr lang="es-EC" dirty="0"/>
              <a:t>Está compuesto por células musculares cardíacas o </a:t>
            </a:r>
            <a:r>
              <a:rPr lang="es-EC" dirty="0" err="1"/>
              <a:t>miocardiocitos</a:t>
            </a:r>
            <a:r>
              <a:rPr lang="es-EC" dirty="0"/>
              <a:t>. Forman parte de la pared del corazón. </a:t>
            </a:r>
          </a:p>
          <a:p>
            <a:pPr algn="just"/>
            <a:r>
              <a:rPr lang="es-EC" dirty="0"/>
              <a:t>Son células alargadas y ramificadas, con un núcleo central (aunque a veces más de uno). El sarcoplasma que rodea al núcleo presenta numerosas mitocondrias, gránulos de glucógeno y pigmentos de </a:t>
            </a:r>
            <a:r>
              <a:rPr lang="es-EC" dirty="0" err="1"/>
              <a:t>lipofucsina</a:t>
            </a:r>
            <a:r>
              <a:rPr lang="es-EC" dirty="0"/>
              <a:t>. </a:t>
            </a:r>
          </a:p>
          <a:p>
            <a:pPr algn="just"/>
            <a:r>
              <a:rPr lang="es-EC" dirty="0"/>
              <a:t>La mayor parte del citoplasma se halla invadido por miofibrillas de disposición longitudinal con el mismo patrón estriado del músculo esquelético. </a:t>
            </a:r>
          </a:p>
          <a:p>
            <a:pPr algn="just"/>
            <a:r>
              <a:rPr lang="es-EC" dirty="0"/>
              <a:t>Las células de este tejido poseen núcleos únicos y centrales y también forman uniones terminales altamente especializadas denominadas discos intercalares, que facilitan la conducción del impulso nervioso.</a:t>
            </a:r>
          </a:p>
        </p:txBody>
      </p:sp>
    </p:spTree>
    <p:extLst>
      <p:ext uri="{BB962C8B-B14F-4D97-AF65-F5344CB8AC3E}">
        <p14:creationId xmlns:p14="http://schemas.microsoft.com/office/powerpoint/2010/main" val="4243310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83FE31-5744-4B3F-8C25-61FE3A727592}"/>
              </a:ext>
            </a:extLst>
          </p:cNvPr>
          <p:cNvSpPr>
            <a:spLocks noGrp="1"/>
          </p:cNvSpPr>
          <p:nvPr>
            <p:ph type="title"/>
          </p:nvPr>
        </p:nvSpPr>
        <p:spPr/>
        <p:txBody>
          <a:bodyPr/>
          <a:lstStyle/>
          <a:p>
            <a:endParaRPr lang="es-EC"/>
          </a:p>
        </p:txBody>
      </p:sp>
      <p:sp>
        <p:nvSpPr>
          <p:cNvPr id="3" name="Marcador de contenido 2">
            <a:extLst>
              <a:ext uri="{FF2B5EF4-FFF2-40B4-BE49-F238E27FC236}">
                <a16:creationId xmlns:a16="http://schemas.microsoft.com/office/drawing/2014/main" id="{28B75FA0-7BA1-4C08-A929-35B2536E4237}"/>
              </a:ext>
            </a:extLst>
          </p:cNvPr>
          <p:cNvSpPr>
            <a:spLocks noGrp="1"/>
          </p:cNvSpPr>
          <p:nvPr>
            <p:ph idx="1"/>
          </p:nvPr>
        </p:nvSpPr>
        <p:spPr/>
        <p:txBody>
          <a:bodyPr/>
          <a:lstStyle/>
          <a:p>
            <a:endParaRPr lang="es-EC" dirty="0"/>
          </a:p>
        </p:txBody>
      </p:sp>
      <p:pic>
        <p:nvPicPr>
          <p:cNvPr id="4" name="Imagen 3">
            <a:extLst>
              <a:ext uri="{FF2B5EF4-FFF2-40B4-BE49-F238E27FC236}">
                <a16:creationId xmlns:a16="http://schemas.microsoft.com/office/drawing/2014/main" id="{F899300E-6844-4B90-BB0A-5807119B0C08}"/>
              </a:ext>
            </a:extLst>
          </p:cNvPr>
          <p:cNvPicPr>
            <a:picLocks noChangeAspect="1"/>
          </p:cNvPicPr>
          <p:nvPr/>
        </p:nvPicPr>
        <p:blipFill>
          <a:blip r:embed="rId2"/>
          <a:stretch>
            <a:fillRect/>
          </a:stretch>
        </p:blipFill>
        <p:spPr>
          <a:xfrm>
            <a:off x="1406769" y="681037"/>
            <a:ext cx="9594166" cy="5495925"/>
          </a:xfrm>
          <a:prstGeom prst="rect">
            <a:avLst/>
          </a:prstGeom>
        </p:spPr>
      </p:pic>
    </p:spTree>
    <p:extLst>
      <p:ext uri="{BB962C8B-B14F-4D97-AF65-F5344CB8AC3E}">
        <p14:creationId xmlns:p14="http://schemas.microsoft.com/office/powerpoint/2010/main" val="379323634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1866</Words>
  <Application>Microsoft Office PowerPoint</Application>
  <PresentationFormat>Panorámica</PresentationFormat>
  <Paragraphs>92</Paragraphs>
  <Slides>23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Arial</vt:lpstr>
      <vt:lpstr>Calibri</vt:lpstr>
      <vt:lpstr>Calibri Light</vt:lpstr>
      <vt:lpstr>Tema de Office</vt:lpstr>
      <vt:lpstr>TEJIDO MUSCULAR </vt:lpstr>
      <vt:lpstr>Presentación de PowerPoint</vt:lpstr>
      <vt:lpstr>Presentación de PowerPoint</vt:lpstr>
      <vt:lpstr>Presentación de PowerPoint</vt:lpstr>
      <vt:lpstr>Clasificación</vt:lpstr>
      <vt:lpstr>Presentación de PowerPoint</vt:lpstr>
      <vt:lpstr>Presentación de PowerPoint</vt:lpstr>
      <vt:lpstr>Presentación de PowerPoint</vt:lpstr>
      <vt:lpstr>Presentación de PowerPoint</vt:lpstr>
      <vt:lpstr>Presentación de PowerPoint</vt:lpstr>
      <vt:lpstr>Presentación de PowerPoint</vt:lpstr>
      <vt:lpstr>TEJIDO MUSCULAR LISO</vt:lpstr>
      <vt:lpstr>Presentación de PowerPoint</vt:lpstr>
      <vt:lpstr>Presentación de PowerPoint</vt:lpstr>
      <vt:lpstr>Presentación de PowerPoint</vt:lpstr>
      <vt:lpstr>CARACTERÍSTICAS </vt:lpstr>
      <vt:lpstr>Presentación de PowerPoint</vt:lpstr>
      <vt:lpstr>Clasificación </vt:lpstr>
      <vt:lpstr>Fundamentos físicos de la contracción del músculo liso</vt:lpstr>
      <vt:lpstr>FUNCIONAMIENTO </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TEJIDO MUSCULAR </dc:title>
  <dc:creator>ROSA VELEZ</dc:creator>
  <cp:lastModifiedBy>ROSA VELEZ</cp:lastModifiedBy>
  <cp:revision>32</cp:revision>
  <dcterms:created xsi:type="dcterms:W3CDTF">2018-06-13T09:01:30Z</dcterms:created>
  <dcterms:modified xsi:type="dcterms:W3CDTF">2018-06-13T09:49:08Z</dcterms:modified>
</cp:coreProperties>
</file>