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66" r:id="rId6"/>
    <p:sldId id="264" r:id="rId7"/>
    <p:sldId id="267" r:id="rId8"/>
    <p:sldId id="271" r:id="rId9"/>
    <p:sldId id="268" r:id="rId10"/>
    <p:sldId id="270" r:id="rId11"/>
    <p:sldId id="265" r:id="rId12"/>
    <p:sldId id="272" r:id="rId13"/>
    <p:sldId id="273" r:id="rId14"/>
    <p:sldId id="274" r:id="rId15"/>
    <p:sldId id="275" r:id="rId16"/>
    <p:sldId id="276" r:id="rId17"/>
    <p:sldId id="260" r:id="rId18"/>
    <p:sldId id="277" r:id="rId19"/>
    <p:sldId id="281" r:id="rId20"/>
    <p:sldId id="278" r:id="rId21"/>
    <p:sldId id="279" r:id="rId22"/>
    <p:sldId id="280" r:id="rId23"/>
  </p:sldIdLst>
  <p:sldSz cx="12192000" cy="6858000"/>
  <p:notesSz cx="6858000" cy="9144000"/>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419"/>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419"/>
          </a:p>
        </p:txBody>
      </p:sp>
      <p:sp>
        <p:nvSpPr>
          <p:cNvPr id="4" name="Marcador de fecha 3"/>
          <p:cNvSpPr>
            <a:spLocks noGrp="1"/>
          </p:cNvSpPr>
          <p:nvPr>
            <p:ph type="dt" sz="half" idx="10"/>
          </p:nvPr>
        </p:nvSpPr>
        <p:spPr/>
        <p:txBody>
          <a:bodyPr/>
          <a:lstStyle/>
          <a:p>
            <a:fld id="{0F904003-5F51-496F-9855-B56B82471DDA}" type="datetimeFigureOut">
              <a:rPr lang="es-419" smtClean="0"/>
              <a:t>28/1/2025</a:t>
            </a:fld>
            <a:endParaRPr lang="es-419"/>
          </a:p>
        </p:txBody>
      </p:sp>
      <p:sp>
        <p:nvSpPr>
          <p:cNvPr id="5" name="Marcador de pie de página 4"/>
          <p:cNvSpPr>
            <a:spLocks noGrp="1"/>
          </p:cNvSpPr>
          <p:nvPr>
            <p:ph type="ftr" sz="quarter" idx="11"/>
          </p:nvPr>
        </p:nvSpPr>
        <p:spPr/>
        <p:txBody>
          <a:bodyPr/>
          <a:lstStyle/>
          <a:p>
            <a:endParaRPr lang="es-419"/>
          </a:p>
        </p:txBody>
      </p:sp>
      <p:sp>
        <p:nvSpPr>
          <p:cNvPr id="6" name="Marcador de número de diapositiva 5"/>
          <p:cNvSpPr>
            <a:spLocks noGrp="1"/>
          </p:cNvSpPr>
          <p:nvPr>
            <p:ph type="sldNum" sz="quarter" idx="12"/>
          </p:nvPr>
        </p:nvSpPr>
        <p:spPr/>
        <p:txBody>
          <a:bodyPr/>
          <a:lstStyle/>
          <a:p>
            <a:fld id="{A0DD9D07-1D00-4B3A-8C13-D17CFC34CDEA}" type="slidenum">
              <a:rPr lang="es-419" smtClean="0"/>
              <a:t>‹Nº›</a:t>
            </a:fld>
            <a:endParaRPr lang="es-419"/>
          </a:p>
        </p:txBody>
      </p:sp>
    </p:spTree>
    <p:extLst>
      <p:ext uri="{BB962C8B-B14F-4D97-AF65-F5344CB8AC3E}">
        <p14:creationId xmlns:p14="http://schemas.microsoft.com/office/powerpoint/2010/main" val="3770229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419"/>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4" name="Marcador de fecha 3"/>
          <p:cNvSpPr>
            <a:spLocks noGrp="1"/>
          </p:cNvSpPr>
          <p:nvPr>
            <p:ph type="dt" sz="half" idx="10"/>
          </p:nvPr>
        </p:nvSpPr>
        <p:spPr/>
        <p:txBody>
          <a:bodyPr/>
          <a:lstStyle/>
          <a:p>
            <a:fld id="{0F904003-5F51-496F-9855-B56B82471DDA}" type="datetimeFigureOut">
              <a:rPr lang="es-419" smtClean="0"/>
              <a:t>28/1/2025</a:t>
            </a:fld>
            <a:endParaRPr lang="es-419"/>
          </a:p>
        </p:txBody>
      </p:sp>
      <p:sp>
        <p:nvSpPr>
          <p:cNvPr id="5" name="Marcador de pie de página 4"/>
          <p:cNvSpPr>
            <a:spLocks noGrp="1"/>
          </p:cNvSpPr>
          <p:nvPr>
            <p:ph type="ftr" sz="quarter" idx="11"/>
          </p:nvPr>
        </p:nvSpPr>
        <p:spPr/>
        <p:txBody>
          <a:bodyPr/>
          <a:lstStyle/>
          <a:p>
            <a:endParaRPr lang="es-419"/>
          </a:p>
        </p:txBody>
      </p:sp>
      <p:sp>
        <p:nvSpPr>
          <p:cNvPr id="6" name="Marcador de número de diapositiva 5"/>
          <p:cNvSpPr>
            <a:spLocks noGrp="1"/>
          </p:cNvSpPr>
          <p:nvPr>
            <p:ph type="sldNum" sz="quarter" idx="12"/>
          </p:nvPr>
        </p:nvSpPr>
        <p:spPr/>
        <p:txBody>
          <a:bodyPr/>
          <a:lstStyle/>
          <a:p>
            <a:fld id="{A0DD9D07-1D00-4B3A-8C13-D17CFC34CDEA}" type="slidenum">
              <a:rPr lang="es-419" smtClean="0"/>
              <a:t>‹Nº›</a:t>
            </a:fld>
            <a:endParaRPr lang="es-419"/>
          </a:p>
        </p:txBody>
      </p:sp>
    </p:spTree>
    <p:extLst>
      <p:ext uri="{BB962C8B-B14F-4D97-AF65-F5344CB8AC3E}">
        <p14:creationId xmlns:p14="http://schemas.microsoft.com/office/powerpoint/2010/main" val="1739443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419"/>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4" name="Marcador de fecha 3"/>
          <p:cNvSpPr>
            <a:spLocks noGrp="1"/>
          </p:cNvSpPr>
          <p:nvPr>
            <p:ph type="dt" sz="half" idx="10"/>
          </p:nvPr>
        </p:nvSpPr>
        <p:spPr/>
        <p:txBody>
          <a:bodyPr/>
          <a:lstStyle/>
          <a:p>
            <a:fld id="{0F904003-5F51-496F-9855-B56B82471DDA}" type="datetimeFigureOut">
              <a:rPr lang="es-419" smtClean="0"/>
              <a:t>28/1/2025</a:t>
            </a:fld>
            <a:endParaRPr lang="es-419"/>
          </a:p>
        </p:txBody>
      </p:sp>
      <p:sp>
        <p:nvSpPr>
          <p:cNvPr id="5" name="Marcador de pie de página 4"/>
          <p:cNvSpPr>
            <a:spLocks noGrp="1"/>
          </p:cNvSpPr>
          <p:nvPr>
            <p:ph type="ftr" sz="quarter" idx="11"/>
          </p:nvPr>
        </p:nvSpPr>
        <p:spPr/>
        <p:txBody>
          <a:bodyPr/>
          <a:lstStyle/>
          <a:p>
            <a:endParaRPr lang="es-419"/>
          </a:p>
        </p:txBody>
      </p:sp>
      <p:sp>
        <p:nvSpPr>
          <p:cNvPr id="6" name="Marcador de número de diapositiva 5"/>
          <p:cNvSpPr>
            <a:spLocks noGrp="1"/>
          </p:cNvSpPr>
          <p:nvPr>
            <p:ph type="sldNum" sz="quarter" idx="12"/>
          </p:nvPr>
        </p:nvSpPr>
        <p:spPr/>
        <p:txBody>
          <a:bodyPr/>
          <a:lstStyle/>
          <a:p>
            <a:fld id="{A0DD9D07-1D00-4B3A-8C13-D17CFC34CDEA}" type="slidenum">
              <a:rPr lang="es-419" smtClean="0"/>
              <a:t>‹Nº›</a:t>
            </a:fld>
            <a:endParaRPr lang="es-419"/>
          </a:p>
        </p:txBody>
      </p:sp>
    </p:spTree>
    <p:extLst>
      <p:ext uri="{BB962C8B-B14F-4D97-AF65-F5344CB8AC3E}">
        <p14:creationId xmlns:p14="http://schemas.microsoft.com/office/powerpoint/2010/main" val="3306331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419"/>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4" name="Marcador de fecha 3"/>
          <p:cNvSpPr>
            <a:spLocks noGrp="1"/>
          </p:cNvSpPr>
          <p:nvPr>
            <p:ph type="dt" sz="half" idx="10"/>
          </p:nvPr>
        </p:nvSpPr>
        <p:spPr/>
        <p:txBody>
          <a:bodyPr/>
          <a:lstStyle/>
          <a:p>
            <a:fld id="{0F904003-5F51-496F-9855-B56B82471DDA}" type="datetimeFigureOut">
              <a:rPr lang="es-419" smtClean="0"/>
              <a:t>28/1/2025</a:t>
            </a:fld>
            <a:endParaRPr lang="es-419"/>
          </a:p>
        </p:txBody>
      </p:sp>
      <p:sp>
        <p:nvSpPr>
          <p:cNvPr id="5" name="Marcador de pie de página 4"/>
          <p:cNvSpPr>
            <a:spLocks noGrp="1"/>
          </p:cNvSpPr>
          <p:nvPr>
            <p:ph type="ftr" sz="quarter" idx="11"/>
          </p:nvPr>
        </p:nvSpPr>
        <p:spPr/>
        <p:txBody>
          <a:bodyPr/>
          <a:lstStyle/>
          <a:p>
            <a:endParaRPr lang="es-419"/>
          </a:p>
        </p:txBody>
      </p:sp>
      <p:sp>
        <p:nvSpPr>
          <p:cNvPr id="6" name="Marcador de número de diapositiva 5"/>
          <p:cNvSpPr>
            <a:spLocks noGrp="1"/>
          </p:cNvSpPr>
          <p:nvPr>
            <p:ph type="sldNum" sz="quarter" idx="12"/>
          </p:nvPr>
        </p:nvSpPr>
        <p:spPr/>
        <p:txBody>
          <a:bodyPr/>
          <a:lstStyle/>
          <a:p>
            <a:fld id="{A0DD9D07-1D00-4B3A-8C13-D17CFC34CDEA}" type="slidenum">
              <a:rPr lang="es-419" smtClean="0"/>
              <a:t>‹Nº›</a:t>
            </a:fld>
            <a:endParaRPr lang="es-419"/>
          </a:p>
        </p:txBody>
      </p:sp>
    </p:spTree>
    <p:extLst>
      <p:ext uri="{BB962C8B-B14F-4D97-AF65-F5344CB8AC3E}">
        <p14:creationId xmlns:p14="http://schemas.microsoft.com/office/powerpoint/2010/main" val="3422581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419"/>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0F904003-5F51-496F-9855-B56B82471DDA}" type="datetimeFigureOut">
              <a:rPr lang="es-419" smtClean="0"/>
              <a:t>28/1/2025</a:t>
            </a:fld>
            <a:endParaRPr lang="es-419"/>
          </a:p>
        </p:txBody>
      </p:sp>
      <p:sp>
        <p:nvSpPr>
          <p:cNvPr id="5" name="Marcador de pie de página 4"/>
          <p:cNvSpPr>
            <a:spLocks noGrp="1"/>
          </p:cNvSpPr>
          <p:nvPr>
            <p:ph type="ftr" sz="quarter" idx="11"/>
          </p:nvPr>
        </p:nvSpPr>
        <p:spPr/>
        <p:txBody>
          <a:bodyPr/>
          <a:lstStyle/>
          <a:p>
            <a:endParaRPr lang="es-419"/>
          </a:p>
        </p:txBody>
      </p:sp>
      <p:sp>
        <p:nvSpPr>
          <p:cNvPr id="6" name="Marcador de número de diapositiva 5"/>
          <p:cNvSpPr>
            <a:spLocks noGrp="1"/>
          </p:cNvSpPr>
          <p:nvPr>
            <p:ph type="sldNum" sz="quarter" idx="12"/>
          </p:nvPr>
        </p:nvSpPr>
        <p:spPr/>
        <p:txBody>
          <a:bodyPr/>
          <a:lstStyle/>
          <a:p>
            <a:fld id="{A0DD9D07-1D00-4B3A-8C13-D17CFC34CDEA}" type="slidenum">
              <a:rPr lang="es-419" smtClean="0"/>
              <a:t>‹Nº›</a:t>
            </a:fld>
            <a:endParaRPr lang="es-419"/>
          </a:p>
        </p:txBody>
      </p:sp>
    </p:spTree>
    <p:extLst>
      <p:ext uri="{BB962C8B-B14F-4D97-AF65-F5344CB8AC3E}">
        <p14:creationId xmlns:p14="http://schemas.microsoft.com/office/powerpoint/2010/main" val="1221580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419"/>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5" name="Marcador de fecha 4"/>
          <p:cNvSpPr>
            <a:spLocks noGrp="1"/>
          </p:cNvSpPr>
          <p:nvPr>
            <p:ph type="dt" sz="half" idx="10"/>
          </p:nvPr>
        </p:nvSpPr>
        <p:spPr/>
        <p:txBody>
          <a:bodyPr/>
          <a:lstStyle/>
          <a:p>
            <a:fld id="{0F904003-5F51-496F-9855-B56B82471DDA}" type="datetimeFigureOut">
              <a:rPr lang="es-419" smtClean="0"/>
              <a:t>28/1/2025</a:t>
            </a:fld>
            <a:endParaRPr lang="es-419"/>
          </a:p>
        </p:txBody>
      </p:sp>
      <p:sp>
        <p:nvSpPr>
          <p:cNvPr id="6" name="Marcador de pie de página 5"/>
          <p:cNvSpPr>
            <a:spLocks noGrp="1"/>
          </p:cNvSpPr>
          <p:nvPr>
            <p:ph type="ftr" sz="quarter" idx="11"/>
          </p:nvPr>
        </p:nvSpPr>
        <p:spPr/>
        <p:txBody>
          <a:bodyPr/>
          <a:lstStyle/>
          <a:p>
            <a:endParaRPr lang="es-419"/>
          </a:p>
        </p:txBody>
      </p:sp>
      <p:sp>
        <p:nvSpPr>
          <p:cNvPr id="7" name="Marcador de número de diapositiva 6"/>
          <p:cNvSpPr>
            <a:spLocks noGrp="1"/>
          </p:cNvSpPr>
          <p:nvPr>
            <p:ph type="sldNum" sz="quarter" idx="12"/>
          </p:nvPr>
        </p:nvSpPr>
        <p:spPr/>
        <p:txBody>
          <a:bodyPr/>
          <a:lstStyle/>
          <a:p>
            <a:fld id="{A0DD9D07-1D00-4B3A-8C13-D17CFC34CDEA}" type="slidenum">
              <a:rPr lang="es-419" smtClean="0"/>
              <a:t>‹Nº›</a:t>
            </a:fld>
            <a:endParaRPr lang="es-419"/>
          </a:p>
        </p:txBody>
      </p:sp>
    </p:spTree>
    <p:extLst>
      <p:ext uri="{BB962C8B-B14F-4D97-AF65-F5344CB8AC3E}">
        <p14:creationId xmlns:p14="http://schemas.microsoft.com/office/powerpoint/2010/main" val="1954834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419"/>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7" name="Marcador de fecha 6"/>
          <p:cNvSpPr>
            <a:spLocks noGrp="1"/>
          </p:cNvSpPr>
          <p:nvPr>
            <p:ph type="dt" sz="half" idx="10"/>
          </p:nvPr>
        </p:nvSpPr>
        <p:spPr/>
        <p:txBody>
          <a:bodyPr/>
          <a:lstStyle/>
          <a:p>
            <a:fld id="{0F904003-5F51-496F-9855-B56B82471DDA}" type="datetimeFigureOut">
              <a:rPr lang="es-419" smtClean="0"/>
              <a:t>28/1/2025</a:t>
            </a:fld>
            <a:endParaRPr lang="es-419"/>
          </a:p>
        </p:txBody>
      </p:sp>
      <p:sp>
        <p:nvSpPr>
          <p:cNvPr id="8" name="Marcador de pie de página 7"/>
          <p:cNvSpPr>
            <a:spLocks noGrp="1"/>
          </p:cNvSpPr>
          <p:nvPr>
            <p:ph type="ftr" sz="quarter" idx="11"/>
          </p:nvPr>
        </p:nvSpPr>
        <p:spPr/>
        <p:txBody>
          <a:bodyPr/>
          <a:lstStyle/>
          <a:p>
            <a:endParaRPr lang="es-419"/>
          </a:p>
        </p:txBody>
      </p:sp>
      <p:sp>
        <p:nvSpPr>
          <p:cNvPr id="9" name="Marcador de número de diapositiva 8"/>
          <p:cNvSpPr>
            <a:spLocks noGrp="1"/>
          </p:cNvSpPr>
          <p:nvPr>
            <p:ph type="sldNum" sz="quarter" idx="12"/>
          </p:nvPr>
        </p:nvSpPr>
        <p:spPr/>
        <p:txBody>
          <a:bodyPr/>
          <a:lstStyle/>
          <a:p>
            <a:fld id="{A0DD9D07-1D00-4B3A-8C13-D17CFC34CDEA}" type="slidenum">
              <a:rPr lang="es-419" smtClean="0"/>
              <a:t>‹Nº›</a:t>
            </a:fld>
            <a:endParaRPr lang="es-419"/>
          </a:p>
        </p:txBody>
      </p:sp>
    </p:spTree>
    <p:extLst>
      <p:ext uri="{BB962C8B-B14F-4D97-AF65-F5344CB8AC3E}">
        <p14:creationId xmlns:p14="http://schemas.microsoft.com/office/powerpoint/2010/main" val="3109723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419"/>
          </a:p>
        </p:txBody>
      </p:sp>
      <p:sp>
        <p:nvSpPr>
          <p:cNvPr id="3" name="Marcador de fecha 2"/>
          <p:cNvSpPr>
            <a:spLocks noGrp="1"/>
          </p:cNvSpPr>
          <p:nvPr>
            <p:ph type="dt" sz="half" idx="10"/>
          </p:nvPr>
        </p:nvSpPr>
        <p:spPr/>
        <p:txBody>
          <a:bodyPr/>
          <a:lstStyle/>
          <a:p>
            <a:fld id="{0F904003-5F51-496F-9855-B56B82471DDA}" type="datetimeFigureOut">
              <a:rPr lang="es-419" smtClean="0"/>
              <a:t>28/1/2025</a:t>
            </a:fld>
            <a:endParaRPr lang="es-419"/>
          </a:p>
        </p:txBody>
      </p:sp>
      <p:sp>
        <p:nvSpPr>
          <p:cNvPr id="4" name="Marcador de pie de página 3"/>
          <p:cNvSpPr>
            <a:spLocks noGrp="1"/>
          </p:cNvSpPr>
          <p:nvPr>
            <p:ph type="ftr" sz="quarter" idx="11"/>
          </p:nvPr>
        </p:nvSpPr>
        <p:spPr/>
        <p:txBody>
          <a:bodyPr/>
          <a:lstStyle/>
          <a:p>
            <a:endParaRPr lang="es-419"/>
          </a:p>
        </p:txBody>
      </p:sp>
      <p:sp>
        <p:nvSpPr>
          <p:cNvPr id="5" name="Marcador de número de diapositiva 4"/>
          <p:cNvSpPr>
            <a:spLocks noGrp="1"/>
          </p:cNvSpPr>
          <p:nvPr>
            <p:ph type="sldNum" sz="quarter" idx="12"/>
          </p:nvPr>
        </p:nvSpPr>
        <p:spPr/>
        <p:txBody>
          <a:bodyPr/>
          <a:lstStyle/>
          <a:p>
            <a:fld id="{A0DD9D07-1D00-4B3A-8C13-D17CFC34CDEA}" type="slidenum">
              <a:rPr lang="es-419" smtClean="0"/>
              <a:t>‹Nº›</a:t>
            </a:fld>
            <a:endParaRPr lang="es-419"/>
          </a:p>
        </p:txBody>
      </p:sp>
    </p:spTree>
    <p:extLst>
      <p:ext uri="{BB962C8B-B14F-4D97-AF65-F5344CB8AC3E}">
        <p14:creationId xmlns:p14="http://schemas.microsoft.com/office/powerpoint/2010/main" val="3249949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F904003-5F51-496F-9855-B56B82471DDA}" type="datetimeFigureOut">
              <a:rPr lang="es-419" smtClean="0"/>
              <a:t>28/1/2025</a:t>
            </a:fld>
            <a:endParaRPr lang="es-419"/>
          </a:p>
        </p:txBody>
      </p:sp>
      <p:sp>
        <p:nvSpPr>
          <p:cNvPr id="3" name="Marcador de pie de página 2"/>
          <p:cNvSpPr>
            <a:spLocks noGrp="1"/>
          </p:cNvSpPr>
          <p:nvPr>
            <p:ph type="ftr" sz="quarter" idx="11"/>
          </p:nvPr>
        </p:nvSpPr>
        <p:spPr/>
        <p:txBody>
          <a:bodyPr/>
          <a:lstStyle/>
          <a:p>
            <a:endParaRPr lang="es-419"/>
          </a:p>
        </p:txBody>
      </p:sp>
      <p:sp>
        <p:nvSpPr>
          <p:cNvPr id="4" name="Marcador de número de diapositiva 3"/>
          <p:cNvSpPr>
            <a:spLocks noGrp="1"/>
          </p:cNvSpPr>
          <p:nvPr>
            <p:ph type="sldNum" sz="quarter" idx="12"/>
          </p:nvPr>
        </p:nvSpPr>
        <p:spPr/>
        <p:txBody>
          <a:bodyPr/>
          <a:lstStyle/>
          <a:p>
            <a:fld id="{A0DD9D07-1D00-4B3A-8C13-D17CFC34CDEA}" type="slidenum">
              <a:rPr lang="es-419" smtClean="0"/>
              <a:t>‹Nº›</a:t>
            </a:fld>
            <a:endParaRPr lang="es-419"/>
          </a:p>
        </p:txBody>
      </p:sp>
    </p:spTree>
    <p:extLst>
      <p:ext uri="{BB962C8B-B14F-4D97-AF65-F5344CB8AC3E}">
        <p14:creationId xmlns:p14="http://schemas.microsoft.com/office/powerpoint/2010/main" val="4249028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419"/>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0F904003-5F51-496F-9855-B56B82471DDA}" type="datetimeFigureOut">
              <a:rPr lang="es-419" smtClean="0"/>
              <a:t>28/1/2025</a:t>
            </a:fld>
            <a:endParaRPr lang="es-419"/>
          </a:p>
        </p:txBody>
      </p:sp>
      <p:sp>
        <p:nvSpPr>
          <p:cNvPr id="6" name="Marcador de pie de página 5"/>
          <p:cNvSpPr>
            <a:spLocks noGrp="1"/>
          </p:cNvSpPr>
          <p:nvPr>
            <p:ph type="ftr" sz="quarter" idx="11"/>
          </p:nvPr>
        </p:nvSpPr>
        <p:spPr/>
        <p:txBody>
          <a:bodyPr/>
          <a:lstStyle/>
          <a:p>
            <a:endParaRPr lang="es-419"/>
          </a:p>
        </p:txBody>
      </p:sp>
      <p:sp>
        <p:nvSpPr>
          <p:cNvPr id="7" name="Marcador de número de diapositiva 6"/>
          <p:cNvSpPr>
            <a:spLocks noGrp="1"/>
          </p:cNvSpPr>
          <p:nvPr>
            <p:ph type="sldNum" sz="quarter" idx="12"/>
          </p:nvPr>
        </p:nvSpPr>
        <p:spPr/>
        <p:txBody>
          <a:bodyPr/>
          <a:lstStyle/>
          <a:p>
            <a:fld id="{A0DD9D07-1D00-4B3A-8C13-D17CFC34CDEA}" type="slidenum">
              <a:rPr lang="es-419" smtClean="0"/>
              <a:t>‹Nº›</a:t>
            </a:fld>
            <a:endParaRPr lang="es-419"/>
          </a:p>
        </p:txBody>
      </p:sp>
    </p:spTree>
    <p:extLst>
      <p:ext uri="{BB962C8B-B14F-4D97-AF65-F5344CB8AC3E}">
        <p14:creationId xmlns:p14="http://schemas.microsoft.com/office/powerpoint/2010/main" val="2829272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419"/>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419"/>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0F904003-5F51-496F-9855-B56B82471DDA}" type="datetimeFigureOut">
              <a:rPr lang="es-419" smtClean="0"/>
              <a:t>28/1/2025</a:t>
            </a:fld>
            <a:endParaRPr lang="es-419"/>
          </a:p>
        </p:txBody>
      </p:sp>
      <p:sp>
        <p:nvSpPr>
          <p:cNvPr id="6" name="Marcador de pie de página 5"/>
          <p:cNvSpPr>
            <a:spLocks noGrp="1"/>
          </p:cNvSpPr>
          <p:nvPr>
            <p:ph type="ftr" sz="quarter" idx="11"/>
          </p:nvPr>
        </p:nvSpPr>
        <p:spPr/>
        <p:txBody>
          <a:bodyPr/>
          <a:lstStyle/>
          <a:p>
            <a:endParaRPr lang="es-419"/>
          </a:p>
        </p:txBody>
      </p:sp>
      <p:sp>
        <p:nvSpPr>
          <p:cNvPr id="7" name="Marcador de número de diapositiva 6"/>
          <p:cNvSpPr>
            <a:spLocks noGrp="1"/>
          </p:cNvSpPr>
          <p:nvPr>
            <p:ph type="sldNum" sz="quarter" idx="12"/>
          </p:nvPr>
        </p:nvSpPr>
        <p:spPr/>
        <p:txBody>
          <a:bodyPr/>
          <a:lstStyle/>
          <a:p>
            <a:fld id="{A0DD9D07-1D00-4B3A-8C13-D17CFC34CDEA}" type="slidenum">
              <a:rPr lang="es-419" smtClean="0"/>
              <a:t>‹Nº›</a:t>
            </a:fld>
            <a:endParaRPr lang="es-419"/>
          </a:p>
        </p:txBody>
      </p:sp>
    </p:spTree>
    <p:extLst>
      <p:ext uri="{BB962C8B-B14F-4D97-AF65-F5344CB8AC3E}">
        <p14:creationId xmlns:p14="http://schemas.microsoft.com/office/powerpoint/2010/main" val="697910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419"/>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04003-5F51-496F-9855-B56B82471DDA}" type="datetimeFigureOut">
              <a:rPr lang="es-419" smtClean="0"/>
              <a:t>28/1/2025</a:t>
            </a:fld>
            <a:endParaRPr lang="es-419"/>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419"/>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DD9D07-1D00-4B3A-8C13-D17CFC34CDEA}" type="slidenum">
              <a:rPr lang="es-419" smtClean="0"/>
              <a:t>‹Nº›</a:t>
            </a:fld>
            <a:endParaRPr lang="es-419"/>
          </a:p>
        </p:txBody>
      </p:sp>
    </p:spTree>
    <p:extLst>
      <p:ext uri="{BB962C8B-B14F-4D97-AF65-F5344CB8AC3E}">
        <p14:creationId xmlns:p14="http://schemas.microsoft.com/office/powerpoint/2010/main" val="1607601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es.wikipedia.org/wiki/Sistema_endocrino#cite_note-6"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es.wikipedia.org/wiki/Cortisol" TargetMode="External"/><Relationship Id="rId7" Type="http://schemas.openxmlformats.org/officeDocument/2006/relationships/image" Target="../media/image11.png"/><Relationship Id="rId2" Type="http://schemas.openxmlformats.org/officeDocument/2006/relationships/hyperlink" Target="https://es.wikipedia.org/wiki/Colesterol" TargetMode="External"/><Relationship Id="rId1" Type="http://schemas.openxmlformats.org/officeDocument/2006/relationships/slideLayout" Target="../slideLayouts/slideLayout2.xml"/><Relationship Id="rId6" Type="http://schemas.openxmlformats.org/officeDocument/2006/relationships/hyperlink" Target="https://es.wikipedia.org/wiki/Tirosina" TargetMode="External"/><Relationship Id="rId5" Type="http://schemas.openxmlformats.org/officeDocument/2006/relationships/hyperlink" Target="https://es.wikipedia.org/wiki/Testosterona" TargetMode="External"/><Relationship Id="rId4" Type="http://schemas.openxmlformats.org/officeDocument/2006/relationships/hyperlink" Target="https://es.wikipedia.org/wiki/Gl%C3%A1ndulas_suprarrenales"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es.wikipedia.org/wiki/Hormona_somatotropa" TargetMode="External"/><Relationship Id="rId3" Type="http://schemas.openxmlformats.org/officeDocument/2006/relationships/hyperlink" Target="https://es.wikipedia.org/wiki/Adrenalina" TargetMode="External"/><Relationship Id="rId7" Type="http://schemas.openxmlformats.org/officeDocument/2006/relationships/hyperlink" Target="https://es.wikipedia.org/wiki/Plasma_sangu%C3%ADneo" TargetMode="External"/><Relationship Id="rId2" Type="http://schemas.openxmlformats.org/officeDocument/2006/relationships/hyperlink" Target="https://es.wikipedia.org/wiki/Membrana_plasm%C3%A1tica" TargetMode="External"/><Relationship Id="rId1" Type="http://schemas.openxmlformats.org/officeDocument/2006/relationships/slideLayout" Target="../slideLayouts/slideLayout2.xml"/><Relationship Id="rId6" Type="http://schemas.openxmlformats.org/officeDocument/2006/relationships/hyperlink" Target="https://es.wikipedia.org/wiki/ADH" TargetMode="External"/><Relationship Id="rId11" Type="http://schemas.openxmlformats.org/officeDocument/2006/relationships/hyperlink" Target="https://es.wikipedia.org/wiki/LH" TargetMode="External"/><Relationship Id="rId5" Type="http://schemas.openxmlformats.org/officeDocument/2006/relationships/hyperlink" Target="https://es.wikipedia.org/wiki/P%C3%A9ptido" TargetMode="External"/><Relationship Id="rId10" Type="http://schemas.openxmlformats.org/officeDocument/2006/relationships/hyperlink" Target="https://es.wikipedia.org/wiki/FSH" TargetMode="External"/><Relationship Id="rId4" Type="http://schemas.openxmlformats.org/officeDocument/2006/relationships/hyperlink" Target="https://es.wikipedia.org/wiki/Noradrenalina" TargetMode="External"/><Relationship Id="rId9" Type="http://schemas.openxmlformats.org/officeDocument/2006/relationships/hyperlink" Target="https://es.wikipedia.org/wiki/PTH"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es.wikipedia.org/wiki/GLP-1" TargetMode="External"/><Relationship Id="rId13" Type="http://schemas.openxmlformats.org/officeDocument/2006/relationships/hyperlink" Target="https://es.wikipedia.org/wiki/Lectina" TargetMode="External"/><Relationship Id="rId3" Type="http://schemas.openxmlformats.org/officeDocument/2006/relationships/hyperlink" Target="https://es.wikipedia.org/wiki/Renina" TargetMode="External"/><Relationship Id="rId7" Type="http://schemas.openxmlformats.org/officeDocument/2006/relationships/hyperlink" Target="https://es.wikipedia.org/wiki/Colecistocinina" TargetMode="External"/><Relationship Id="rId12" Type="http://schemas.openxmlformats.org/officeDocument/2006/relationships/hyperlink" Target="https://es.wikipedia.org/wiki/Factor_de_crecimiento_insul%C3%ADnico_tipo_1" TargetMode="External"/><Relationship Id="rId2" Type="http://schemas.openxmlformats.org/officeDocument/2006/relationships/hyperlink" Target="https://es.wikipedia.org/wiki/Eritropoyetina" TargetMode="External"/><Relationship Id="rId1" Type="http://schemas.openxmlformats.org/officeDocument/2006/relationships/slideLayout" Target="../slideLayouts/slideLayout2.xml"/><Relationship Id="rId6" Type="http://schemas.openxmlformats.org/officeDocument/2006/relationships/hyperlink" Target="https://es.wikipedia.org/wiki/Gastrina" TargetMode="External"/><Relationship Id="rId11" Type="http://schemas.openxmlformats.org/officeDocument/2006/relationships/hyperlink" Target="https://es.wikipedia.org/wiki/Trombopoyetina" TargetMode="External"/><Relationship Id="rId5" Type="http://schemas.openxmlformats.org/officeDocument/2006/relationships/hyperlink" Target="https://es.wikipedia.org/wiki/Secretina" TargetMode="External"/><Relationship Id="rId15" Type="http://schemas.openxmlformats.org/officeDocument/2006/relationships/image" Target="../media/image15.png"/><Relationship Id="rId10" Type="http://schemas.openxmlformats.org/officeDocument/2006/relationships/hyperlink" Target="https://es.wikipedia.org/wiki/Grelina" TargetMode="External"/><Relationship Id="rId4" Type="http://schemas.openxmlformats.org/officeDocument/2006/relationships/hyperlink" Target="https://es.wikipedia.org/wiki/P%C3%A9ptido_natriur%C3%A9tico_atrial" TargetMode="External"/><Relationship Id="rId9" Type="http://schemas.openxmlformats.org/officeDocument/2006/relationships/hyperlink" Target="https://es.wikipedia.org/wiki/Oxintomodulina" TargetMode="External"/><Relationship Id="rId14" Type="http://schemas.openxmlformats.org/officeDocument/2006/relationships/hyperlink" Target="https://es.wikipedia.org/wiki/Gonadotropina_corionica_humana"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SISTEMAS</a:t>
            </a:r>
            <a:endParaRPr lang="es-419" dirty="0"/>
          </a:p>
        </p:txBody>
      </p:sp>
      <p:sp>
        <p:nvSpPr>
          <p:cNvPr id="3" name="Subtítulo 2"/>
          <p:cNvSpPr>
            <a:spLocks noGrp="1"/>
          </p:cNvSpPr>
          <p:nvPr>
            <p:ph type="subTitle" idx="1"/>
          </p:nvPr>
        </p:nvSpPr>
        <p:spPr/>
        <p:txBody>
          <a:bodyPr/>
          <a:lstStyle/>
          <a:p>
            <a:r>
              <a:rPr lang="es-MX" dirty="0" smtClean="0"/>
              <a:t>Dra. Rosa Vélez Pazmiño </a:t>
            </a:r>
            <a:endParaRPr lang="es-419" dirty="0"/>
          </a:p>
        </p:txBody>
      </p:sp>
    </p:spTree>
    <p:extLst>
      <p:ext uri="{BB962C8B-B14F-4D97-AF65-F5344CB8AC3E}">
        <p14:creationId xmlns:p14="http://schemas.microsoft.com/office/powerpoint/2010/main" val="1012847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6335955" y="966190"/>
            <a:ext cx="5354297" cy="4984444"/>
          </a:xfrm>
          <a:prstGeom prst="rect">
            <a:avLst/>
          </a:prstGeom>
        </p:spPr>
      </p:pic>
      <p:pic>
        <p:nvPicPr>
          <p:cNvPr id="5" name="Imagen 4"/>
          <p:cNvPicPr>
            <a:picLocks noChangeAspect="1"/>
          </p:cNvPicPr>
          <p:nvPr/>
        </p:nvPicPr>
        <p:blipFill>
          <a:blip r:embed="rId3"/>
          <a:stretch>
            <a:fillRect/>
          </a:stretch>
        </p:blipFill>
        <p:spPr>
          <a:xfrm>
            <a:off x="290733" y="562708"/>
            <a:ext cx="5814646" cy="5239262"/>
          </a:xfrm>
          <a:prstGeom prst="rect">
            <a:avLst/>
          </a:prstGeom>
        </p:spPr>
      </p:pic>
    </p:spTree>
    <p:extLst>
      <p:ext uri="{BB962C8B-B14F-4D97-AF65-F5344CB8AC3E}">
        <p14:creationId xmlns:p14="http://schemas.microsoft.com/office/powerpoint/2010/main" val="876740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647749"/>
          </a:xfrm>
        </p:spPr>
        <p:txBody>
          <a:bodyPr>
            <a:normAutofit fontScale="90000"/>
          </a:bodyPr>
          <a:lstStyle/>
          <a:p>
            <a:r>
              <a:rPr lang="es-MX" dirty="0" smtClean="0"/>
              <a:t>Sistema Endócrino </a:t>
            </a:r>
            <a:endParaRPr lang="es-419" dirty="0"/>
          </a:p>
        </p:txBody>
      </p:sp>
      <p:sp>
        <p:nvSpPr>
          <p:cNvPr id="3" name="Marcador de contenido 2"/>
          <p:cNvSpPr>
            <a:spLocks noGrp="1"/>
          </p:cNvSpPr>
          <p:nvPr>
            <p:ph idx="1"/>
          </p:nvPr>
        </p:nvSpPr>
        <p:spPr>
          <a:xfrm>
            <a:off x="838199" y="1012874"/>
            <a:ext cx="6322255" cy="5598941"/>
          </a:xfrm>
        </p:spPr>
        <p:txBody>
          <a:bodyPr>
            <a:normAutofit fontScale="70000" lnSpcReduction="20000"/>
          </a:bodyPr>
          <a:lstStyle/>
          <a:p>
            <a:pPr algn="just"/>
            <a:r>
              <a:rPr lang="es-MX" dirty="0"/>
              <a:t>El </a:t>
            </a:r>
            <a:r>
              <a:rPr lang="es-MX" u="sng" dirty="0"/>
              <a:t>sistema </a:t>
            </a:r>
            <a:r>
              <a:rPr lang="es-MX" u="sng" dirty="0" smtClean="0"/>
              <a:t>endócrino</a:t>
            </a:r>
            <a:r>
              <a:rPr lang="es-MX" dirty="0"/>
              <a:t> </a:t>
            </a:r>
            <a:r>
              <a:rPr lang="es-MX" dirty="0" smtClean="0"/>
              <a:t>es </a:t>
            </a:r>
            <a:r>
              <a:rPr lang="es-MX" dirty="0"/>
              <a:t>un conjunto de órganos especializados (glándulas </a:t>
            </a:r>
            <a:r>
              <a:rPr lang="es-MX" dirty="0" smtClean="0"/>
              <a:t>endócrinas</a:t>
            </a:r>
            <a:r>
              <a:rPr lang="es-MX" dirty="0"/>
              <a:t>) repartidos por todo el cuerpo que actúan produciendo hormonas. </a:t>
            </a:r>
            <a:endParaRPr lang="es-MX" dirty="0" smtClean="0"/>
          </a:p>
          <a:p>
            <a:pPr algn="just"/>
            <a:r>
              <a:rPr lang="es-MX" dirty="0"/>
              <a:t>Las hormonas son mensajeros químicos liberados por células, que alcanzan el torrente sanguíneo para regular a distancia diferentes funciones corporales, entre ellas la velocidad de crecimiento, la actividad de los tejidos, el metabolismo, el desarrollo y funcionamiento de los órganos sexuales y algunos aspectos de la conducta; una vez alcanzado el punto de destino, estos mediadores son capturados por su receptor específico ubicado en la célula diana</a:t>
            </a:r>
            <a:r>
              <a:rPr lang="es-MX" dirty="0" smtClean="0"/>
              <a:t>.</a:t>
            </a:r>
          </a:p>
          <a:p>
            <a:pPr algn="just"/>
            <a:r>
              <a:rPr lang="es-MX" dirty="0" smtClean="0"/>
              <a:t>A </a:t>
            </a:r>
            <a:r>
              <a:rPr lang="es-MX" dirty="0"/>
              <a:t>diferencia del sistema nervioso, que utiliza impulsos eléctricos, el sistema endocrino funciona exclusivamente por medio de mensajeros químicos (hormonas) que son vertidas al torrente sanguíneo y luego transportadas por </a:t>
            </a:r>
            <a:r>
              <a:rPr lang="es-MX" dirty="0" smtClean="0"/>
              <a:t>él.</a:t>
            </a:r>
            <a:endParaRPr lang="es-MX" dirty="0"/>
          </a:p>
          <a:p>
            <a:pPr algn="just"/>
            <a:r>
              <a:rPr lang="es-MX" b="1" dirty="0" smtClean="0">
                <a:solidFill>
                  <a:srgbClr val="FF0000"/>
                </a:solidFill>
              </a:rPr>
              <a:t>La Endocrinología </a:t>
            </a:r>
            <a:r>
              <a:rPr lang="es-MX" dirty="0" smtClean="0"/>
              <a:t>estudia </a:t>
            </a:r>
            <a:r>
              <a:rPr lang="es-MX" dirty="0"/>
              <a:t>las glándulas endócrinas, las sustancias hormonales que producen estas glándulas, sus efectos fisiológicos y las enfermedades provocadas por alteraciones de su función</a:t>
            </a:r>
            <a:r>
              <a:rPr lang="es-MX" dirty="0" smtClean="0"/>
              <a:t>.</a:t>
            </a:r>
            <a:endParaRPr lang="es-419" dirty="0"/>
          </a:p>
        </p:txBody>
      </p:sp>
      <p:pic>
        <p:nvPicPr>
          <p:cNvPr id="4" name="Imagen 3"/>
          <p:cNvPicPr>
            <a:picLocks noChangeAspect="1"/>
          </p:cNvPicPr>
          <p:nvPr/>
        </p:nvPicPr>
        <p:blipFill rotWithShape="1">
          <a:blip r:embed="rId2"/>
          <a:srcRect b="8215"/>
          <a:stretch/>
        </p:blipFill>
        <p:spPr>
          <a:xfrm>
            <a:off x="7385537" y="365125"/>
            <a:ext cx="4243827" cy="6091946"/>
          </a:xfrm>
          <a:prstGeom prst="rect">
            <a:avLst/>
          </a:prstGeom>
        </p:spPr>
      </p:pic>
    </p:spTree>
    <p:extLst>
      <p:ext uri="{BB962C8B-B14F-4D97-AF65-F5344CB8AC3E}">
        <p14:creationId xmlns:p14="http://schemas.microsoft.com/office/powerpoint/2010/main" val="332424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99050" y="773723"/>
            <a:ext cx="8249528" cy="5783068"/>
          </a:xfrm>
        </p:spPr>
        <p:txBody>
          <a:bodyPr>
            <a:normAutofit fontScale="92500" lnSpcReduction="10000"/>
          </a:bodyPr>
          <a:lstStyle/>
          <a:p>
            <a:pPr algn="just"/>
            <a:r>
              <a:rPr lang="es-MX" dirty="0" smtClean="0"/>
              <a:t>Las </a:t>
            </a:r>
            <a:r>
              <a:rPr lang="es-MX" dirty="0"/>
              <a:t>tres glándulas más representativas del sistema endócrino son: la hipófisis, la glándula tiroides y las </a:t>
            </a:r>
            <a:r>
              <a:rPr lang="es-MX" dirty="0" smtClean="0"/>
              <a:t>suprarrenales.</a:t>
            </a:r>
          </a:p>
          <a:p>
            <a:pPr algn="just"/>
            <a:r>
              <a:rPr lang="es-MX" dirty="0"/>
              <a:t>Además de las glándulas endocrinas especializadas para tal fin, existen otros órganos como el riñón, hígado, corazón y las gónadas, que tiene una función endocrina secundaria. Por ejemplo el riñón segrega hormonas endocrinas como la eritropoyetina y la </a:t>
            </a:r>
            <a:r>
              <a:rPr lang="es-MX" dirty="0" smtClean="0"/>
              <a:t>renina</a:t>
            </a:r>
            <a:r>
              <a:rPr lang="es-MX" dirty="0"/>
              <a:t>.</a:t>
            </a:r>
            <a:endParaRPr lang="es-MX" dirty="0"/>
          </a:p>
          <a:p>
            <a:pPr algn="just"/>
            <a:r>
              <a:rPr lang="es-MX" dirty="0"/>
              <a:t>El funcionamiento de las glándulas en nuestro cuerpo es esencial para mantener el equilibrio interno y regular múltiples funciones fisiológicas. Ya sea a través de la secreción de hormonas en el sistema endocrino o de secreciones en el sistema exocrino, estas glándulas aseguran que el organismo funcione de manera óptima, adaptándose a las necesidades cambiantes del </a:t>
            </a:r>
            <a:r>
              <a:rPr lang="es-MX" dirty="0" smtClean="0"/>
              <a:t>cuerpo.</a:t>
            </a:r>
          </a:p>
          <a:p>
            <a:pPr algn="just"/>
            <a:endParaRPr lang="es-MX" dirty="0"/>
          </a:p>
        </p:txBody>
      </p:sp>
    </p:spTree>
    <p:extLst>
      <p:ext uri="{BB962C8B-B14F-4D97-AF65-F5344CB8AC3E}">
        <p14:creationId xmlns:p14="http://schemas.microsoft.com/office/powerpoint/2010/main" val="182750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Hormonas </a:t>
            </a:r>
            <a:endParaRPr lang="es-419" dirty="0"/>
          </a:p>
        </p:txBody>
      </p:sp>
      <p:sp>
        <p:nvSpPr>
          <p:cNvPr id="3" name="Marcador de contenido 2"/>
          <p:cNvSpPr>
            <a:spLocks noGrp="1"/>
          </p:cNvSpPr>
          <p:nvPr>
            <p:ph idx="1"/>
          </p:nvPr>
        </p:nvSpPr>
        <p:spPr>
          <a:xfrm>
            <a:off x="838200" y="1434905"/>
            <a:ext cx="9037320" cy="5190978"/>
          </a:xfrm>
        </p:spPr>
        <p:txBody>
          <a:bodyPr>
            <a:normAutofit fontScale="92500" lnSpcReduction="10000"/>
          </a:bodyPr>
          <a:lstStyle/>
          <a:p>
            <a:pPr algn="just"/>
            <a:r>
              <a:rPr lang="es-MX" dirty="0"/>
              <a:t>Las hormonas son sustancias químicas segregadas por las glándulas endocrinas que al llegar a través de la sangre a las células diana, hacen que estas realicen determinadas funciones. Actúan como coordinadores y reguladores de numerosas funciones del organismo con la finalidad de lograr que todos los sistemas funcionen correctamente. Básicamente actúan como mensajeros químicos que transportan información de una célula a otra. Por lo general son liberadas directamente dentro del torrente sanguíneo, solas o asociadas a proteínas transportadoras que alargan su vida media. Hacen su efecto en determinados órganos o tejidos a distancia de donde se sintetizaron. Las hormonas actúan generalmente vertiéndose a la sangre y provocando acciones en órganos situados a distancia (comunicación endocrina), en algunos casos pueden actuar sobre la misma célula que la sintetiza (acción </a:t>
            </a:r>
            <a:r>
              <a:rPr lang="es-MX" dirty="0" err="1"/>
              <a:t>autocrina</a:t>
            </a:r>
            <a:r>
              <a:rPr lang="es-MX" dirty="0"/>
              <a:t>) o sobre células contiguas (acción </a:t>
            </a:r>
            <a:r>
              <a:rPr lang="es-MX" dirty="0" err="1"/>
              <a:t>paracrina</a:t>
            </a:r>
            <a:r>
              <a:rPr lang="es-MX" dirty="0"/>
              <a:t>).</a:t>
            </a:r>
            <a:endParaRPr lang="es-419" dirty="0"/>
          </a:p>
        </p:txBody>
      </p:sp>
    </p:spTree>
    <p:extLst>
      <p:ext uri="{BB962C8B-B14F-4D97-AF65-F5344CB8AC3E}">
        <p14:creationId xmlns:p14="http://schemas.microsoft.com/office/powerpoint/2010/main" val="1520205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464234"/>
            <a:ext cx="10515600" cy="5712729"/>
          </a:xfrm>
        </p:spPr>
        <p:txBody>
          <a:bodyPr>
            <a:normAutofit fontScale="77500" lnSpcReduction="20000"/>
          </a:bodyPr>
          <a:lstStyle/>
          <a:p>
            <a:r>
              <a:rPr lang="es-MX" b="1" dirty="0"/>
              <a:t>Propagación y modos de </a:t>
            </a:r>
            <a:r>
              <a:rPr lang="es-MX" b="1" dirty="0" smtClean="0"/>
              <a:t>acción</a:t>
            </a:r>
            <a:endParaRPr lang="es-MX" b="1" dirty="0"/>
          </a:p>
          <a:p>
            <a:r>
              <a:rPr lang="es-MX" dirty="0"/>
              <a:t>Se liberan al espacio extracelular.</a:t>
            </a:r>
          </a:p>
          <a:p>
            <a:r>
              <a:rPr lang="es-MX" dirty="0"/>
              <a:t>Se difunden a los vasos </a:t>
            </a:r>
            <a:r>
              <a:rPr lang="es-MX" dirty="0" smtClean="0"/>
              <a:t>sanguíneos </a:t>
            </a:r>
            <a:r>
              <a:rPr lang="es-MX" dirty="0"/>
              <a:t> y son transportadas por la sangre.</a:t>
            </a:r>
          </a:p>
          <a:p>
            <a:r>
              <a:rPr lang="es-MX" dirty="0"/>
              <a:t>Afectan tejidos que pueden encontrarse lejos del punto de origen de la hormona.</a:t>
            </a:r>
          </a:p>
          <a:p>
            <a:r>
              <a:rPr lang="es-MX" dirty="0"/>
              <a:t>Su efecto es directamente proporcional a su concentración.</a:t>
            </a:r>
          </a:p>
          <a:p>
            <a:r>
              <a:rPr lang="es-MX" dirty="0"/>
              <a:t>Independientemente de su concentración, requieren de adecuada funcionalidad del receptor para ejercer su efecto.</a:t>
            </a:r>
          </a:p>
          <a:p>
            <a:r>
              <a:rPr lang="es-MX" b="1" dirty="0" smtClean="0"/>
              <a:t>Efectos</a:t>
            </a:r>
            <a:endParaRPr lang="es-MX" b="1" dirty="0"/>
          </a:p>
          <a:p>
            <a:r>
              <a:rPr lang="es-MX" dirty="0"/>
              <a:t>Estimulante: promueve la actividad en un tejido. Por ejemplo la prolactina estimula la producción de leche por la glándula mamaria.</a:t>
            </a:r>
          </a:p>
          <a:p>
            <a:r>
              <a:rPr lang="es-MX" dirty="0"/>
              <a:t>Inhibitorio: disminuye la actividad en un tejido. (ejemplo, </a:t>
            </a:r>
            <a:r>
              <a:rPr lang="es-MX" dirty="0" err="1"/>
              <a:t>somatostatina</a:t>
            </a:r>
            <a:r>
              <a:rPr lang="es-MX" dirty="0"/>
              <a:t>).</a:t>
            </a:r>
          </a:p>
          <a:p>
            <a:r>
              <a:rPr lang="es-MX" dirty="0"/>
              <a:t>Trópico: esta es una hormona que altera el metabolismo de otro tejido endocrino. Por ejemplo la </a:t>
            </a:r>
            <a:r>
              <a:rPr lang="es-MX" dirty="0" err="1"/>
              <a:t>tirotropina</a:t>
            </a:r>
            <a:r>
              <a:rPr lang="es-MX" dirty="0"/>
              <a:t> actúa sobre el tiroides y la ACTH sobre la corteza de </a:t>
            </a:r>
            <a:r>
              <a:rPr lang="es-MX" dirty="0" smtClean="0"/>
              <a:t>glándula suprarrenal</a:t>
            </a:r>
            <a:r>
              <a:rPr lang="es-MX" dirty="0"/>
              <a:t>.</a:t>
            </a:r>
          </a:p>
          <a:p>
            <a:r>
              <a:rPr lang="es-MX" dirty="0"/>
              <a:t>Se dice que dos hormonas son antagonistas cuando tienen efectos opuestos. Por ejemplo la insulina disminuye la concentración de glucosa en sangre y el glucagón la aumenta. Dos o más hormonas son </a:t>
            </a:r>
            <a:r>
              <a:rPr lang="es-MX" dirty="0" err="1"/>
              <a:t>sinergistas</a:t>
            </a:r>
            <a:r>
              <a:rPr lang="es-MX" dirty="0"/>
              <a:t> cuando en conjunto tienen un efecto más potente que por separado. (</a:t>
            </a:r>
            <a:r>
              <a:rPr lang="es-MX" dirty="0" err="1"/>
              <a:t>ej</a:t>
            </a:r>
            <a:r>
              <a:rPr lang="es-MX" dirty="0"/>
              <a:t>: </a:t>
            </a:r>
            <a:r>
              <a:rPr lang="es-MX" dirty="0" err="1"/>
              <a:t>hGH</a:t>
            </a:r>
            <a:r>
              <a:rPr lang="es-MX" dirty="0"/>
              <a:t> y T3/T4)</a:t>
            </a:r>
          </a:p>
          <a:p>
            <a:endParaRPr lang="es-419" dirty="0"/>
          </a:p>
        </p:txBody>
      </p:sp>
    </p:spTree>
    <p:extLst>
      <p:ext uri="{BB962C8B-B14F-4D97-AF65-F5344CB8AC3E}">
        <p14:creationId xmlns:p14="http://schemas.microsoft.com/office/powerpoint/2010/main" val="1508978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619613"/>
          </a:xfrm>
        </p:spPr>
        <p:txBody>
          <a:bodyPr>
            <a:normAutofit fontScale="90000"/>
          </a:bodyPr>
          <a:lstStyle/>
          <a:p>
            <a:r>
              <a:rPr lang="es-MX" b="1" dirty="0"/>
              <a:t>Tipos de comunicación</a:t>
            </a:r>
            <a:br>
              <a:rPr lang="es-MX" b="1" dirty="0"/>
            </a:br>
            <a:endParaRPr lang="es-419" dirty="0"/>
          </a:p>
        </p:txBody>
      </p:sp>
      <p:sp>
        <p:nvSpPr>
          <p:cNvPr id="3" name="Marcador de contenido 2"/>
          <p:cNvSpPr>
            <a:spLocks noGrp="1"/>
          </p:cNvSpPr>
          <p:nvPr>
            <p:ph idx="1"/>
          </p:nvPr>
        </p:nvSpPr>
        <p:spPr>
          <a:xfrm>
            <a:off x="838200" y="731520"/>
            <a:ext cx="10515600" cy="5445443"/>
          </a:xfrm>
        </p:spPr>
        <p:txBody>
          <a:bodyPr>
            <a:normAutofit fontScale="77500" lnSpcReduction="20000"/>
          </a:bodyPr>
          <a:lstStyle/>
          <a:p>
            <a:pPr algn="just"/>
            <a:r>
              <a:rPr lang="es-MX" dirty="0" smtClean="0"/>
              <a:t>Aunque </a:t>
            </a:r>
            <a:r>
              <a:rPr lang="es-MX" dirty="0"/>
              <a:t>originalmente se consideraban solo como hormonas las sustancias que eran secretadas por las glándulas endocrinas, actualmente el término </a:t>
            </a:r>
            <a:r>
              <a:rPr lang="es-MX" dirty="0" smtClean="0"/>
              <a:t>hormona</a:t>
            </a:r>
            <a:r>
              <a:rPr lang="es-MX" dirty="0"/>
              <a:t> </a:t>
            </a:r>
            <a:r>
              <a:rPr lang="es-MX" dirty="0" smtClean="0"/>
              <a:t>es </a:t>
            </a:r>
            <a:r>
              <a:rPr lang="es-MX" dirty="0"/>
              <a:t>más amplio y se designa como tal a cualquier sustancia que transporte una señal que pueda producir un cambio a nivel celular. Por este motivo se distinguen hormonas endocrinas que son las clásicas, pasan a la sangre y actúan a distancia afectando a células diana que se encuentra a mucha distancia del lugar en que son producidas, hormonas </a:t>
            </a:r>
            <a:r>
              <a:rPr lang="es-MX" dirty="0" err="1" smtClean="0">
                <a:solidFill>
                  <a:srgbClr val="FF0000"/>
                </a:solidFill>
              </a:rPr>
              <a:t>paracrinas</a:t>
            </a:r>
            <a:r>
              <a:rPr lang="es-MX" dirty="0"/>
              <a:t> </a:t>
            </a:r>
            <a:r>
              <a:rPr lang="es-MX" dirty="0" smtClean="0"/>
              <a:t>que </a:t>
            </a:r>
            <a:r>
              <a:rPr lang="es-MX" dirty="0"/>
              <a:t>actúan a poca distancia del lugar en que se secretan y hormonas</a:t>
            </a:r>
            <a:r>
              <a:rPr lang="es-MX" dirty="0">
                <a:solidFill>
                  <a:srgbClr val="FF0000"/>
                </a:solidFill>
              </a:rPr>
              <a:t> </a:t>
            </a:r>
            <a:r>
              <a:rPr lang="es-MX" dirty="0" err="1" smtClean="0">
                <a:solidFill>
                  <a:srgbClr val="FF0000"/>
                </a:solidFill>
              </a:rPr>
              <a:t>autocrinas</a:t>
            </a:r>
            <a:r>
              <a:rPr lang="es-MX" dirty="0"/>
              <a:t> </a:t>
            </a:r>
            <a:r>
              <a:rPr lang="es-MX" dirty="0" smtClean="0"/>
              <a:t>que </a:t>
            </a:r>
            <a:r>
              <a:rPr lang="es-MX" dirty="0"/>
              <a:t>afectan a la misma célula que la produce.</a:t>
            </a:r>
            <a:r>
              <a:rPr lang="es-MX" baseline="30000" dirty="0">
                <a:hlinkClick r:id="rId2"/>
              </a:rPr>
              <a:t>6</a:t>
            </a:r>
            <a:r>
              <a:rPr lang="es-MX" dirty="0"/>
              <a:t>​</a:t>
            </a:r>
          </a:p>
          <a:p>
            <a:pPr algn="just"/>
            <a:r>
              <a:rPr lang="es-MX" b="1" dirty="0"/>
              <a:t>Endocrina</a:t>
            </a:r>
            <a:r>
              <a:rPr lang="es-MX" dirty="0"/>
              <a:t>: Las células de las glándulas de secreción interna como el tiroides vierten las hormonas a la corriente sanguínea. La hormona circula por todo el organismo e interactúa con las células diana situadas a distancia que poseen receptores específicos en su membrana celular o en el interior del </a:t>
            </a:r>
            <a:r>
              <a:rPr lang="es-MX" dirty="0" smtClean="0"/>
              <a:t>citoplasma.</a:t>
            </a:r>
            <a:endParaRPr lang="es-MX" dirty="0"/>
          </a:p>
          <a:p>
            <a:pPr algn="just"/>
            <a:r>
              <a:rPr lang="es-MX" b="1" dirty="0" err="1"/>
              <a:t>Paracrina</a:t>
            </a:r>
            <a:r>
              <a:rPr lang="es-MX" dirty="0"/>
              <a:t> : Es la comunicación que se establece entre células que se encuentran relativamente cercanas. Es por lo tanto una comunicación local. Un ejemplo de sustancia hormonal con acción </a:t>
            </a:r>
            <a:r>
              <a:rPr lang="es-MX" dirty="0" err="1"/>
              <a:t>paracrina</a:t>
            </a:r>
            <a:r>
              <a:rPr lang="es-MX" dirty="0"/>
              <a:t> es la interleucina </a:t>
            </a:r>
            <a:r>
              <a:rPr lang="es-MX" dirty="0" smtClean="0"/>
              <a:t>1. </a:t>
            </a:r>
            <a:endParaRPr lang="es-MX" dirty="0"/>
          </a:p>
          <a:p>
            <a:pPr algn="just"/>
            <a:r>
              <a:rPr lang="es-MX" b="1" dirty="0" err="1"/>
              <a:t>Autocrina</a:t>
            </a:r>
            <a:r>
              <a:rPr lang="es-MX" dirty="0"/>
              <a:t>: </a:t>
            </a:r>
            <a:r>
              <a:rPr lang="es-MX" dirty="0" smtClean="0"/>
              <a:t>Las </a:t>
            </a:r>
            <a:r>
              <a:rPr lang="es-MX" dirty="0"/>
              <a:t>células responden a sus propias </a:t>
            </a:r>
            <a:r>
              <a:rPr lang="es-MX" dirty="0" smtClean="0"/>
              <a:t>señales.</a:t>
            </a:r>
            <a:endParaRPr lang="es-MX" dirty="0"/>
          </a:p>
          <a:p>
            <a:pPr algn="just"/>
            <a:r>
              <a:rPr lang="es-MX" b="1" dirty="0"/>
              <a:t>Neuroendocrina</a:t>
            </a:r>
            <a:r>
              <a:rPr lang="es-MX" dirty="0"/>
              <a:t>. Tiene lugar cuando las terminales nerviosas de </a:t>
            </a:r>
            <a:r>
              <a:rPr lang="es-MX" dirty="0" smtClean="0"/>
              <a:t>alguna neuronas</a:t>
            </a:r>
            <a:r>
              <a:rPr lang="es-MX" dirty="0"/>
              <a:t> </a:t>
            </a:r>
            <a:r>
              <a:rPr lang="es-MX" dirty="0" smtClean="0"/>
              <a:t>liberan</a:t>
            </a:r>
            <a:r>
              <a:rPr lang="es-MX" dirty="0"/>
              <a:t> ciertas </a:t>
            </a:r>
            <a:r>
              <a:rPr lang="es-MX" dirty="0" smtClean="0"/>
              <a:t>hormonas </a:t>
            </a:r>
            <a:r>
              <a:rPr lang="es-MX" dirty="0"/>
              <a:t> hacia la circulación. El ejemplo clásico de este tipo de comunicación son las hormonas liberadas por las neuronas del </a:t>
            </a:r>
            <a:r>
              <a:rPr lang="es-MX" dirty="0" smtClean="0"/>
              <a:t>hipotálamo </a:t>
            </a:r>
            <a:r>
              <a:rPr lang="es-MX" dirty="0"/>
              <a:t> que pasan a la sangre y actúan sobre otros órganos.</a:t>
            </a:r>
          </a:p>
          <a:p>
            <a:endParaRPr lang="es-419" dirty="0"/>
          </a:p>
        </p:txBody>
      </p:sp>
    </p:spTree>
    <p:extLst>
      <p:ext uri="{BB962C8B-B14F-4D97-AF65-F5344CB8AC3E}">
        <p14:creationId xmlns:p14="http://schemas.microsoft.com/office/powerpoint/2010/main" val="4074300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419"/>
          </a:p>
        </p:txBody>
      </p:sp>
      <p:sp>
        <p:nvSpPr>
          <p:cNvPr id="3" name="Marcador de contenido 2"/>
          <p:cNvSpPr>
            <a:spLocks noGrp="1"/>
          </p:cNvSpPr>
          <p:nvPr>
            <p:ph idx="1"/>
          </p:nvPr>
        </p:nvSpPr>
        <p:spPr/>
        <p:txBody>
          <a:bodyPr/>
          <a:lstStyle/>
          <a:p>
            <a:endParaRPr lang="es-419"/>
          </a:p>
        </p:txBody>
      </p:sp>
      <p:pic>
        <p:nvPicPr>
          <p:cNvPr id="4" name="Imagen 3"/>
          <p:cNvPicPr>
            <a:picLocks noChangeAspect="1"/>
          </p:cNvPicPr>
          <p:nvPr/>
        </p:nvPicPr>
        <p:blipFill>
          <a:blip r:embed="rId2"/>
          <a:stretch>
            <a:fillRect/>
          </a:stretch>
        </p:blipFill>
        <p:spPr>
          <a:xfrm>
            <a:off x="450165" y="365125"/>
            <a:ext cx="11380764" cy="6148216"/>
          </a:xfrm>
          <a:prstGeom prst="rect">
            <a:avLst/>
          </a:prstGeom>
        </p:spPr>
      </p:pic>
    </p:spTree>
    <p:extLst>
      <p:ext uri="{BB962C8B-B14F-4D97-AF65-F5344CB8AC3E}">
        <p14:creationId xmlns:p14="http://schemas.microsoft.com/office/powerpoint/2010/main" val="4281866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436098"/>
            <a:ext cx="7897837" cy="6246056"/>
          </a:xfrm>
        </p:spPr>
        <p:txBody>
          <a:bodyPr>
            <a:normAutofit fontScale="92500" lnSpcReduction="10000"/>
          </a:bodyPr>
          <a:lstStyle/>
          <a:p>
            <a:pPr algn="just"/>
            <a:r>
              <a:rPr lang="es-MX" dirty="0"/>
              <a:t>Las hormonas pueden clasificarse según su solubilidad en liposolubles e hidrosolubles:</a:t>
            </a:r>
          </a:p>
          <a:p>
            <a:pPr algn="just"/>
            <a:r>
              <a:rPr lang="es-MX" b="1" dirty="0">
                <a:solidFill>
                  <a:srgbClr val="FF0000"/>
                </a:solidFill>
              </a:rPr>
              <a:t>Liposolubles</a:t>
            </a:r>
            <a:r>
              <a:rPr lang="es-MX" dirty="0"/>
              <a:t>.</a:t>
            </a:r>
          </a:p>
          <a:p>
            <a:pPr lvl="1" algn="just"/>
            <a:r>
              <a:rPr lang="es-MX" dirty="0">
                <a:solidFill>
                  <a:srgbClr val="FF0000"/>
                </a:solidFill>
              </a:rPr>
              <a:t>Esteroides</a:t>
            </a:r>
            <a:r>
              <a:rPr lang="es-MX" dirty="0"/>
              <a:t>: Todas las hormonas esteroideas son derivados químicos del </a:t>
            </a:r>
            <a:r>
              <a:rPr lang="es-MX" dirty="0">
                <a:hlinkClick r:id="rId2" tooltip="Colesterol"/>
              </a:rPr>
              <a:t>colesterol</a:t>
            </a:r>
            <a:r>
              <a:rPr lang="es-MX" dirty="0"/>
              <a:t>. Su estructura está formada por cuatro anillos a los que se adhieren diferentes grupos químicos, lo que hace posible numerosas moléculas con diferentes funciones. Son solubles en lípidos, se difunden fácilmente hacia dentro de la célula diana. Se unen a receptores situados dentro de la célula y viajan hacia algún gen del ADN nuclear estimulando su transcripción. En el plasma, el 95% de estas hormonas viajan acopladas a transportadores proteicos plasmáticos. Ejemplos de hormonas esteroides es el </a:t>
            </a:r>
            <a:r>
              <a:rPr lang="es-MX" dirty="0">
                <a:hlinkClick r:id="rId3" tooltip="Cortisol"/>
              </a:rPr>
              <a:t>cortisol</a:t>
            </a:r>
            <a:r>
              <a:rPr lang="es-MX" dirty="0"/>
              <a:t> producido por las </a:t>
            </a:r>
            <a:r>
              <a:rPr lang="es-MX" dirty="0">
                <a:hlinkClick r:id="rId4" tooltip="Glándulas suprarrenales"/>
              </a:rPr>
              <a:t>glándulas suprarrenales</a:t>
            </a:r>
            <a:r>
              <a:rPr lang="es-MX" dirty="0"/>
              <a:t> y la </a:t>
            </a:r>
            <a:r>
              <a:rPr lang="es-MX" dirty="0">
                <a:hlinkClick r:id="rId5" tooltip="Testosterona"/>
              </a:rPr>
              <a:t>testosterona</a:t>
            </a:r>
            <a:r>
              <a:rPr lang="es-MX" dirty="0"/>
              <a:t> producida por los testículos.</a:t>
            </a:r>
          </a:p>
          <a:p>
            <a:pPr lvl="1" algn="just"/>
            <a:r>
              <a:rPr lang="es-MX" dirty="0">
                <a:solidFill>
                  <a:srgbClr val="FF0000"/>
                </a:solidFill>
              </a:rPr>
              <a:t>Hormonas tiroideas</a:t>
            </a:r>
            <a:r>
              <a:rPr lang="es-MX" dirty="0"/>
              <a:t>: Son la T</a:t>
            </a:r>
            <a:r>
              <a:rPr lang="es-MX" baseline="-25000" dirty="0"/>
              <a:t>3</a:t>
            </a:r>
            <a:r>
              <a:rPr lang="es-MX" dirty="0"/>
              <a:t> y T</a:t>
            </a:r>
            <a:r>
              <a:rPr lang="es-MX" baseline="-25000" dirty="0"/>
              <a:t>4</a:t>
            </a:r>
            <a:r>
              <a:rPr lang="es-MX" dirty="0"/>
              <a:t>, ambas producidas por la glándula tiroides. El proceso de síntesis tiene lugar agregando yodo al aminoácido </a:t>
            </a:r>
            <a:r>
              <a:rPr lang="es-MX" dirty="0">
                <a:hlinkClick r:id="rId6" tooltip="Tirosina"/>
              </a:rPr>
              <a:t>tirosina</a:t>
            </a:r>
            <a:r>
              <a:rPr lang="es-MX" dirty="0"/>
              <a:t>. Al estar formadas por dos anillos de benceno adquieren la propiedad de la </a:t>
            </a:r>
            <a:r>
              <a:rPr lang="es-MX" dirty="0" err="1"/>
              <a:t>liposolubilidad</a:t>
            </a:r>
            <a:r>
              <a:rPr lang="es-MX" dirty="0"/>
              <a:t>.</a:t>
            </a:r>
          </a:p>
          <a:p>
            <a:endParaRPr lang="es-419" dirty="0"/>
          </a:p>
        </p:txBody>
      </p:sp>
      <p:pic>
        <p:nvPicPr>
          <p:cNvPr id="1026" name="Picture 2" descr="https://upload.wikimedia.org/wikipedia/commons/thumb/0/0d/Cortisol2.svg/160px-Cortisol2.sv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48578" y="806864"/>
            <a:ext cx="2926080" cy="200667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8"/>
          <a:stretch>
            <a:fillRect/>
          </a:stretch>
        </p:blipFill>
        <p:spPr>
          <a:xfrm>
            <a:off x="9031458" y="3847880"/>
            <a:ext cx="2743200" cy="2159025"/>
          </a:xfrm>
          <a:prstGeom prst="rect">
            <a:avLst/>
          </a:prstGeom>
        </p:spPr>
      </p:pic>
      <p:sp>
        <p:nvSpPr>
          <p:cNvPr id="5" name="CuadroTexto 4"/>
          <p:cNvSpPr txBox="1"/>
          <p:nvPr/>
        </p:nvSpPr>
        <p:spPr>
          <a:xfrm>
            <a:off x="9340948" y="3137095"/>
            <a:ext cx="1159805" cy="369332"/>
          </a:xfrm>
          <a:prstGeom prst="rect">
            <a:avLst/>
          </a:prstGeom>
          <a:noFill/>
        </p:spPr>
        <p:txBody>
          <a:bodyPr wrap="none" rtlCol="0">
            <a:spAutoFit/>
          </a:bodyPr>
          <a:lstStyle/>
          <a:p>
            <a:r>
              <a:rPr lang="es-MX" dirty="0" smtClean="0"/>
              <a:t>CORTISOL </a:t>
            </a:r>
            <a:endParaRPr lang="es-419" dirty="0"/>
          </a:p>
        </p:txBody>
      </p:sp>
      <p:sp>
        <p:nvSpPr>
          <p:cNvPr id="6" name="CuadroTexto 5"/>
          <p:cNvSpPr txBox="1"/>
          <p:nvPr/>
        </p:nvSpPr>
        <p:spPr>
          <a:xfrm>
            <a:off x="9467557" y="6330462"/>
            <a:ext cx="1707712" cy="369332"/>
          </a:xfrm>
          <a:prstGeom prst="rect">
            <a:avLst/>
          </a:prstGeom>
          <a:noFill/>
        </p:spPr>
        <p:txBody>
          <a:bodyPr wrap="none" rtlCol="0">
            <a:spAutoFit/>
          </a:bodyPr>
          <a:lstStyle/>
          <a:p>
            <a:r>
              <a:rPr lang="es-MX" dirty="0" smtClean="0"/>
              <a:t>TESTOSTERONA </a:t>
            </a:r>
            <a:endParaRPr lang="es-419" dirty="0"/>
          </a:p>
        </p:txBody>
      </p:sp>
    </p:spTree>
    <p:extLst>
      <p:ext uri="{BB962C8B-B14F-4D97-AF65-F5344CB8AC3E}">
        <p14:creationId xmlns:p14="http://schemas.microsoft.com/office/powerpoint/2010/main" val="2860304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661182"/>
            <a:ext cx="10598834" cy="5515781"/>
          </a:xfrm>
        </p:spPr>
        <p:txBody>
          <a:bodyPr>
            <a:normAutofit/>
          </a:bodyPr>
          <a:lstStyle/>
          <a:p>
            <a:pPr algn="just"/>
            <a:r>
              <a:rPr lang="es-MX" b="1" dirty="0">
                <a:solidFill>
                  <a:srgbClr val="FF0000"/>
                </a:solidFill>
              </a:rPr>
              <a:t>Hidrosolubles. </a:t>
            </a:r>
            <a:r>
              <a:rPr lang="es-MX" dirty="0"/>
              <a:t>Las hormonas hidrosolubles circulan por la sangre y se adhieren a un receptor específico situado en la </a:t>
            </a:r>
            <a:r>
              <a:rPr lang="es-MX" dirty="0">
                <a:hlinkClick r:id="rId2" tooltip="Membrana plasmática"/>
              </a:rPr>
              <a:t>membrana plasmática</a:t>
            </a:r>
            <a:r>
              <a:rPr lang="es-MX" dirty="0"/>
              <a:t>, en la parte externa de la célula. La unión de la hormona al receptor desencadena una cascada de reacciones que inducen cambios en la célula. Las hormonas hidrosolubles pueden ser de varios tipos:</a:t>
            </a:r>
          </a:p>
          <a:p>
            <a:pPr lvl="1" algn="just"/>
            <a:r>
              <a:rPr lang="es-MX" dirty="0"/>
              <a:t>Aminas. Son aminoácidos modificados, por ejemplo </a:t>
            </a:r>
            <a:r>
              <a:rPr lang="es-MX" dirty="0">
                <a:hlinkClick r:id="rId3" tooltip="Adrenalina"/>
              </a:rPr>
              <a:t>adrenalina</a:t>
            </a:r>
            <a:r>
              <a:rPr lang="es-MX" dirty="0"/>
              <a:t> y </a:t>
            </a:r>
            <a:r>
              <a:rPr lang="es-MX" dirty="0">
                <a:hlinkClick r:id="rId4" tooltip="Noradrenalina"/>
              </a:rPr>
              <a:t>noradrenalina</a:t>
            </a:r>
            <a:r>
              <a:rPr lang="es-MX" dirty="0"/>
              <a:t>.</a:t>
            </a:r>
          </a:p>
          <a:p>
            <a:pPr lvl="1" algn="just"/>
            <a:r>
              <a:rPr lang="es-MX" dirty="0">
                <a:hlinkClick r:id="rId5" tooltip="Péptido"/>
              </a:rPr>
              <a:t>Péptidos</a:t>
            </a:r>
            <a:r>
              <a:rPr lang="es-MX" dirty="0"/>
              <a:t>. Son cadenas cortas de aminoácidos, por ejemplo </a:t>
            </a:r>
            <a:r>
              <a:rPr lang="es-MX" dirty="0">
                <a:hlinkClick r:id="rId6" tooltip="ADH"/>
              </a:rPr>
              <a:t>ADH</a:t>
            </a:r>
            <a:r>
              <a:rPr lang="es-MX" dirty="0"/>
              <a:t>. Son hidrosolubles y tienen capacidad de circular libremente en el </a:t>
            </a:r>
            <a:r>
              <a:rPr lang="es-MX" dirty="0">
                <a:hlinkClick r:id="rId7" tooltip="Plasma sanguíneo"/>
              </a:rPr>
              <a:t>plasma sanguíneo</a:t>
            </a:r>
            <a:r>
              <a:rPr lang="es-MX" dirty="0"/>
              <a:t>.</a:t>
            </a:r>
          </a:p>
          <a:p>
            <a:pPr lvl="1" algn="just"/>
            <a:r>
              <a:rPr lang="es-MX" dirty="0"/>
              <a:t>Proteicas. Son proteínas complejas, por ejemplo </a:t>
            </a:r>
            <a:r>
              <a:rPr lang="es-MX" dirty="0">
                <a:hlinkClick r:id="rId8" tooltip="Hormona somatotropa"/>
              </a:rPr>
              <a:t>GH</a:t>
            </a:r>
            <a:r>
              <a:rPr lang="es-MX" dirty="0"/>
              <a:t> que es polipéptido formado por 191 aminoácidos y la </a:t>
            </a:r>
            <a:r>
              <a:rPr lang="es-MX" dirty="0">
                <a:hlinkClick r:id="rId9" tooltip="PTH"/>
              </a:rPr>
              <a:t>PTH</a:t>
            </a:r>
            <a:r>
              <a:rPr lang="es-MX" dirty="0"/>
              <a:t>.</a:t>
            </a:r>
          </a:p>
          <a:p>
            <a:pPr lvl="1" algn="just"/>
            <a:r>
              <a:rPr lang="es-MX" dirty="0"/>
              <a:t>Glucoproteínas, por ejemplo la </a:t>
            </a:r>
            <a:r>
              <a:rPr lang="es-MX" dirty="0">
                <a:hlinkClick r:id="rId10" tooltip="FSH"/>
              </a:rPr>
              <a:t>FSH</a:t>
            </a:r>
            <a:r>
              <a:rPr lang="es-MX" dirty="0"/>
              <a:t> y la </a:t>
            </a:r>
            <a:r>
              <a:rPr lang="es-MX" dirty="0">
                <a:hlinkClick r:id="rId11" tooltip="LH"/>
              </a:rPr>
              <a:t>LH</a:t>
            </a:r>
            <a:r>
              <a:rPr lang="es-MX" dirty="0"/>
              <a:t>.</a:t>
            </a:r>
          </a:p>
          <a:p>
            <a:endParaRPr lang="es-419" dirty="0"/>
          </a:p>
        </p:txBody>
      </p:sp>
    </p:spTree>
    <p:extLst>
      <p:ext uri="{BB962C8B-B14F-4D97-AF65-F5344CB8AC3E}">
        <p14:creationId xmlns:p14="http://schemas.microsoft.com/office/powerpoint/2010/main" val="1204783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70451" y="450166"/>
            <a:ext cx="4965896" cy="5586119"/>
          </a:xfrm>
          <a:prstGeom prst="rect">
            <a:avLst/>
          </a:prstGeom>
        </p:spPr>
      </p:pic>
      <p:pic>
        <p:nvPicPr>
          <p:cNvPr id="5" name="Imagen 4"/>
          <p:cNvPicPr>
            <a:picLocks noChangeAspect="1"/>
          </p:cNvPicPr>
          <p:nvPr/>
        </p:nvPicPr>
        <p:blipFill>
          <a:blip r:embed="rId3"/>
          <a:stretch>
            <a:fillRect/>
          </a:stretch>
        </p:blipFill>
        <p:spPr>
          <a:xfrm>
            <a:off x="4257822" y="709613"/>
            <a:ext cx="7601243" cy="5467350"/>
          </a:xfrm>
          <a:prstGeom prst="rect">
            <a:avLst/>
          </a:prstGeom>
        </p:spPr>
      </p:pic>
    </p:spTree>
    <p:extLst>
      <p:ext uri="{BB962C8B-B14F-4D97-AF65-F5344CB8AC3E}">
        <p14:creationId xmlns:p14="http://schemas.microsoft.com/office/powerpoint/2010/main" val="4079954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351692"/>
            <a:ext cx="6856828" cy="5825271"/>
          </a:xfrm>
        </p:spPr>
        <p:txBody>
          <a:bodyPr>
            <a:normAutofit fontScale="77500" lnSpcReduction="20000"/>
          </a:bodyPr>
          <a:lstStyle/>
          <a:p>
            <a:pPr algn="just"/>
            <a:r>
              <a:rPr lang="es-MX" dirty="0"/>
              <a:t>La unidad más pequeña que forma un organismo es la célula. Esta estructura se agrupa junto con otras células formando los tejidos que, a su vez, forman los órganos</a:t>
            </a:r>
            <a:r>
              <a:rPr lang="es-MX" dirty="0" smtClean="0"/>
              <a:t>.</a:t>
            </a:r>
            <a:endParaRPr lang="es-MX" b="1" dirty="0" smtClean="0"/>
          </a:p>
          <a:p>
            <a:pPr algn="just"/>
            <a:r>
              <a:rPr lang="es-MX" b="1" dirty="0" smtClean="0"/>
              <a:t>Órgano: </a:t>
            </a:r>
            <a:r>
              <a:rPr lang="es-MX" dirty="0"/>
              <a:t>En biología y anatomía, un </a:t>
            </a:r>
            <a:r>
              <a:rPr lang="es-MX" b="1" dirty="0"/>
              <a:t>órgano</a:t>
            </a:r>
            <a:r>
              <a:rPr lang="es-MX" dirty="0"/>
              <a:t> es una unidad formada a partir de la asociación de diversos tejidos, la cual se encuentra inserta en un organismo multicelular, en el que cumple una o varias funciones específicas. Cada organismo multicelular contiene diferentes órganos. Entre los órganos del cuerpo </a:t>
            </a:r>
            <a:r>
              <a:rPr lang="es-MX" dirty="0" smtClean="0"/>
              <a:t>humano, </a:t>
            </a:r>
            <a:r>
              <a:rPr lang="es-MX" dirty="0"/>
              <a:t>Entre los órganos del cuerpo humano podemos mencionar:</a:t>
            </a:r>
          </a:p>
          <a:p>
            <a:pPr algn="just"/>
            <a:r>
              <a:rPr lang="es-MX" b="1" dirty="0"/>
              <a:t>Órganos ubicuos: </a:t>
            </a:r>
            <a:r>
              <a:rPr lang="es-MX" dirty="0"/>
              <a:t>piel, músculos y huesos.</a:t>
            </a:r>
          </a:p>
          <a:p>
            <a:pPr algn="just"/>
            <a:r>
              <a:rPr lang="es-MX" b="1" dirty="0"/>
              <a:t>Órganos de la cabeza: </a:t>
            </a:r>
            <a:r>
              <a:rPr lang="es-MX" dirty="0"/>
              <a:t>cerebro, lengua, nariz, dientes, ojos y oídos.</a:t>
            </a:r>
          </a:p>
          <a:p>
            <a:pPr algn="just"/>
            <a:r>
              <a:rPr lang="es-MX" b="1" dirty="0"/>
              <a:t>Órganos del tórax: </a:t>
            </a:r>
            <a:r>
              <a:rPr lang="es-MX" dirty="0"/>
              <a:t>corazón, pulmones y timo.</a:t>
            </a:r>
          </a:p>
          <a:p>
            <a:pPr algn="just"/>
            <a:r>
              <a:rPr lang="es-MX" b="1" dirty="0"/>
              <a:t>Órganos del abdomen: </a:t>
            </a:r>
            <a:r>
              <a:rPr lang="es-MX" dirty="0"/>
              <a:t>hígado, riñones, estómago, páncreas, intestinos y bazo.</a:t>
            </a:r>
          </a:p>
          <a:p>
            <a:pPr algn="just"/>
            <a:r>
              <a:rPr lang="es-MX" b="1" dirty="0"/>
              <a:t>Órganos de la pelvis:</a:t>
            </a:r>
            <a:endParaRPr lang="es-MX" dirty="0"/>
          </a:p>
          <a:p>
            <a:pPr lvl="1" algn="just"/>
            <a:r>
              <a:rPr lang="es-MX" i="1" dirty="0"/>
              <a:t>Hombres: </a:t>
            </a:r>
            <a:r>
              <a:rPr lang="es-MX" dirty="0"/>
              <a:t>pene, testículos, próstata y vejiga.</a:t>
            </a:r>
          </a:p>
          <a:p>
            <a:pPr lvl="1" algn="just"/>
            <a:r>
              <a:rPr lang="es-MX" i="1" dirty="0"/>
              <a:t>Mujeres: </a:t>
            </a:r>
            <a:r>
              <a:rPr lang="es-MX" dirty="0"/>
              <a:t>clítoris, ovarios, vagina, útero y vejiga</a:t>
            </a:r>
            <a:r>
              <a:rPr lang="es-MX" dirty="0" smtClean="0"/>
              <a:t>.</a:t>
            </a:r>
            <a:endParaRPr lang="es-419" dirty="0"/>
          </a:p>
        </p:txBody>
      </p:sp>
      <p:pic>
        <p:nvPicPr>
          <p:cNvPr id="1026" name="Picture 2" descr="organ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6043" y="464234"/>
            <a:ext cx="4131212" cy="6077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256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44305" y="457200"/>
            <a:ext cx="7546145" cy="6189784"/>
          </a:xfrm>
        </p:spPr>
        <p:txBody>
          <a:bodyPr>
            <a:normAutofit fontScale="77500" lnSpcReduction="20000"/>
          </a:bodyPr>
          <a:lstStyle/>
          <a:p>
            <a:pPr algn="just"/>
            <a:r>
              <a:rPr lang="es-MX" dirty="0"/>
              <a:t>Las células que producen hormonas pueden agruparse como ya se ha visto formando órganos independientes, por ejemplo las glándulas suprarrenales, tiroides y paratiroides. Sin embargo, en muchos casos varias células formadoras de hormonas se agrupan en el interior de un órgano que tiene otra función. Por ello diferentes órganos y tejidos que no son considerados glándulas endocrinas disponen de células que producen hormonas. A continuación se citan algunos de los más importantes:</a:t>
            </a:r>
          </a:p>
          <a:p>
            <a:pPr algn="just"/>
            <a:r>
              <a:rPr lang="es-MX" dirty="0" smtClean="0">
                <a:solidFill>
                  <a:srgbClr val="FF0000"/>
                </a:solidFill>
              </a:rPr>
              <a:t>Riñón</a:t>
            </a:r>
            <a:r>
              <a:rPr lang="es-MX" dirty="0" smtClean="0"/>
              <a:t>: Produce</a:t>
            </a:r>
            <a:r>
              <a:rPr lang="es-MX" dirty="0"/>
              <a:t>: </a:t>
            </a:r>
            <a:r>
              <a:rPr lang="es-MX" dirty="0">
                <a:hlinkClick r:id="rId2" tooltip="Eritropoyetina"/>
              </a:rPr>
              <a:t>eritropoyetina</a:t>
            </a:r>
            <a:r>
              <a:rPr lang="es-MX" dirty="0"/>
              <a:t> y </a:t>
            </a:r>
            <a:r>
              <a:rPr lang="es-MX" dirty="0">
                <a:hlinkClick r:id="rId3" tooltip="Renina"/>
              </a:rPr>
              <a:t>renina</a:t>
            </a:r>
            <a:r>
              <a:rPr lang="es-MX" dirty="0"/>
              <a:t>.</a:t>
            </a:r>
          </a:p>
          <a:p>
            <a:pPr algn="just"/>
            <a:r>
              <a:rPr lang="es-MX" dirty="0" smtClean="0">
                <a:solidFill>
                  <a:srgbClr val="FF0000"/>
                </a:solidFill>
              </a:rPr>
              <a:t>Corazón</a:t>
            </a:r>
            <a:r>
              <a:rPr lang="es-MX" dirty="0">
                <a:solidFill>
                  <a:srgbClr val="FF0000"/>
                </a:solidFill>
              </a:rPr>
              <a:t> </a:t>
            </a:r>
            <a:r>
              <a:rPr lang="es-MX" dirty="0" smtClean="0"/>
              <a:t>: Produce</a:t>
            </a:r>
            <a:r>
              <a:rPr lang="es-MX" dirty="0"/>
              <a:t>: el </a:t>
            </a:r>
            <a:r>
              <a:rPr lang="es-MX" dirty="0">
                <a:hlinkClick r:id="rId4" tooltip="Péptido natriurético atrial"/>
              </a:rPr>
              <a:t>péptido </a:t>
            </a:r>
            <a:r>
              <a:rPr lang="es-MX" dirty="0" err="1">
                <a:hlinkClick r:id="rId4" tooltip="Péptido natriurético atrial"/>
              </a:rPr>
              <a:t>natriurético</a:t>
            </a:r>
            <a:r>
              <a:rPr lang="es-MX" dirty="0">
                <a:hlinkClick r:id="rId4" tooltip="Péptido natriurético atrial"/>
              </a:rPr>
              <a:t> atrial</a:t>
            </a:r>
            <a:r>
              <a:rPr lang="es-MX" dirty="0"/>
              <a:t>.</a:t>
            </a:r>
          </a:p>
          <a:p>
            <a:pPr algn="just"/>
            <a:r>
              <a:rPr lang="es-MX" dirty="0">
                <a:solidFill>
                  <a:srgbClr val="FF0000"/>
                </a:solidFill>
              </a:rPr>
              <a:t>Aparato </a:t>
            </a:r>
            <a:r>
              <a:rPr lang="es-MX" dirty="0" smtClean="0">
                <a:solidFill>
                  <a:srgbClr val="FF0000"/>
                </a:solidFill>
              </a:rPr>
              <a:t>digestivo: </a:t>
            </a:r>
            <a:r>
              <a:rPr lang="es-MX" dirty="0" smtClean="0"/>
              <a:t>Produce</a:t>
            </a:r>
            <a:r>
              <a:rPr lang="es-MX" dirty="0"/>
              <a:t> </a:t>
            </a:r>
            <a:r>
              <a:rPr lang="es-MX" dirty="0">
                <a:hlinkClick r:id="rId5" tooltip="Secretina"/>
              </a:rPr>
              <a:t>secretina</a:t>
            </a:r>
            <a:r>
              <a:rPr lang="es-MX" dirty="0"/>
              <a:t>, </a:t>
            </a:r>
            <a:r>
              <a:rPr lang="es-MX" dirty="0">
                <a:hlinkClick r:id="rId6" tooltip="Gastrina"/>
              </a:rPr>
              <a:t>gastrina</a:t>
            </a:r>
            <a:r>
              <a:rPr lang="es-MX" dirty="0"/>
              <a:t>, </a:t>
            </a:r>
            <a:r>
              <a:rPr lang="es-MX" dirty="0" err="1" smtClean="0">
                <a:hlinkClick r:id="rId7" tooltip="Colecistocinina"/>
              </a:rPr>
              <a:t>colecistocinina</a:t>
            </a:r>
            <a:r>
              <a:rPr lang="es-MX" dirty="0" smtClean="0"/>
              <a:t>,                           </a:t>
            </a:r>
            <a:r>
              <a:rPr lang="es-MX" dirty="0" smtClean="0">
                <a:hlinkClick r:id="rId8" tooltip="GLP-1"/>
              </a:rPr>
              <a:t>GLP-1</a:t>
            </a:r>
            <a:r>
              <a:rPr lang="es-MX" dirty="0"/>
              <a:t>, </a:t>
            </a:r>
            <a:r>
              <a:rPr lang="es-MX" dirty="0" err="1">
                <a:hlinkClick r:id="rId9" tooltip="Oxintomodulina"/>
              </a:rPr>
              <a:t>oxintomodulina</a:t>
            </a:r>
            <a:r>
              <a:rPr lang="es-MX" dirty="0"/>
              <a:t>, y </a:t>
            </a:r>
            <a:r>
              <a:rPr lang="es-MX" dirty="0" err="1">
                <a:hlinkClick r:id="rId10" tooltip="Grelina"/>
              </a:rPr>
              <a:t>grelina</a:t>
            </a:r>
            <a:r>
              <a:rPr lang="es-MX" dirty="0"/>
              <a:t> es la única hormona que se produce periféricamente en las células gástricas y que actúa centralmente para estimular la ingesta de alimentos.</a:t>
            </a:r>
          </a:p>
          <a:p>
            <a:pPr algn="just"/>
            <a:r>
              <a:rPr lang="es-MX" dirty="0" smtClean="0">
                <a:solidFill>
                  <a:srgbClr val="FF0000"/>
                </a:solidFill>
              </a:rPr>
              <a:t>Hígado:  </a:t>
            </a:r>
            <a:r>
              <a:rPr lang="es-MX" dirty="0"/>
              <a:t>Produce: </a:t>
            </a:r>
            <a:r>
              <a:rPr lang="es-MX" dirty="0" err="1">
                <a:hlinkClick r:id="rId11" tooltip="Trombopoyetina"/>
              </a:rPr>
              <a:t>trombopoyetina</a:t>
            </a:r>
            <a:r>
              <a:rPr lang="es-MX" dirty="0"/>
              <a:t> y </a:t>
            </a:r>
            <a:r>
              <a:rPr lang="es-MX" dirty="0">
                <a:hlinkClick r:id="rId12" tooltip="Factor de crecimiento insulínico tipo 1"/>
              </a:rPr>
              <a:t>factor de crecimiento </a:t>
            </a:r>
            <a:r>
              <a:rPr lang="es-MX" dirty="0" err="1">
                <a:hlinkClick r:id="rId12" tooltip="Factor de crecimiento insulínico tipo 1"/>
              </a:rPr>
              <a:t>insulínico</a:t>
            </a:r>
            <a:r>
              <a:rPr lang="es-MX" dirty="0">
                <a:hlinkClick r:id="rId12" tooltip="Factor de crecimiento insulínico tipo 1"/>
              </a:rPr>
              <a:t> tipo 1</a:t>
            </a:r>
            <a:r>
              <a:rPr lang="es-MX" dirty="0"/>
              <a:t>.</a:t>
            </a:r>
          </a:p>
          <a:p>
            <a:pPr algn="just"/>
            <a:r>
              <a:rPr lang="es-MX" dirty="0">
                <a:solidFill>
                  <a:srgbClr val="FF0000"/>
                </a:solidFill>
              </a:rPr>
              <a:t>Médula </a:t>
            </a:r>
            <a:r>
              <a:rPr lang="es-MX" dirty="0" smtClean="0">
                <a:solidFill>
                  <a:srgbClr val="FF0000"/>
                </a:solidFill>
              </a:rPr>
              <a:t>ósea: </a:t>
            </a:r>
            <a:r>
              <a:rPr lang="es-MX" dirty="0" smtClean="0"/>
              <a:t>Produce</a:t>
            </a:r>
            <a:r>
              <a:rPr lang="es-MX" dirty="0"/>
              <a:t> </a:t>
            </a:r>
            <a:r>
              <a:rPr lang="es-MX" dirty="0" err="1">
                <a:hlinkClick r:id="rId11" tooltip="Trombopoyetina"/>
              </a:rPr>
              <a:t>trombopoyetina</a:t>
            </a:r>
            <a:r>
              <a:rPr lang="es-MX" dirty="0"/>
              <a:t>.</a:t>
            </a:r>
          </a:p>
          <a:p>
            <a:pPr algn="just"/>
            <a:r>
              <a:rPr lang="es-MX" dirty="0">
                <a:solidFill>
                  <a:srgbClr val="FF0000"/>
                </a:solidFill>
              </a:rPr>
              <a:t>Tejido </a:t>
            </a:r>
            <a:r>
              <a:rPr lang="es-MX" dirty="0" smtClean="0">
                <a:solidFill>
                  <a:srgbClr val="FF0000"/>
                </a:solidFill>
              </a:rPr>
              <a:t>adiposo</a:t>
            </a:r>
            <a:r>
              <a:rPr lang="es-MX" dirty="0" smtClean="0"/>
              <a:t>: Produce</a:t>
            </a:r>
            <a:r>
              <a:rPr lang="es-MX" dirty="0"/>
              <a:t> </a:t>
            </a:r>
            <a:r>
              <a:rPr lang="es-MX" dirty="0" err="1">
                <a:hlinkClick r:id="rId13" tooltip="Lectina"/>
              </a:rPr>
              <a:t>lectina</a:t>
            </a:r>
            <a:r>
              <a:rPr lang="es-MX" dirty="0"/>
              <a:t> y pequeñas cantidades de estrógenos.</a:t>
            </a:r>
          </a:p>
          <a:p>
            <a:pPr algn="just"/>
            <a:r>
              <a:rPr lang="es-MX" dirty="0" smtClean="0">
                <a:solidFill>
                  <a:srgbClr val="FF0000"/>
                </a:solidFill>
              </a:rPr>
              <a:t>Placenta</a:t>
            </a:r>
            <a:r>
              <a:rPr lang="es-MX" dirty="0">
                <a:solidFill>
                  <a:srgbClr val="FF0000"/>
                </a:solidFill>
              </a:rPr>
              <a:t> </a:t>
            </a:r>
            <a:r>
              <a:rPr lang="es-MX" dirty="0" smtClean="0">
                <a:solidFill>
                  <a:srgbClr val="FF0000"/>
                </a:solidFill>
              </a:rPr>
              <a:t>: </a:t>
            </a:r>
            <a:r>
              <a:rPr lang="es-MX" dirty="0" smtClean="0"/>
              <a:t>Produce</a:t>
            </a:r>
            <a:r>
              <a:rPr lang="es-MX" dirty="0"/>
              <a:t> </a:t>
            </a:r>
            <a:r>
              <a:rPr lang="es-MX" dirty="0">
                <a:hlinkClick r:id="rId14" tooltip="Gonadotropina corionica humana"/>
              </a:rPr>
              <a:t>gonadotropina </a:t>
            </a:r>
            <a:r>
              <a:rPr lang="es-MX" dirty="0" err="1">
                <a:hlinkClick r:id="rId14" tooltip="Gonadotropina corionica humana"/>
              </a:rPr>
              <a:t>corionica</a:t>
            </a:r>
            <a:r>
              <a:rPr lang="es-MX" dirty="0">
                <a:hlinkClick r:id="rId14" tooltip="Gonadotropina corionica humana"/>
              </a:rPr>
              <a:t> humana</a:t>
            </a:r>
            <a:r>
              <a:rPr lang="es-MX" dirty="0" smtClean="0"/>
              <a:t>.</a:t>
            </a:r>
            <a:endParaRPr lang="es-MX" dirty="0"/>
          </a:p>
        </p:txBody>
      </p:sp>
      <p:pic>
        <p:nvPicPr>
          <p:cNvPr id="4" name="Imagen 3"/>
          <p:cNvPicPr>
            <a:picLocks noChangeAspect="1"/>
          </p:cNvPicPr>
          <p:nvPr/>
        </p:nvPicPr>
        <p:blipFill>
          <a:blip r:embed="rId15"/>
          <a:stretch>
            <a:fillRect/>
          </a:stretch>
        </p:blipFill>
        <p:spPr>
          <a:xfrm>
            <a:off x="7990451" y="633046"/>
            <a:ext cx="4201550" cy="5838092"/>
          </a:xfrm>
          <a:prstGeom prst="rect">
            <a:avLst/>
          </a:prstGeom>
        </p:spPr>
      </p:pic>
    </p:spTree>
    <p:extLst>
      <p:ext uri="{BB962C8B-B14F-4D97-AF65-F5344CB8AC3E}">
        <p14:creationId xmlns:p14="http://schemas.microsoft.com/office/powerpoint/2010/main" val="73887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419"/>
          </a:p>
        </p:txBody>
      </p:sp>
      <p:sp>
        <p:nvSpPr>
          <p:cNvPr id="3" name="Marcador de contenido 2"/>
          <p:cNvSpPr>
            <a:spLocks noGrp="1"/>
          </p:cNvSpPr>
          <p:nvPr>
            <p:ph idx="1"/>
          </p:nvPr>
        </p:nvSpPr>
        <p:spPr/>
        <p:txBody>
          <a:bodyPr/>
          <a:lstStyle/>
          <a:p>
            <a:endParaRPr lang="es-419"/>
          </a:p>
        </p:txBody>
      </p:sp>
    </p:spTree>
    <p:extLst>
      <p:ext uri="{BB962C8B-B14F-4D97-AF65-F5344CB8AC3E}">
        <p14:creationId xmlns:p14="http://schemas.microsoft.com/office/powerpoint/2010/main" val="1279488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419"/>
          </a:p>
        </p:txBody>
      </p:sp>
      <p:sp>
        <p:nvSpPr>
          <p:cNvPr id="3" name="Marcador de contenido 2"/>
          <p:cNvSpPr>
            <a:spLocks noGrp="1"/>
          </p:cNvSpPr>
          <p:nvPr>
            <p:ph idx="1"/>
          </p:nvPr>
        </p:nvSpPr>
        <p:spPr/>
        <p:txBody>
          <a:bodyPr/>
          <a:lstStyle/>
          <a:p>
            <a:endParaRPr lang="es-419"/>
          </a:p>
        </p:txBody>
      </p:sp>
    </p:spTree>
    <p:extLst>
      <p:ext uri="{BB962C8B-B14F-4D97-AF65-F5344CB8AC3E}">
        <p14:creationId xmlns:p14="http://schemas.microsoft.com/office/powerpoint/2010/main" val="1555096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95422" y="295422"/>
            <a:ext cx="6921304" cy="6668086"/>
          </a:xfrm>
        </p:spPr>
        <p:txBody>
          <a:bodyPr>
            <a:normAutofit fontScale="85000" lnSpcReduction="20000"/>
          </a:bodyPr>
          <a:lstStyle/>
          <a:p>
            <a:pPr algn="just"/>
            <a:r>
              <a:rPr lang="es-MX" dirty="0">
                <a:solidFill>
                  <a:srgbClr val="FF0000"/>
                </a:solidFill>
              </a:rPr>
              <a:t>SISTEMA: </a:t>
            </a:r>
            <a:r>
              <a:rPr lang="es-MX" dirty="0"/>
              <a:t>Es un conjunto de órganos similares entre si por su estructura o tipo de tejido que lo conforma, trabajan de manera conjunta para realizar funciones </a:t>
            </a:r>
            <a:r>
              <a:rPr lang="es-MX" dirty="0" smtClean="0"/>
              <a:t>específicas, formando </a:t>
            </a:r>
            <a:r>
              <a:rPr lang="es-MX" dirty="0"/>
              <a:t>los sistemas y aparatos del cuerpo </a:t>
            </a:r>
            <a:r>
              <a:rPr lang="es-MX" dirty="0" smtClean="0"/>
              <a:t>humano.</a:t>
            </a:r>
          </a:p>
          <a:p>
            <a:pPr algn="just"/>
            <a:r>
              <a:rPr lang="es-MX" dirty="0"/>
              <a:t>Es decir, </a:t>
            </a:r>
            <a:r>
              <a:rPr lang="es-MX" dirty="0" smtClean="0"/>
              <a:t>son</a:t>
            </a:r>
            <a:r>
              <a:rPr lang="es-MX" dirty="0"/>
              <a:t> </a:t>
            </a:r>
            <a:r>
              <a:rPr lang="es-MX" b="1" dirty="0"/>
              <a:t>el conjunto de órganos que hacen posible el funcionamiento de las funciones biológicas básicas</a:t>
            </a:r>
            <a:r>
              <a:rPr lang="es-MX" dirty="0"/>
              <a:t>, las cuales se encargan de realizar procesos de supervivencia y reproducción. Dada la importancia de estas funciones, los sistemas del cuerpo humano trabajan de manera automática, independientemente de nuestras intenciones o intentos por controlar lo que hacemos, dado que son el producto de millones de años de evolución biológica en la que la selección natural ha tendido a simplificar el modo en el que estos órganos trabajan de manera coordinada</a:t>
            </a:r>
            <a:r>
              <a:rPr lang="es-MX" dirty="0" smtClean="0"/>
              <a:t>.</a:t>
            </a:r>
          </a:p>
          <a:p>
            <a:pPr algn="just"/>
            <a:r>
              <a:rPr lang="es-MX" dirty="0"/>
              <a:t>Para poder coordinarse de forma eficiente y llevar a cabo sus funciones, los órganos reciben impulsos nerviosos procedentes del encéfalo y la médula espinal además de ser la llegada de las hormonas que inician diferentes procesos biológicos.</a:t>
            </a:r>
            <a:endParaRPr lang="es-419" dirty="0"/>
          </a:p>
        </p:txBody>
      </p:sp>
      <p:pic>
        <p:nvPicPr>
          <p:cNvPr id="4" name="Imagen 3"/>
          <p:cNvPicPr>
            <a:picLocks noChangeAspect="1"/>
          </p:cNvPicPr>
          <p:nvPr/>
        </p:nvPicPr>
        <p:blipFill>
          <a:blip r:embed="rId2"/>
          <a:stretch>
            <a:fillRect/>
          </a:stretch>
        </p:blipFill>
        <p:spPr>
          <a:xfrm>
            <a:off x="7512149" y="168813"/>
            <a:ext cx="4332848" cy="6260122"/>
          </a:xfrm>
          <a:prstGeom prst="rect">
            <a:avLst/>
          </a:prstGeom>
        </p:spPr>
      </p:pic>
    </p:spTree>
    <p:extLst>
      <p:ext uri="{BB962C8B-B14F-4D97-AF65-F5344CB8AC3E}">
        <p14:creationId xmlns:p14="http://schemas.microsoft.com/office/powerpoint/2010/main" val="2392892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94418"/>
          </a:xfrm>
        </p:spPr>
        <p:txBody>
          <a:bodyPr>
            <a:normAutofit fontScale="90000"/>
          </a:bodyPr>
          <a:lstStyle/>
          <a:p>
            <a:r>
              <a:rPr lang="es-MX" dirty="0" smtClean="0"/>
              <a:t>Clasificación: </a:t>
            </a:r>
            <a:endParaRPr lang="es-419" dirty="0"/>
          </a:p>
        </p:txBody>
      </p:sp>
      <p:sp>
        <p:nvSpPr>
          <p:cNvPr id="3" name="Marcador de contenido 2"/>
          <p:cNvSpPr>
            <a:spLocks noGrp="1"/>
          </p:cNvSpPr>
          <p:nvPr>
            <p:ph idx="1"/>
          </p:nvPr>
        </p:nvSpPr>
        <p:spPr>
          <a:xfrm>
            <a:off x="838200" y="1059544"/>
            <a:ext cx="10163629" cy="5117419"/>
          </a:xfrm>
        </p:spPr>
        <p:txBody>
          <a:bodyPr>
            <a:normAutofit fontScale="70000" lnSpcReduction="20000"/>
          </a:bodyPr>
          <a:lstStyle/>
          <a:p>
            <a:pPr algn="just"/>
            <a:r>
              <a:rPr lang="es-419" dirty="0">
                <a:solidFill>
                  <a:srgbClr val="FF0000"/>
                </a:solidFill>
              </a:rPr>
              <a:t>Sistema </a:t>
            </a:r>
            <a:r>
              <a:rPr lang="es-419" dirty="0" smtClean="0">
                <a:solidFill>
                  <a:srgbClr val="FF0000"/>
                </a:solidFill>
              </a:rPr>
              <a:t>digestivo </a:t>
            </a:r>
            <a:r>
              <a:rPr lang="es-419" dirty="0" smtClean="0"/>
              <a:t>: </a:t>
            </a:r>
            <a:r>
              <a:rPr lang="es-MX" dirty="0"/>
              <a:t>Degradación mecánica y química de los alimentos con el fin de absorberlos y usarlos como </a:t>
            </a:r>
            <a:r>
              <a:rPr lang="es-MX" dirty="0" smtClean="0"/>
              <a:t>energía. </a:t>
            </a:r>
            <a:endParaRPr lang="es-419" dirty="0"/>
          </a:p>
          <a:p>
            <a:pPr algn="just"/>
            <a:r>
              <a:rPr lang="es-419" dirty="0">
                <a:solidFill>
                  <a:srgbClr val="FF0000"/>
                </a:solidFill>
              </a:rPr>
              <a:t>Sistema </a:t>
            </a:r>
            <a:r>
              <a:rPr lang="es-419" dirty="0" smtClean="0">
                <a:solidFill>
                  <a:srgbClr val="FF0000"/>
                </a:solidFill>
              </a:rPr>
              <a:t>endocrino</a:t>
            </a:r>
            <a:r>
              <a:rPr lang="es-419" dirty="0" smtClean="0"/>
              <a:t>: </a:t>
            </a:r>
            <a:r>
              <a:rPr lang="es-MX" dirty="0"/>
              <a:t>Producción de hormonas para regular una gran variedad de funciones corporales (ciclo menstrual, niveles de azúcar o glucemia, </a:t>
            </a:r>
            <a:r>
              <a:rPr lang="es-MX" dirty="0" err="1"/>
              <a:t>etc</a:t>
            </a:r>
            <a:r>
              <a:rPr lang="es-MX" dirty="0"/>
              <a:t>)</a:t>
            </a:r>
            <a:endParaRPr lang="es-419" dirty="0" smtClean="0"/>
          </a:p>
          <a:p>
            <a:pPr algn="just"/>
            <a:r>
              <a:rPr lang="es-419" dirty="0" smtClean="0">
                <a:solidFill>
                  <a:srgbClr val="FF0000"/>
                </a:solidFill>
              </a:rPr>
              <a:t>Sistema nervioso: </a:t>
            </a:r>
            <a:r>
              <a:rPr lang="es-MX" dirty="0"/>
              <a:t>Inicio y regulación de las funciones vitales del cuerpo, sensaciones movimientos </a:t>
            </a:r>
            <a:r>
              <a:rPr lang="es-MX" dirty="0" smtClean="0"/>
              <a:t>corporales.</a:t>
            </a:r>
            <a:endParaRPr lang="es-419" dirty="0"/>
          </a:p>
          <a:p>
            <a:pPr algn="just"/>
            <a:r>
              <a:rPr lang="es-419" dirty="0">
                <a:solidFill>
                  <a:srgbClr val="FF0000"/>
                </a:solidFill>
              </a:rPr>
              <a:t>Sistema </a:t>
            </a:r>
            <a:r>
              <a:rPr lang="es-419" dirty="0" smtClean="0">
                <a:solidFill>
                  <a:srgbClr val="FF0000"/>
                </a:solidFill>
              </a:rPr>
              <a:t>cardiovascular</a:t>
            </a:r>
            <a:r>
              <a:rPr lang="es-419" dirty="0" smtClean="0"/>
              <a:t>: </a:t>
            </a:r>
            <a:r>
              <a:rPr lang="es-MX" dirty="0"/>
              <a:t>Transporte de oxígeno, nutrientes y hormonas por todo el cuerpo y eliminación de productos de desecho </a:t>
            </a:r>
            <a:r>
              <a:rPr lang="es-MX" dirty="0" smtClean="0"/>
              <a:t>metabólico.</a:t>
            </a:r>
            <a:endParaRPr lang="es-419" dirty="0"/>
          </a:p>
          <a:p>
            <a:pPr algn="just"/>
            <a:r>
              <a:rPr lang="es-419" dirty="0">
                <a:solidFill>
                  <a:srgbClr val="FF0000"/>
                </a:solidFill>
              </a:rPr>
              <a:t>Sistema </a:t>
            </a:r>
            <a:r>
              <a:rPr lang="es-419" dirty="0" smtClean="0">
                <a:solidFill>
                  <a:srgbClr val="FF0000"/>
                </a:solidFill>
              </a:rPr>
              <a:t>respiratorio</a:t>
            </a:r>
            <a:r>
              <a:rPr lang="es-419" dirty="0" smtClean="0"/>
              <a:t>: </a:t>
            </a:r>
            <a:r>
              <a:rPr lang="es-MX" dirty="0"/>
              <a:t>Intercambio gaseoso de oxígeno y dióxido de carbono entre el cuerpo y el aire ambiente, regulación del balance ácido-base y </a:t>
            </a:r>
            <a:r>
              <a:rPr lang="es-MX" dirty="0" smtClean="0"/>
              <a:t>fonación. </a:t>
            </a:r>
            <a:endParaRPr lang="es-419" dirty="0"/>
          </a:p>
          <a:p>
            <a:pPr algn="just"/>
            <a:r>
              <a:rPr lang="es-419" dirty="0" smtClean="0">
                <a:solidFill>
                  <a:srgbClr val="FF0000"/>
                </a:solidFill>
              </a:rPr>
              <a:t>Sistema urinario </a:t>
            </a:r>
            <a:r>
              <a:rPr lang="es-419" dirty="0" smtClean="0"/>
              <a:t>: </a:t>
            </a:r>
            <a:r>
              <a:rPr lang="es-MX" dirty="0"/>
              <a:t>Filtración de la sangre y eliminación de productos innecesarios y de desecho por medio de la producción y excreción de </a:t>
            </a:r>
            <a:r>
              <a:rPr lang="es-MX" dirty="0" smtClean="0"/>
              <a:t>orina.</a:t>
            </a:r>
            <a:endParaRPr lang="es-419" dirty="0"/>
          </a:p>
          <a:p>
            <a:pPr algn="just"/>
            <a:r>
              <a:rPr lang="es-419" dirty="0">
                <a:solidFill>
                  <a:srgbClr val="FF0000"/>
                </a:solidFill>
              </a:rPr>
              <a:t>Sistema </a:t>
            </a:r>
            <a:r>
              <a:rPr lang="es-419" dirty="0" smtClean="0">
                <a:solidFill>
                  <a:srgbClr val="FF0000"/>
                </a:solidFill>
              </a:rPr>
              <a:t>reproductor: </a:t>
            </a:r>
            <a:r>
              <a:rPr lang="es-MX" dirty="0"/>
              <a:t>Producción de células reproductivas y contribuye al proceso de </a:t>
            </a:r>
            <a:r>
              <a:rPr lang="es-MX" dirty="0" smtClean="0"/>
              <a:t>reproducción.</a:t>
            </a:r>
            <a:endParaRPr lang="es-419" dirty="0"/>
          </a:p>
          <a:p>
            <a:pPr algn="just"/>
            <a:r>
              <a:rPr lang="es-419" dirty="0">
                <a:solidFill>
                  <a:srgbClr val="FF0000"/>
                </a:solidFill>
              </a:rPr>
              <a:t>Sistema </a:t>
            </a:r>
            <a:r>
              <a:rPr lang="es-419" dirty="0" err="1" smtClean="0">
                <a:solidFill>
                  <a:srgbClr val="FF0000"/>
                </a:solidFill>
              </a:rPr>
              <a:t>musculoesquelético</a:t>
            </a:r>
            <a:r>
              <a:rPr lang="es-419" dirty="0" smtClean="0">
                <a:solidFill>
                  <a:srgbClr val="FF0000"/>
                </a:solidFill>
              </a:rPr>
              <a:t>:  </a:t>
            </a:r>
            <a:r>
              <a:rPr lang="es-MX" dirty="0" smtClean="0"/>
              <a:t>Soporte </a:t>
            </a:r>
            <a:r>
              <a:rPr lang="es-MX" dirty="0"/>
              <a:t>mecánico, postura y </a:t>
            </a:r>
            <a:r>
              <a:rPr lang="es-MX" dirty="0" smtClean="0"/>
              <a:t>locomoción</a:t>
            </a:r>
          </a:p>
          <a:p>
            <a:pPr algn="just"/>
            <a:r>
              <a:rPr lang="es-MX" dirty="0" smtClean="0">
                <a:solidFill>
                  <a:srgbClr val="FF0000"/>
                </a:solidFill>
              </a:rPr>
              <a:t>Sistema tegumentario</a:t>
            </a:r>
            <a:r>
              <a:rPr lang="es-MX" dirty="0" smtClean="0"/>
              <a:t>: </a:t>
            </a:r>
            <a:r>
              <a:rPr lang="es-MX" dirty="0"/>
              <a:t>Protección física de la superficie corporal, percepción sensorial, síntesis de </a:t>
            </a:r>
            <a:r>
              <a:rPr lang="es-MX" dirty="0" smtClean="0"/>
              <a:t>vitamina.</a:t>
            </a:r>
          </a:p>
          <a:p>
            <a:pPr algn="just"/>
            <a:r>
              <a:rPr lang="es-MX" dirty="0" smtClean="0">
                <a:solidFill>
                  <a:srgbClr val="FF0000"/>
                </a:solidFill>
              </a:rPr>
              <a:t>Sistema linfático: </a:t>
            </a:r>
            <a:r>
              <a:rPr lang="es-MX" dirty="0"/>
              <a:t>Drenaje del exceso de líquido en los tejidos, defensa inmune del cuerpo</a:t>
            </a:r>
            <a:endParaRPr lang="es-419" dirty="0"/>
          </a:p>
          <a:p>
            <a:endParaRPr lang="es-419" dirty="0"/>
          </a:p>
        </p:txBody>
      </p:sp>
    </p:spTree>
    <p:extLst>
      <p:ext uri="{BB962C8B-B14F-4D97-AF65-F5344CB8AC3E}">
        <p14:creationId xmlns:p14="http://schemas.microsoft.com/office/powerpoint/2010/main" val="1473586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ISTEMAS DEL CUERPO HUMANO | 199 jugadas | Quizizz"/>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9426"/>
          <a:stretch/>
        </p:blipFill>
        <p:spPr bwMode="auto">
          <a:xfrm>
            <a:off x="225083" y="393895"/>
            <a:ext cx="11966917" cy="6246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211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04020"/>
          </a:xfrm>
        </p:spPr>
        <p:txBody>
          <a:bodyPr/>
          <a:lstStyle/>
          <a:p>
            <a:r>
              <a:rPr lang="es-MX" dirty="0" smtClean="0"/>
              <a:t>Sistema Digestivo </a:t>
            </a:r>
            <a:endParaRPr lang="es-419" dirty="0"/>
          </a:p>
        </p:txBody>
      </p:sp>
      <p:sp>
        <p:nvSpPr>
          <p:cNvPr id="3" name="Marcador de contenido 2"/>
          <p:cNvSpPr>
            <a:spLocks noGrp="1"/>
          </p:cNvSpPr>
          <p:nvPr>
            <p:ph idx="1"/>
          </p:nvPr>
        </p:nvSpPr>
        <p:spPr>
          <a:xfrm>
            <a:off x="838200" y="1209822"/>
            <a:ext cx="6097172" cy="4967141"/>
          </a:xfrm>
        </p:spPr>
        <p:txBody>
          <a:bodyPr>
            <a:normAutofit fontScale="62500" lnSpcReduction="20000"/>
          </a:bodyPr>
          <a:lstStyle/>
          <a:p>
            <a:pPr algn="just"/>
            <a:r>
              <a:rPr lang="es-MX" dirty="0" smtClean="0"/>
              <a:t>Los </a:t>
            </a:r>
            <a:r>
              <a:rPr lang="es-MX" dirty="0"/>
              <a:t>órganos del sistema digestivo abarcan todo desde la boca hasta el canal anal, así que en realidad es un gran conducto que incluye la boca, la faringe, </a:t>
            </a:r>
            <a:r>
              <a:rPr lang="es-MX" dirty="0" smtClean="0"/>
              <a:t>el esófago, el </a:t>
            </a:r>
            <a:r>
              <a:rPr lang="es-MX" dirty="0"/>
              <a:t>estómago, el intestino delgado y </a:t>
            </a:r>
            <a:r>
              <a:rPr lang="es-MX" dirty="0" smtClean="0"/>
              <a:t>el intestino grueso </a:t>
            </a:r>
            <a:r>
              <a:rPr lang="es-MX" dirty="0"/>
              <a:t>para terminar en el canal </a:t>
            </a:r>
            <a:r>
              <a:rPr lang="es-MX" dirty="0" smtClean="0"/>
              <a:t>anal (órganos huecos). </a:t>
            </a:r>
            <a:r>
              <a:rPr lang="es-MX" dirty="0"/>
              <a:t>Los órganos digestivos accesorios asisten con la descomposición mecánica y química de los alimentos, estos son </a:t>
            </a:r>
            <a:r>
              <a:rPr lang="es-MX" dirty="0" smtClean="0"/>
              <a:t>la lengua, </a:t>
            </a:r>
            <a:r>
              <a:rPr lang="es-MX" dirty="0"/>
              <a:t>las glándulas salivales, </a:t>
            </a:r>
            <a:r>
              <a:rPr lang="es-MX" dirty="0" smtClean="0"/>
              <a:t>el páncreas, </a:t>
            </a:r>
            <a:r>
              <a:rPr lang="es-MX" dirty="0"/>
              <a:t>el hígado y </a:t>
            </a:r>
            <a:r>
              <a:rPr lang="es-MX" dirty="0" smtClean="0"/>
              <a:t>la</a:t>
            </a:r>
            <a:r>
              <a:rPr lang="es-MX" dirty="0"/>
              <a:t> </a:t>
            </a:r>
            <a:r>
              <a:rPr lang="es-MX" dirty="0" smtClean="0"/>
              <a:t>vesícula biliar (órganos sólidos) </a:t>
            </a:r>
            <a:r>
              <a:rPr lang="es-MX" dirty="0" smtClean="0"/>
              <a:t>.</a:t>
            </a:r>
          </a:p>
          <a:p>
            <a:pPr algn="just"/>
            <a:r>
              <a:rPr lang="es-MX" dirty="0"/>
              <a:t>El intestino delgado tiene tres partes. La primera parte se llama duodeno. El yeyuno está en el medio y el íleon está al final. El intestino grueso incluye el apéndice, el ciego, el colon y el recto. El apéndice es una bolsita con forma de dedo unida al ciego. El ciego es la primera parte del intestino grueso. El colon es el siguiente. El recto es el final del intestino grueso</a:t>
            </a:r>
            <a:r>
              <a:rPr lang="es-MX" dirty="0" smtClean="0"/>
              <a:t>.</a:t>
            </a:r>
          </a:p>
          <a:p>
            <a:pPr algn="just"/>
            <a:r>
              <a:rPr lang="es-MX" dirty="0"/>
              <a:t>Las bacterias en el tracto gastrointestinal, también llamadas flora intestinal o </a:t>
            </a:r>
            <a:r>
              <a:rPr lang="es-MX" dirty="0" err="1"/>
              <a:t>microbiota</a:t>
            </a:r>
            <a:r>
              <a:rPr lang="es-MX" dirty="0"/>
              <a:t>, ayudan con la digestión. Partes de los sistemas nerviosos y circulatorios también ayudan. Trabajando juntos, los nervios, las hormonas, las bacterias, la sangre y los órganos del aparato digestivo digieren los alimentos y líquidos que una persona come o bebe cada día.</a:t>
            </a:r>
            <a:endParaRPr lang="es-MX" dirty="0"/>
          </a:p>
          <a:p>
            <a:endParaRPr lang="es-419" dirty="0"/>
          </a:p>
        </p:txBody>
      </p:sp>
      <p:pic>
        <p:nvPicPr>
          <p:cNvPr id="4" name="Imagen 3"/>
          <p:cNvPicPr>
            <a:picLocks noChangeAspect="1"/>
          </p:cNvPicPr>
          <p:nvPr/>
        </p:nvPicPr>
        <p:blipFill rotWithShape="1">
          <a:blip r:embed="rId2"/>
          <a:srcRect b="6993"/>
          <a:stretch/>
        </p:blipFill>
        <p:spPr>
          <a:xfrm>
            <a:off x="7441809" y="661182"/>
            <a:ext cx="4683516" cy="5613010"/>
          </a:xfrm>
          <a:prstGeom prst="rect">
            <a:avLst/>
          </a:prstGeom>
        </p:spPr>
      </p:pic>
    </p:spTree>
    <p:extLst>
      <p:ext uri="{BB962C8B-B14F-4D97-AF65-F5344CB8AC3E}">
        <p14:creationId xmlns:p14="http://schemas.microsoft.com/office/powerpoint/2010/main" val="3286081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492369"/>
            <a:ext cx="10515600" cy="5684594"/>
          </a:xfrm>
        </p:spPr>
        <p:txBody>
          <a:bodyPr>
            <a:normAutofit/>
          </a:bodyPr>
          <a:lstStyle/>
          <a:p>
            <a:pPr algn="just"/>
            <a:r>
              <a:rPr lang="es-MX" dirty="0" smtClean="0"/>
              <a:t>La </a:t>
            </a:r>
            <a:r>
              <a:rPr lang="es-MX" dirty="0"/>
              <a:t>digestión es importante porque el cuerpo necesita los nutrientes provenientes de los alimentos y bebidas para funcionar correctamente y mantenerse sano. Las proteínas, las grasas, los carbohidratos, las </a:t>
            </a:r>
            <a:r>
              <a:rPr lang="es-MX" dirty="0" smtClean="0"/>
              <a:t>vitaminas</a:t>
            </a:r>
            <a:r>
              <a:rPr lang="es-MX" dirty="0"/>
              <a:t> </a:t>
            </a:r>
            <a:r>
              <a:rPr lang="es-MX" dirty="0" smtClean="0"/>
              <a:t>,</a:t>
            </a:r>
            <a:r>
              <a:rPr lang="es-MX" dirty="0"/>
              <a:t> los </a:t>
            </a:r>
            <a:r>
              <a:rPr lang="es-MX" dirty="0" smtClean="0"/>
              <a:t>minerales</a:t>
            </a:r>
            <a:r>
              <a:rPr lang="es-MX" dirty="0"/>
              <a:t> </a:t>
            </a:r>
            <a:r>
              <a:rPr lang="es-MX" dirty="0" smtClean="0"/>
              <a:t>y </a:t>
            </a:r>
            <a:r>
              <a:rPr lang="es-MX" dirty="0"/>
              <a:t>el agua son nutrientes. El aparato digestivo descompone químicamente los nutrientes en partes lo suficientemente pequeñas como para que el cuerpo pueda absorber los nutrientes y usarlos para la energía, crecimiento y reparación de las células.</a:t>
            </a:r>
          </a:p>
          <a:p>
            <a:pPr algn="just"/>
            <a:r>
              <a:rPr lang="es-MX" dirty="0"/>
              <a:t>Las proteínas se descomponen químicamente en aminoácidos</a:t>
            </a:r>
          </a:p>
          <a:p>
            <a:pPr algn="just"/>
            <a:r>
              <a:rPr lang="es-MX" dirty="0"/>
              <a:t>Las grasas se descomponen químicamente en ácidos grasos y glicerol</a:t>
            </a:r>
          </a:p>
          <a:p>
            <a:pPr algn="just"/>
            <a:r>
              <a:rPr lang="es-MX" dirty="0"/>
              <a:t>Los carbohidratos se descomponen químicamente en azúcares </a:t>
            </a:r>
            <a:r>
              <a:rPr lang="es-MX" dirty="0" smtClean="0"/>
              <a:t>simples</a:t>
            </a:r>
          </a:p>
          <a:p>
            <a:pPr algn="just"/>
            <a:endParaRPr lang="es-MX" dirty="0"/>
          </a:p>
          <a:p>
            <a:pPr algn="just"/>
            <a:endParaRPr lang="es-MX" dirty="0"/>
          </a:p>
          <a:p>
            <a:pPr algn="just"/>
            <a:endParaRPr lang="es-419" dirty="0"/>
          </a:p>
        </p:txBody>
      </p:sp>
    </p:spTree>
    <p:extLst>
      <p:ext uri="{BB962C8B-B14F-4D97-AF65-F5344CB8AC3E}">
        <p14:creationId xmlns:p14="http://schemas.microsoft.com/office/powerpoint/2010/main" val="277602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419"/>
          </a:p>
        </p:txBody>
      </p:sp>
      <p:sp>
        <p:nvSpPr>
          <p:cNvPr id="3" name="Marcador de contenido 2"/>
          <p:cNvSpPr>
            <a:spLocks noGrp="1"/>
          </p:cNvSpPr>
          <p:nvPr>
            <p:ph idx="1"/>
          </p:nvPr>
        </p:nvSpPr>
        <p:spPr/>
        <p:txBody>
          <a:bodyPr/>
          <a:lstStyle/>
          <a:p>
            <a:endParaRPr lang="es-419"/>
          </a:p>
        </p:txBody>
      </p:sp>
      <p:pic>
        <p:nvPicPr>
          <p:cNvPr id="4" name="Imagen 3"/>
          <p:cNvPicPr>
            <a:picLocks noChangeAspect="1"/>
          </p:cNvPicPr>
          <p:nvPr/>
        </p:nvPicPr>
        <p:blipFill>
          <a:blip r:embed="rId2"/>
          <a:stretch>
            <a:fillRect/>
          </a:stretch>
        </p:blipFill>
        <p:spPr>
          <a:xfrm>
            <a:off x="675249" y="365125"/>
            <a:ext cx="10902462" cy="6091946"/>
          </a:xfrm>
          <a:prstGeom prst="rect">
            <a:avLst/>
          </a:prstGeom>
        </p:spPr>
      </p:pic>
    </p:spTree>
    <p:extLst>
      <p:ext uri="{BB962C8B-B14F-4D97-AF65-F5344CB8AC3E}">
        <p14:creationId xmlns:p14="http://schemas.microsoft.com/office/powerpoint/2010/main" val="2596764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65760" y="506436"/>
            <a:ext cx="4994031" cy="6351563"/>
          </a:xfrm>
        </p:spPr>
        <p:txBody>
          <a:bodyPr>
            <a:normAutofit fontScale="92500" lnSpcReduction="20000"/>
          </a:bodyPr>
          <a:lstStyle/>
          <a:p>
            <a:pPr algn="just"/>
            <a:r>
              <a:rPr lang="es-MX" dirty="0"/>
              <a:t>La función del sistema digestivo es degradar los alimentos en compuestos cada vez más pequeños, hasta que estos puedan ser absorbidos y usados como energía. Consiste en una serie de órganos del tracto gastrointestinal y órganos digestivos accesorios</a:t>
            </a:r>
            <a:r>
              <a:rPr lang="es-MX" dirty="0" smtClean="0"/>
              <a:t>.</a:t>
            </a:r>
          </a:p>
          <a:p>
            <a:pPr algn="just"/>
            <a:r>
              <a:rPr lang="es-MX" dirty="0"/>
              <a:t> Una vez que los alimentos han sido descompuestos químicamente en partes lo suficientemente pequeñas, el cuerpo puede absorber y transportar los nutrientes adonde se necesitan. El intestino grueso absorbe agua y los productos de desecho de la digestión se convierten en heces. Los nervios y las hormonas ayudan a controlar el proceso digestivo</a:t>
            </a:r>
            <a:r>
              <a:rPr lang="es-MX" dirty="0" smtClean="0"/>
              <a:t>.</a:t>
            </a:r>
            <a:endParaRPr lang="es-419" dirty="0"/>
          </a:p>
        </p:txBody>
      </p:sp>
      <p:pic>
        <p:nvPicPr>
          <p:cNvPr id="4" name="Imagen 3"/>
          <p:cNvPicPr>
            <a:picLocks noChangeAspect="1"/>
          </p:cNvPicPr>
          <p:nvPr/>
        </p:nvPicPr>
        <p:blipFill rotWithShape="1">
          <a:blip r:embed="rId2"/>
          <a:srcRect l="33747" t="24090" r="17606" b="12641"/>
          <a:stretch/>
        </p:blipFill>
        <p:spPr>
          <a:xfrm>
            <a:off x="5514535" y="393895"/>
            <a:ext cx="6330461" cy="6231988"/>
          </a:xfrm>
          <a:prstGeom prst="rect">
            <a:avLst/>
          </a:prstGeom>
        </p:spPr>
      </p:pic>
    </p:spTree>
    <p:extLst>
      <p:ext uri="{BB962C8B-B14F-4D97-AF65-F5344CB8AC3E}">
        <p14:creationId xmlns:p14="http://schemas.microsoft.com/office/powerpoint/2010/main" val="183839550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879</Words>
  <Application>Microsoft Office PowerPoint</Application>
  <PresentationFormat>Panorámica</PresentationFormat>
  <Paragraphs>82</Paragraphs>
  <Slides>22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22</vt:i4>
      </vt:variant>
    </vt:vector>
  </HeadingPairs>
  <TitlesOfParts>
    <vt:vector size="26" baseType="lpstr">
      <vt:lpstr>Arial</vt:lpstr>
      <vt:lpstr>Calibri</vt:lpstr>
      <vt:lpstr>Calibri Light</vt:lpstr>
      <vt:lpstr>Tema de Office</vt:lpstr>
      <vt:lpstr>SISTEMAS</vt:lpstr>
      <vt:lpstr>Presentación de PowerPoint</vt:lpstr>
      <vt:lpstr>Presentación de PowerPoint</vt:lpstr>
      <vt:lpstr>Clasificación: </vt:lpstr>
      <vt:lpstr>Presentación de PowerPoint</vt:lpstr>
      <vt:lpstr>Sistema Digestivo </vt:lpstr>
      <vt:lpstr>Presentación de PowerPoint</vt:lpstr>
      <vt:lpstr>Presentación de PowerPoint</vt:lpstr>
      <vt:lpstr>Presentación de PowerPoint</vt:lpstr>
      <vt:lpstr>Presentación de PowerPoint</vt:lpstr>
      <vt:lpstr>Sistema Endócrino </vt:lpstr>
      <vt:lpstr>Presentación de PowerPoint</vt:lpstr>
      <vt:lpstr>Hormonas </vt:lpstr>
      <vt:lpstr>Presentación de PowerPoint</vt:lpstr>
      <vt:lpstr>Tipos de comunicación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DIGESTIVO Y ENDOCRINO </dc:title>
  <dc:creator>Rosa Velez</dc:creator>
  <cp:lastModifiedBy>Rosa Velez</cp:lastModifiedBy>
  <cp:revision>58</cp:revision>
  <dcterms:created xsi:type="dcterms:W3CDTF">2025-01-21T04:52:35Z</dcterms:created>
  <dcterms:modified xsi:type="dcterms:W3CDTF">2025-01-28T11:02:50Z</dcterms:modified>
</cp:coreProperties>
</file>