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309" r:id="rId2"/>
    <p:sldId id="310" r:id="rId3"/>
    <p:sldId id="316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313" r:id="rId39"/>
    <p:sldId id="311" r:id="rId40"/>
    <p:sldId id="312" r:id="rId41"/>
    <p:sldId id="314" r:id="rId4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AB895-0BEF-4C43-A1B9-60A8066AE761}" type="datetimeFigureOut">
              <a:rPr lang="es-EC" smtClean="0"/>
              <a:t>3/6/2025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BE552-AFB4-48B5-860C-AB8512A76A6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53594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 dirty="0"/>
          </a:p>
        </p:txBody>
      </p:sp>
      <p:sp>
        <p:nvSpPr>
          <p:cNvPr id="5123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330650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7171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664816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7171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878283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49155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756715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49155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820845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49155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594244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49155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24889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">
  <p:cSld name="Custom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55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6956613" r:id="rId1"/>
    <p:sldLayoutId id="2436956614" r:id="rId2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Lida Barba Maggi: La Facultad de Ingeniería de la UNACH">
            <a:extLst>
              <a:ext uri="{FF2B5EF4-FFF2-40B4-BE49-F238E27FC236}">
                <a16:creationId xmlns:a16="http://schemas.microsoft.com/office/drawing/2014/main" id="{C1443866-7507-4780-B50F-596739454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94431" y="4039353"/>
            <a:ext cx="9144000" cy="2890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2981771" y="5583581"/>
            <a:ext cx="3073855" cy="45719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DOCENTE : ING  JOSE ANTONIO ESCOBAR MACHADO. MSC</a:t>
            </a:r>
            <a:endParaRPr sz="1600" dirty="0"/>
          </a:p>
        </p:txBody>
      </p:sp>
      <p:pic>
        <p:nvPicPr>
          <p:cNvPr id="4099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8814511" y="0"/>
            <a:ext cx="350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object 3"/>
          <p:cNvSpPr txBox="1">
            <a:spLocks/>
          </p:cNvSpPr>
          <p:nvPr/>
        </p:nvSpPr>
        <p:spPr bwMode="auto">
          <a:xfrm>
            <a:off x="3328808" y="1299763"/>
            <a:ext cx="2790441" cy="109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828" rIns="0" bIns="0">
            <a:spAutoFit/>
          </a:bodyPr>
          <a:lstStyle>
            <a:lvl1pPr marL="9525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ts val="32"/>
              </a:spcBef>
              <a:buClr>
                <a:srgbClr val="000000"/>
              </a:buClr>
              <a:buSzTx/>
              <a:buNone/>
            </a:pPr>
            <a:r>
              <a:rPr lang="es-ES" altLang="es-EC" sz="16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FACULTAD DE INGENIERIA</a:t>
            </a:r>
          </a:p>
          <a:p>
            <a:pPr algn="ctr">
              <a:spcBef>
                <a:spcPts val="32"/>
              </a:spcBef>
              <a:buClr>
                <a:srgbClr val="000000"/>
              </a:buClr>
              <a:buSzTx/>
              <a:buNone/>
            </a:pPr>
            <a:r>
              <a:rPr lang="es-ES" altLang="es-EC" sz="16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CARRERA DE AGROINDUSTRIA</a:t>
            </a:r>
          </a:p>
          <a:p>
            <a:pPr algn="ctr">
              <a:spcBef>
                <a:spcPts val="32"/>
              </a:spcBef>
              <a:buClr>
                <a:srgbClr val="000000"/>
              </a:buClr>
              <a:buSzTx/>
              <a:buNone/>
            </a:pPr>
            <a:endParaRPr lang="es-ES" altLang="es-EC" sz="1580" dirty="0">
              <a:latin typeface="Trebuchet MS" panose="020B0603020202020204" pitchFamily="34" charset="0"/>
              <a:ea typeface="Arial" panose="020B0604020202020204" pitchFamily="34" charset="0"/>
              <a:cs typeface="Trebuchet MS" panose="020B0603020202020204" pitchFamily="34" charset="0"/>
              <a:sym typeface="Arial" panose="020B0604020202020204" pitchFamily="34" charset="0"/>
            </a:endParaRPr>
          </a:p>
          <a:p>
            <a:pPr algn="ctr">
              <a:spcBef>
                <a:spcPts val="32"/>
              </a:spcBef>
              <a:buClr>
                <a:srgbClr val="000000"/>
              </a:buClr>
              <a:buSzTx/>
              <a:buNone/>
            </a:pPr>
            <a:endParaRPr lang="es-ES" altLang="es-EC" sz="1142" dirty="0">
              <a:latin typeface="Trebuchet MS" panose="020B0603020202020204" pitchFamily="34" charset="0"/>
              <a:ea typeface="Arial" panose="020B0604020202020204" pitchFamily="34" charset="0"/>
              <a:cs typeface="Trebuchet MS" panose="020B0603020202020204" pitchFamily="34" charset="0"/>
              <a:sym typeface="Arial" panose="020B0604020202020204" pitchFamily="34" charset="0"/>
            </a:endParaRPr>
          </a:p>
          <a:p>
            <a:pPr algn="ctr">
              <a:spcBef>
                <a:spcPts val="32"/>
              </a:spcBef>
              <a:buClr>
                <a:srgbClr val="000000"/>
              </a:buClr>
              <a:buSzTx/>
              <a:buNone/>
            </a:pPr>
            <a:endParaRPr lang="es-ES" altLang="es-EC" sz="1142" dirty="0">
              <a:latin typeface="Trebuchet MS" panose="020B0603020202020204" pitchFamily="34" charset="0"/>
              <a:ea typeface="Arial" panose="020B0604020202020204" pitchFamily="34" charset="0"/>
              <a:cs typeface="Trebuchet MS" panose="020B0603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E002316-EC5C-4729-85BD-7B8A2EE378D7}"/>
              </a:ext>
            </a:extLst>
          </p:cNvPr>
          <p:cNvSpPr txBox="1"/>
          <p:nvPr/>
        </p:nvSpPr>
        <p:spPr>
          <a:xfrm>
            <a:off x="2764264" y="1985440"/>
            <a:ext cx="391952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ASIGNATURA :</a:t>
            </a:r>
            <a:r>
              <a:rPr lang="es-EC" sz="1400" b="1" dirty="0"/>
              <a:t>MICROBIOLOGIA AGROINDUSTRIAL</a:t>
            </a:r>
          </a:p>
          <a:p>
            <a:pPr algn="ctr">
              <a:defRPr/>
            </a:pPr>
            <a:r>
              <a:rPr lang="es-EC" sz="1000" dirty="0"/>
              <a:t> </a:t>
            </a:r>
            <a:endParaRPr lang="es-EC" sz="1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defRPr/>
            </a:pPr>
            <a:r>
              <a:rPr lang="es-EC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UNIDAD # 3</a:t>
            </a:r>
          </a:p>
          <a:p>
            <a:pPr algn="ctr">
              <a:defRPr/>
            </a:pPr>
            <a:endParaRPr lang="es-EC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defRPr/>
            </a:pPr>
            <a:r>
              <a:rPr lang="es-EC" sz="1600" b="0" i="0" u="none" strike="noStrike" baseline="0" dirty="0">
                <a:latin typeface="ArialNormal"/>
              </a:rPr>
              <a:t>CULTIVOS MICROBIANOS</a:t>
            </a:r>
          </a:p>
          <a:p>
            <a:pPr algn="ctr">
              <a:defRPr/>
            </a:pPr>
            <a:endParaRPr lang="es-EC" sz="2800" b="1" dirty="0"/>
          </a:p>
          <a:p>
            <a:pPr algn="ctr">
              <a:defRPr/>
            </a:pPr>
            <a:r>
              <a:rPr lang="es-EC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 9:</a:t>
            </a:r>
          </a:p>
          <a:p>
            <a:pPr algn="ctr"/>
            <a:r>
              <a:rPr lang="es-EC" sz="1600" b="0" i="0" u="none" strike="noStrike" baseline="0" dirty="0">
                <a:latin typeface="ArialNormal"/>
              </a:rPr>
              <a:t>Conservación de microorganismos</a:t>
            </a:r>
          </a:p>
          <a:p>
            <a:pPr algn="ctr"/>
            <a:r>
              <a:rPr lang="es-EC" sz="1600" b="0" i="0" u="none" strike="noStrike" baseline="0" dirty="0">
                <a:latin typeface="ArialNormal"/>
              </a:rPr>
              <a:t>Anaerobios</a:t>
            </a:r>
          </a:p>
          <a:p>
            <a:pPr algn="ctr"/>
            <a:r>
              <a:rPr lang="es-EC" sz="1600" b="0" i="0" u="none" strike="noStrike" baseline="0" dirty="0">
                <a:latin typeface="ArialNormal"/>
              </a:rPr>
              <a:t>Resiembra</a:t>
            </a:r>
            <a:endParaRPr lang="es-EC" sz="1600" dirty="0">
              <a:latin typeface="ArialNormal"/>
            </a:endParaRPr>
          </a:p>
          <a:p>
            <a:pPr algn="ctr"/>
            <a:r>
              <a:rPr lang="es-EC" sz="1600" b="0" i="0" u="none" strike="noStrike" baseline="0" dirty="0">
                <a:latin typeface="ArialNormal"/>
              </a:rPr>
              <a:t>Desecación</a:t>
            </a:r>
          </a:p>
          <a:p>
            <a:pPr algn="ctr"/>
            <a:r>
              <a:rPr lang="es-EC" sz="1600" b="0" i="0" u="none" strike="noStrike" baseline="0" dirty="0">
                <a:latin typeface="ArialNormal"/>
              </a:rPr>
              <a:t>Congelación</a:t>
            </a:r>
          </a:p>
          <a:p>
            <a:pPr algn="ctr"/>
            <a:r>
              <a:rPr lang="es-EC" sz="1600" b="0" i="0" u="none" strike="noStrike" baseline="0" dirty="0">
                <a:latin typeface="ArialNormal"/>
              </a:rPr>
              <a:t>Liofilización</a:t>
            </a:r>
            <a:endParaRPr lang="es-EC"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7;p3">
            <a:extLst>
              <a:ext uri="{FF2B5EF4-FFF2-40B4-BE49-F238E27FC236}">
                <a16:creationId xmlns:a16="http://schemas.microsoft.com/office/drawing/2014/main" id="{B491133F-0166-42CE-9BAB-AD6F8F9F56DF}"/>
              </a:ext>
            </a:extLst>
          </p:cNvPr>
          <p:cNvSpPr/>
          <p:nvPr/>
        </p:nvSpPr>
        <p:spPr>
          <a:xfrm>
            <a:off x="4327985" y="5808276"/>
            <a:ext cx="792088" cy="19543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S" sz="900" b="1" dirty="0">
                <a:solidFill>
                  <a:schemeClr val="tx1">
                    <a:lumMod val="95000"/>
                  </a:schemeClr>
                </a:solidFill>
              </a:rPr>
              <a:t>2025-2025</a:t>
            </a:r>
            <a:endParaRPr sz="8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103" name="Google Shape;17;p3"/>
          <p:cNvSpPr>
            <a:spLocks noChangeArrowheads="1"/>
          </p:cNvSpPr>
          <p:nvPr/>
        </p:nvSpPr>
        <p:spPr bwMode="auto">
          <a:xfrm>
            <a:off x="3528214" y="763289"/>
            <a:ext cx="2391630" cy="42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C" sz="1354" b="1" dirty="0">
                <a:latin typeface="Arial" panose="020B0604020202020204" pitchFamily="34" charset="0"/>
              </a:rPr>
              <a:t>UNIVERSIDAD NACIONAL DE CHIMBORAZO</a:t>
            </a:r>
            <a:endParaRPr lang="es-EC" altLang="es-EC" sz="1354" b="1" dirty="0">
              <a:latin typeface="Arial" panose="020B0604020202020204" pitchFamily="34" charset="0"/>
            </a:endParaRPr>
          </a:p>
        </p:txBody>
      </p:sp>
      <p:pic>
        <p:nvPicPr>
          <p:cNvPr id="3074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92A5C6DF-FD80-4393-BCFC-D9C90EE3B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2" y="115806"/>
            <a:ext cx="1138217" cy="1138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49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6" descr="Sli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7" descr="Sli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8" descr="Sli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9" descr="Slid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10" descr="Slid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11" descr="Slid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13" descr="Slid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14" descr="Slid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15" descr="Slid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16" descr="Slid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Lida Barba Maggi: La Facultad de Ingeniería de la UNACH">
            <a:extLst>
              <a:ext uri="{FF2B5EF4-FFF2-40B4-BE49-F238E27FC236}">
                <a16:creationId xmlns:a16="http://schemas.microsoft.com/office/drawing/2014/main" id="{C1443866-7507-4780-B50F-596739454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179512" y="4294044"/>
            <a:ext cx="9043674" cy="2563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8891306" y="0"/>
            <a:ext cx="3066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92A5C6DF-FD80-4393-BCFC-D9C90EE3B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979543" cy="979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26;p4">
            <a:extLst>
              <a:ext uri="{FF2B5EF4-FFF2-40B4-BE49-F238E27FC236}">
                <a16:creationId xmlns:a16="http://schemas.microsoft.com/office/drawing/2014/main" id="{45A6C883-808F-4DC2-AD71-6342AC11C08F}"/>
              </a:ext>
            </a:extLst>
          </p:cNvPr>
          <p:cNvSpPr/>
          <p:nvPr/>
        </p:nvSpPr>
        <p:spPr>
          <a:xfrm>
            <a:off x="1691680" y="1772816"/>
            <a:ext cx="3192767" cy="1343192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>
              <a:defRPr/>
            </a:pPr>
            <a:r>
              <a:rPr lang="es-EC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CONTENIDOS</a:t>
            </a:r>
            <a:endParaRPr sz="2400" dirty="0"/>
          </a:p>
          <a:p>
            <a:pPr>
              <a:defRPr/>
            </a:pPr>
            <a:r>
              <a:rPr lang="es-EC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/>
          </a:p>
          <a:p>
            <a:pPr>
              <a:defRPr/>
            </a:pPr>
            <a:r>
              <a:rPr lang="es-EC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01.TEMA</a:t>
            </a:r>
            <a:endParaRPr sz="2400" dirty="0"/>
          </a:p>
          <a:p>
            <a:pPr>
              <a:defRPr/>
            </a:pPr>
            <a:r>
              <a:rPr lang="es-EC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02.OBJETIVOS</a:t>
            </a:r>
            <a:endParaRPr sz="2400" dirty="0"/>
          </a:p>
          <a:p>
            <a:pPr>
              <a:defRPr/>
            </a:pPr>
            <a:r>
              <a:rPr lang="es-EC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03.DESARROLLO</a:t>
            </a:r>
            <a:endParaRPr sz="2400" dirty="0"/>
          </a:p>
          <a:p>
            <a:pPr>
              <a:defRPr/>
            </a:pPr>
            <a:r>
              <a:rPr lang="es-EC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04.CONCLUSIONES </a:t>
            </a:r>
            <a:endParaRPr sz="2400" dirty="0"/>
          </a:p>
          <a:p>
            <a:pPr>
              <a:defRPr/>
            </a:pPr>
            <a:r>
              <a:rPr lang="es-EC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05.BIBLIOGRAFIA</a:t>
            </a:r>
            <a:endParaRPr sz="2400" dirty="0"/>
          </a:p>
          <a:p>
            <a:pPr>
              <a:defRPr/>
            </a:pPr>
            <a:r>
              <a:rPr lang="es-EC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06.VIDEO</a:t>
            </a:r>
            <a:endParaRPr sz="2400" dirty="0"/>
          </a:p>
          <a:p>
            <a:pPr>
              <a:defRPr/>
            </a:pPr>
            <a:r>
              <a:rPr lang="es-EC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07.ARTICULO</a:t>
            </a:r>
            <a:br>
              <a:rPr lang="es-EC" sz="668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C" sz="668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782" dirty="0"/>
          </a:p>
          <a:p>
            <a:pPr algn="ctr">
              <a:lnSpc>
                <a:spcPct val="126315"/>
              </a:lnSpc>
              <a:defRPr/>
            </a:pPr>
            <a:endParaRPr sz="601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126315"/>
              </a:lnSpc>
              <a:spcBef>
                <a:spcPts val="530"/>
              </a:spcBef>
              <a:defRPr/>
            </a:pPr>
            <a:endParaRPr sz="601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7646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17" descr="Slid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18" descr="Slid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19" descr="Slid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20" descr="Slid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21" descr="Slid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22" descr="Slid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23" descr="Slid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24" descr="Slid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25" descr="Slid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26" descr="Slid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Lida Barba Maggi: La Facultad de Ingeniería de la UNACH">
            <a:extLst>
              <a:ext uri="{FF2B5EF4-FFF2-40B4-BE49-F238E27FC236}">
                <a16:creationId xmlns:a16="http://schemas.microsoft.com/office/drawing/2014/main" id="{C1443866-7507-4780-B50F-596739454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179512" y="4294044"/>
            <a:ext cx="9043674" cy="2563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8891306" y="0"/>
            <a:ext cx="3066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92A5C6DF-FD80-4393-BCFC-D9C90EE3B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979543" cy="979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26;p4">
            <a:extLst>
              <a:ext uri="{FF2B5EF4-FFF2-40B4-BE49-F238E27FC236}">
                <a16:creationId xmlns:a16="http://schemas.microsoft.com/office/drawing/2014/main" id="{45A6C883-808F-4DC2-AD71-6342AC11C08F}"/>
              </a:ext>
            </a:extLst>
          </p:cNvPr>
          <p:cNvSpPr/>
          <p:nvPr/>
        </p:nvSpPr>
        <p:spPr>
          <a:xfrm>
            <a:off x="1547664" y="1772816"/>
            <a:ext cx="6552728" cy="1944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lIns="0" tIns="0" rIns="0" bIns="0"/>
          <a:lstStyle/>
          <a:p>
            <a:pPr>
              <a:defRPr/>
            </a:pPr>
            <a:r>
              <a:rPr lang="es-EC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OBJETIVO: </a:t>
            </a:r>
          </a:p>
          <a:p>
            <a:pPr>
              <a:defRPr/>
            </a:pPr>
            <a:endParaRPr lang="es-EC" dirty="0">
              <a:sym typeface="Calibri"/>
            </a:endParaRPr>
          </a:p>
          <a:p>
            <a:pPr>
              <a:defRPr/>
            </a:pPr>
            <a:r>
              <a:rPr lang="es-ES" dirty="0"/>
              <a:t>El objetivo principal de la conservación de microorganismos aerobios es asegurar la viabilidad y estabilidad de las cepas a largo plazo, manteniendo su pureza y características genéticas.</a:t>
            </a:r>
            <a:endParaRPr dirty="0"/>
          </a:p>
          <a:p>
            <a:pPr>
              <a:defRPr/>
            </a:pPr>
            <a:r>
              <a:rPr lang="es-EC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/>
          </a:p>
          <a:p>
            <a:pPr>
              <a:defRPr/>
            </a:pPr>
            <a:br>
              <a:rPr lang="es-EC" sz="668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C" sz="668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782" dirty="0"/>
          </a:p>
          <a:p>
            <a:pPr algn="ctr">
              <a:lnSpc>
                <a:spcPct val="126315"/>
              </a:lnSpc>
              <a:defRPr/>
            </a:pPr>
            <a:endParaRPr sz="601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126315"/>
              </a:lnSpc>
              <a:spcBef>
                <a:spcPts val="530"/>
              </a:spcBef>
              <a:defRPr/>
            </a:pPr>
            <a:endParaRPr sz="601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01007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27" descr="Slid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28" descr="Slid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29" descr="Slid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30" descr="Slid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31" descr="Slid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32" descr="Slid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33" descr="Slid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34" descr="Slid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30460" y="4437113"/>
            <a:ext cx="9160388" cy="239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30460" y="6381328"/>
            <a:ext cx="2666236" cy="19543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903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sz="1354" dirty="0"/>
          </a:p>
        </p:txBody>
      </p:sp>
      <p:pic>
        <p:nvPicPr>
          <p:cNvPr id="48132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8870177" y="26103"/>
            <a:ext cx="305327" cy="680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0" y="27795"/>
            <a:ext cx="1172607" cy="1172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4" name="CuadroTexto 7"/>
          <p:cNvSpPr txBox="1">
            <a:spLocks noChangeArrowheads="1"/>
          </p:cNvSpPr>
          <p:nvPr/>
        </p:nvSpPr>
        <p:spPr bwMode="auto">
          <a:xfrm>
            <a:off x="3851255" y="524781"/>
            <a:ext cx="1932181" cy="37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altLang="es-EC" sz="1806" b="1" dirty="0"/>
              <a:t>BIBLIOGRAFIA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7804799-B2D2-896E-BE11-652E0106095A}"/>
              </a:ext>
            </a:extLst>
          </p:cNvPr>
          <p:cNvSpPr txBox="1"/>
          <p:nvPr/>
        </p:nvSpPr>
        <p:spPr>
          <a:xfrm>
            <a:off x="1483964" y="1346790"/>
            <a:ext cx="683245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err="1">
                <a:effectLst/>
                <a:latin typeface="Times" panose="02020603050405020304" pitchFamily="18" charset="0"/>
              </a:rPr>
              <a:t>Kirsop</a:t>
            </a:r>
            <a:r>
              <a:rPr lang="es-EC" dirty="0">
                <a:effectLst/>
                <a:latin typeface="Times" panose="02020603050405020304" pitchFamily="18" charset="0"/>
              </a:rPr>
              <a:t> B.E. "</a:t>
            </a:r>
            <a:r>
              <a:rPr lang="es-EC" dirty="0" err="1">
                <a:effectLst/>
                <a:latin typeface="Times" panose="02020603050405020304" pitchFamily="18" charset="0"/>
              </a:rPr>
              <a:t>The</a:t>
            </a:r>
            <a:r>
              <a:rPr lang="es-EC" dirty="0">
                <a:effectLst/>
                <a:latin typeface="Times" panose="02020603050405020304" pitchFamily="18" charset="0"/>
              </a:rPr>
              <a:t> </a:t>
            </a:r>
            <a:r>
              <a:rPr lang="es-EC" dirty="0" err="1">
                <a:effectLst/>
                <a:latin typeface="Times" panose="02020603050405020304" pitchFamily="18" charset="0"/>
              </a:rPr>
              <a:t>stability</a:t>
            </a:r>
            <a:r>
              <a:rPr lang="es-EC" dirty="0">
                <a:effectLst/>
                <a:latin typeface="Times" panose="02020603050405020304" pitchFamily="18" charset="0"/>
              </a:rPr>
              <a:t> </a:t>
            </a:r>
            <a:r>
              <a:rPr lang="es-EC" dirty="0" err="1">
                <a:effectLst/>
                <a:latin typeface="Times" panose="02020603050405020304" pitchFamily="18" charset="0"/>
              </a:rPr>
              <a:t>of</a:t>
            </a:r>
            <a:r>
              <a:rPr lang="es-EC" dirty="0">
                <a:effectLst/>
                <a:latin typeface="Times" panose="02020603050405020304" pitchFamily="18" charset="0"/>
              </a:rPr>
              <a:t> industrial </a:t>
            </a:r>
            <a:r>
              <a:rPr lang="es-EC" dirty="0" err="1">
                <a:effectLst/>
                <a:latin typeface="Times" panose="02020603050405020304" pitchFamily="18" charset="0"/>
              </a:rPr>
              <a:t>organisms</a:t>
            </a:r>
            <a:r>
              <a:rPr lang="es-EC" dirty="0">
                <a:effectLst/>
                <a:latin typeface="Times" panose="02020603050405020304" pitchFamily="18" charset="0"/>
              </a:rPr>
              <a:t>". Commonwealth </a:t>
            </a:r>
            <a:r>
              <a:rPr lang="es-EC" dirty="0" err="1">
                <a:effectLst/>
                <a:latin typeface="Times" panose="02020603050405020304" pitchFamily="18" charset="0"/>
              </a:rPr>
              <a:t>Mycological</a:t>
            </a:r>
            <a:r>
              <a:rPr lang="es-EC" dirty="0">
                <a:effectLst/>
                <a:latin typeface="Times" panose="02020603050405020304" pitchFamily="18" charset="0"/>
              </a:rPr>
              <a:t> </a:t>
            </a:r>
            <a:r>
              <a:rPr lang="es-EC" dirty="0" err="1">
                <a:effectLst/>
                <a:latin typeface="Times" panose="02020603050405020304" pitchFamily="18" charset="0"/>
              </a:rPr>
              <a:t>Institute</a:t>
            </a:r>
            <a:r>
              <a:rPr lang="es-EC" dirty="0">
                <a:effectLst/>
                <a:latin typeface="Times" panose="02020603050405020304" pitchFamily="18" charset="0"/>
              </a:rPr>
              <a:t>. </a:t>
            </a:r>
            <a:r>
              <a:rPr lang="es-EC" dirty="0" err="1">
                <a:effectLst/>
                <a:latin typeface="Times" panose="02020603050405020304" pitchFamily="18" charset="0"/>
              </a:rPr>
              <a:t>Kew</a:t>
            </a:r>
            <a:r>
              <a:rPr lang="es-EC" dirty="0">
                <a:effectLst/>
                <a:latin typeface="Times" panose="02020603050405020304" pitchFamily="18" charset="0"/>
              </a:rPr>
              <a:t> Edition,100-106, 1999.11.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>
              <a:effectLst/>
              <a:latin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err="1">
                <a:effectLst/>
                <a:latin typeface="Times" panose="02020603050405020304" pitchFamily="18" charset="0"/>
              </a:rPr>
              <a:t>Gherna</a:t>
            </a:r>
            <a:r>
              <a:rPr lang="es-EC" dirty="0">
                <a:effectLst/>
                <a:latin typeface="Times" panose="02020603050405020304" pitchFamily="18" charset="0"/>
              </a:rPr>
              <a:t> RL. </a:t>
            </a:r>
            <a:r>
              <a:rPr lang="es-EC" dirty="0" err="1">
                <a:effectLst/>
                <a:latin typeface="Times" panose="02020603050405020304" pitchFamily="18" charset="0"/>
              </a:rPr>
              <a:t>Preservation</a:t>
            </a:r>
            <a:r>
              <a:rPr lang="es-EC" dirty="0">
                <a:effectLst/>
                <a:latin typeface="Times" panose="02020603050405020304" pitchFamily="18" charset="0"/>
              </a:rPr>
              <a:t> Culture. </a:t>
            </a:r>
            <a:r>
              <a:rPr lang="es-EC" dirty="0" err="1">
                <a:effectLst/>
                <a:latin typeface="Times" panose="02020603050405020304" pitchFamily="18" charset="0"/>
              </a:rPr>
              <a:t>Methods</a:t>
            </a:r>
            <a:r>
              <a:rPr lang="es-EC" dirty="0">
                <a:effectLst/>
                <a:latin typeface="Times" panose="02020603050405020304" pitchFamily="18" charset="0"/>
              </a:rPr>
              <a:t> </a:t>
            </a:r>
            <a:r>
              <a:rPr lang="es-EC" dirty="0" err="1">
                <a:effectLst/>
                <a:latin typeface="Times" panose="02020603050405020304" pitchFamily="18" charset="0"/>
              </a:rPr>
              <a:t>for</a:t>
            </a:r>
            <a:r>
              <a:rPr lang="es-EC" dirty="0">
                <a:effectLst/>
                <a:latin typeface="Times" panose="02020603050405020304" pitchFamily="18" charset="0"/>
              </a:rPr>
              <a:t> General and Molecular </a:t>
            </a:r>
            <a:r>
              <a:rPr lang="es-EC" dirty="0" err="1">
                <a:effectLst/>
                <a:latin typeface="Times" panose="02020603050405020304" pitchFamily="18" charset="0"/>
              </a:rPr>
              <a:t>Bacteriology</a:t>
            </a:r>
            <a:r>
              <a:rPr lang="es-EC" dirty="0">
                <a:effectLst/>
                <a:latin typeface="Times" panose="02020603050405020304" pitchFamily="18" charset="0"/>
              </a:rPr>
              <a:t>. American </a:t>
            </a:r>
            <a:r>
              <a:rPr lang="es-EC" dirty="0" err="1">
                <a:effectLst/>
                <a:latin typeface="Times" panose="02020603050405020304" pitchFamily="18" charset="0"/>
              </a:rPr>
              <a:t>Societyfor</a:t>
            </a:r>
            <a:r>
              <a:rPr lang="es-EC" dirty="0">
                <a:effectLst/>
                <a:latin typeface="Times" panose="02020603050405020304" pitchFamily="18" charset="0"/>
              </a:rPr>
              <a:t> </a:t>
            </a:r>
            <a:r>
              <a:rPr lang="es-EC" dirty="0" err="1">
                <a:effectLst/>
                <a:latin typeface="Times" panose="02020603050405020304" pitchFamily="18" charset="0"/>
              </a:rPr>
              <a:t>Microbiology</a:t>
            </a:r>
            <a:r>
              <a:rPr lang="es-EC" dirty="0">
                <a:effectLst/>
                <a:latin typeface="Times" panose="02020603050405020304" pitchFamily="18" charset="0"/>
              </a:rPr>
              <a:t> Washington. </a:t>
            </a:r>
            <a:r>
              <a:rPr lang="es-EC" dirty="0" err="1">
                <a:effectLst/>
                <a:latin typeface="Times" panose="02020603050405020304" pitchFamily="18" charset="0"/>
              </a:rPr>
              <a:t>Bacteriologic</a:t>
            </a:r>
            <a:r>
              <a:rPr lang="es-EC" dirty="0">
                <a:effectLst/>
                <a:latin typeface="Times" panose="02020603050405020304" pitchFamily="18" charset="0"/>
              </a:rPr>
              <a:t> </a:t>
            </a:r>
            <a:r>
              <a:rPr lang="es-EC" dirty="0" err="1">
                <a:effectLst/>
                <a:latin typeface="Times" panose="02020603050405020304" pitchFamily="18" charset="0"/>
              </a:rPr>
              <a:t>Assays</a:t>
            </a:r>
            <a:r>
              <a:rPr lang="es-EC" dirty="0">
                <a:effectLst/>
                <a:latin typeface="Times" panose="02020603050405020304" pitchFamily="18" charset="0"/>
              </a:rPr>
              <a:t>, 12, 49-50, 1998.12.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>
              <a:effectLst/>
              <a:latin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err="1">
                <a:effectLst/>
                <a:latin typeface="Times" panose="02020603050405020304" pitchFamily="18" charset="0"/>
              </a:rPr>
              <a:t>Hawksworth</a:t>
            </a:r>
            <a:r>
              <a:rPr lang="es-EC" dirty="0">
                <a:effectLst/>
                <a:latin typeface="Times" panose="02020603050405020304" pitchFamily="18" charset="0"/>
              </a:rPr>
              <a:t> D.L. and Aguirre B. International Iniciatives in </a:t>
            </a:r>
            <a:r>
              <a:rPr lang="es-EC" dirty="0" err="1">
                <a:effectLst/>
                <a:latin typeface="Times" panose="02020603050405020304" pitchFamily="18" charset="0"/>
              </a:rPr>
              <a:t>Microbial</a:t>
            </a:r>
            <a:r>
              <a:rPr lang="es-EC" dirty="0">
                <a:effectLst/>
                <a:latin typeface="Times" panose="02020603050405020304" pitchFamily="18" charset="0"/>
              </a:rPr>
              <a:t> </a:t>
            </a:r>
            <a:r>
              <a:rPr lang="es-EC" dirty="0" err="1">
                <a:effectLst/>
                <a:latin typeface="Times" panose="02020603050405020304" pitchFamily="18" charset="0"/>
              </a:rPr>
              <a:t>Diversity</a:t>
            </a:r>
            <a:r>
              <a:rPr lang="es-EC" dirty="0">
                <a:effectLst/>
                <a:latin typeface="Times" panose="02020603050405020304" pitchFamily="18" charset="0"/>
              </a:rPr>
              <a:t>. </a:t>
            </a:r>
            <a:r>
              <a:rPr lang="es-EC" dirty="0" err="1">
                <a:effectLst/>
                <a:latin typeface="Times" panose="02020603050405020304" pitchFamily="18" charset="0"/>
              </a:rPr>
              <a:t>The</a:t>
            </a:r>
            <a:r>
              <a:rPr lang="es-EC" dirty="0">
                <a:effectLst/>
                <a:latin typeface="Times" panose="02020603050405020304" pitchFamily="18" charset="0"/>
              </a:rPr>
              <a:t> </a:t>
            </a:r>
            <a:r>
              <a:rPr lang="es-EC" dirty="0" err="1">
                <a:effectLst/>
                <a:latin typeface="Times" panose="02020603050405020304" pitchFamily="18" charset="0"/>
              </a:rPr>
              <a:t>Biodiversity</a:t>
            </a:r>
            <a:r>
              <a:rPr lang="es-EC" dirty="0">
                <a:effectLst/>
                <a:latin typeface="Times" panose="02020603050405020304" pitchFamily="18" charset="0"/>
              </a:rPr>
              <a:t> </a:t>
            </a:r>
            <a:r>
              <a:rPr lang="es-EC" dirty="0" err="1">
                <a:effectLst/>
                <a:latin typeface="Times" panose="02020603050405020304" pitchFamily="18" charset="0"/>
              </a:rPr>
              <a:t>ofMicroorganisms</a:t>
            </a:r>
            <a:r>
              <a:rPr lang="es-EC" dirty="0">
                <a:effectLst/>
                <a:latin typeface="Times" panose="02020603050405020304" pitchFamily="18" charset="0"/>
              </a:rPr>
              <a:t> and </a:t>
            </a:r>
            <a:r>
              <a:rPr lang="es-EC" dirty="0" err="1">
                <a:effectLst/>
                <a:latin typeface="Times" panose="02020603050405020304" pitchFamily="18" charset="0"/>
              </a:rPr>
              <a:t>the</a:t>
            </a:r>
            <a:r>
              <a:rPr lang="es-EC" dirty="0">
                <a:effectLst/>
                <a:latin typeface="Times" panose="02020603050405020304" pitchFamily="18" charset="0"/>
              </a:rPr>
              <a:t> Role </a:t>
            </a:r>
            <a:r>
              <a:rPr lang="es-EC" dirty="0" err="1">
                <a:effectLst/>
                <a:latin typeface="Times" panose="02020603050405020304" pitchFamily="18" charset="0"/>
              </a:rPr>
              <a:t>of</a:t>
            </a:r>
            <a:r>
              <a:rPr lang="es-EC" dirty="0">
                <a:effectLst/>
                <a:latin typeface="Times" panose="02020603050405020304" pitchFamily="18" charset="0"/>
              </a:rPr>
              <a:t> </a:t>
            </a:r>
            <a:r>
              <a:rPr lang="es-EC" dirty="0" err="1">
                <a:effectLst/>
                <a:latin typeface="Times" panose="02020603050405020304" pitchFamily="18" charset="0"/>
              </a:rPr>
              <a:t>Microbial</a:t>
            </a:r>
            <a:r>
              <a:rPr lang="es-EC" dirty="0">
                <a:effectLst/>
                <a:latin typeface="Times" panose="02020603050405020304" pitchFamily="18" charset="0"/>
              </a:rPr>
              <a:t> </a:t>
            </a:r>
            <a:r>
              <a:rPr lang="es-EC" dirty="0" err="1">
                <a:effectLst/>
                <a:latin typeface="Times" panose="02020603050405020304" pitchFamily="18" charset="0"/>
              </a:rPr>
              <a:t>Resource</a:t>
            </a:r>
            <a:r>
              <a:rPr lang="es-EC" dirty="0">
                <a:effectLst/>
                <a:latin typeface="Times" panose="02020603050405020304" pitchFamily="18" charset="0"/>
              </a:rPr>
              <a:t> Centres. B.E. </a:t>
            </a:r>
            <a:r>
              <a:rPr lang="es-EC" dirty="0" err="1">
                <a:effectLst/>
                <a:latin typeface="Times" panose="02020603050405020304" pitchFamily="18" charset="0"/>
              </a:rPr>
              <a:t>Kirsop</a:t>
            </a:r>
            <a:r>
              <a:rPr lang="es-EC" dirty="0">
                <a:effectLst/>
                <a:latin typeface="Times" panose="02020603050405020304" pitchFamily="18" charset="0"/>
              </a:rPr>
              <a:t> and D.L. </a:t>
            </a:r>
            <a:r>
              <a:rPr lang="es-EC" dirty="0" err="1">
                <a:effectLst/>
                <a:latin typeface="Times" panose="02020603050405020304" pitchFamily="18" charset="0"/>
              </a:rPr>
              <a:t>Hawksworth</a:t>
            </a:r>
            <a:r>
              <a:rPr lang="es-EC" dirty="0">
                <a:effectLst/>
                <a:latin typeface="Times" panose="02020603050405020304" pitchFamily="18" charset="0"/>
              </a:rPr>
              <a:t> (</a:t>
            </a:r>
            <a:r>
              <a:rPr lang="es-EC" dirty="0" err="1">
                <a:effectLst/>
                <a:latin typeface="Times" panose="02020603050405020304" pitchFamily="18" charset="0"/>
              </a:rPr>
              <a:t>ed</a:t>
            </a:r>
            <a:r>
              <a:rPr lang="es-EC" dirty="0">
                <a:effectLst/>
                <a:latin typeface="Times" panose="02020603050405020304" pitchFamily="18" charset="0"/>
              </a:rPr>
              <a:t>).WFCC. </a:t>
            </a:r>
            <a:r>
              <a:rPr lang="es-EC" dirty="0" err="1">
                <a:effectLst/>
                <a:latin typeface="Times" panose="02020603050405020304" pitchFamily="18" charset="0"/>
              </a:rPr>
              <a:t>Biodiversity</a:t>
            </a:r>
            <a:r>
              <a:rPr lang="es-EC" dirty="0">
                <a:effectLst/>
                <a:latin typeface="Times" panose="02020603050405020304" pitchFamily="18" charset="0"/>
              </a:rPr>
              <a:t> </a:t>
            </a:r>
            <a:r>
              <a:rPr lang="es-EC" dirty="0" err="1">
                <a:effectLst/>
                <a:latin typeface="Times" panose="02020603050405020304" pitchFamily="18" charset="0"/>
              </a:rPr>
              <a:t>Committee</a:t>
            </a:r>
            <a:r>
              <a:rPr lang="es-EC" dirty="0">
                <a:effectLst/>
                <a:latin typeface="Times" panose="02020603050405020304" pitchFamily="18" charset="0"/>
              </a:rPr>
              <a:t>, 65-72, 1997.13.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>
              <a:effectLst/>
              <a:latin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effectLst/>
                <a:latin typeface="Times" panose="02020603050405020304" pitchFamily="18" charset="0"/>
              </a:rPr>
              <a:t> </a:t>
            </a:r>
            <a:r>
              <a:rPr lang="es-EC" dirty="0" err="1">
                <a:effectLst/>
                <a:latin typeface="Times" panose="02020603050405020304" pitchFamily="18" charset="0"/>
              </a:rPr>
              <a:t>Kirsop</a:t>
            </a:r>
            <a:r>
              <a:rPr lang="es-EC" dirty="0">
                <a:effectLst/>
                <a:latin typeface="Times" panose="02020603050405020304" pitchFamily="18" charset="0"/>
              </a:rPr>
              <a:t> B.E. and Doyle A. "</a:t>
            </a:r>
            <a:r>
              <a:rPr lang="es-EC" dirty="0" err="1">
                <a:effectLst/>
                <a:latin typeface="Times" panose="02020603050405020304" pitchFamily="18" charset="0"/>
              </a:rPr>
              <a:t>Maintenance</a:t>
            </a:r>
            <a:r>
              <a:rPr lang="es-EC" dirty="0">
                <a:effectLst/>
                <a:latin typeface="Times" panose="02020603050405020304" pitchFamily="18" charset="0"/>
              </a:rPr>
              <a:t> </a:t>
            </a:r>
            <a:r>
              <a:rPr lang="es-EC" dirty="0" err="1">
                <a:effectLst/>
                <a:latin typeface="Times" panose="02020603050405020304" pitchFamily="18" charset="0"/>
              </a:rPr>
              <a:t>of</a:t>
            </a:r>
            <a:r>
              <a:rPr lang="es-EC" dirty="0">
                <a:effectLst/>
                <a:latin typeface="Times" panose="02020603050405020304" pitchFamily="18" charset="0"/>
              </a:rPr>
              <a:t> </a:t>
            </a:r>
            <a:r>
              <a:rPr lang="es-EC" dirty="0" err="1">
                <a:effectLst/>
                <a:latin typeface="Times" panose="02020603050405020304" pitchFamily="18" charset="0"/>
              </a:rPr>
              <a:t>microorganisms</a:t>
            </a:r>
            <a:r>
              <a:rPr lang="es-EC" dirty="0">
                <a:effectLst/>
                <a:latin typeface="Times" panose="02020603050405020304" pitchFamily="18" charset="0"/>
              </a:rPr>
              <a:t> and cultures </a:t>
            </a:r>
            <a:r>
              <a:rPr lang="es-EC" dirty="0" err="1">
                <a:effectLst/>
                <a:latin typeface="Times" panose="02020603050405020304" pitchFamily="18" charset="0"/>
              </a:rPr>
              <a:t>cells</a:t>
            </a:r>
            <a:r>
              <a:rPr lang="es-EC" dirty="0">
                <a:effectLst/>
                <a:latin typeface="Times" panose="02020603050405020304" pitchFamily="18" charset="0"/>
              </a:rPr>
              <a:t>". </a:t>
            </a:r>
            <a:r>
              <a:rPr lang="es-EC" dirty="0" err="1">
                <a:effectLst/>
                <a:latin typeface="Times" panose="02020603050405020304" pitchFamily="18" charset="0"/>
              </a:rPr>
              <a:t>Academic</a:t>
            </a:r>
            <a:r>
              <a:rPr lang="es-EC" dirty="0">
                <a:effectLst/>
                <a:latin typeface="Times" panose="02020603050405020304" pitchFamily="18" charset="0"/>
              </a:rPr>
              <a:t> </a:t>
            </a:r>
            <a:r>
              <a:rPr lang="es-EC" dirty="0" err="1">
                <a:effectLst/>
                <a:latin typeface="Times" panose="02020603050405020304" pitchFamily="18" charset="0"/>
              </a:rPr>
              <a:t>Press.London</a:t>
            </a:r>
            <a:r>
              <a:rPr lang="es-EC" dirty="0">
                <a:effectLst/>
                <a:latin typeface="Times" panose="02020603050405020304" pitchFamily="18" charset="0"/>
              </a:rPr>
              <a:t>, 23-24, 2000. </a:t>
            </a:r>
            <a:br>
              <a:rPr lang="es-EC" dirty="0">
                <a:effectLst/>
                <a:latin typeface="Times" panose="02020603050405020304" pitchFamily="18" charset="0"/>
              </a:rPr>
            </a:b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494665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30460" y="4437113"/>
            <a:ext cx="9160388" cy="239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30460" y="6381328"/>
            <a:ext cx="2666236" cy="19543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903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sz="1354" dirty="0"/>
          </a:p>
        </p:txBody>
      </p:sp>
      <p:pic>
        <p:nvPicPr>
          <p:cNvPr id="48132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8870177" y="26103"/>
            <a:ext cx="305327" cy="680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0" y="27795"/>
            <a:ext cx="1172607" cy="1172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4" name="CuadroTexto 7"/>
          <p:cNvSpPr txBox="1">
            <a:spLocks noChangeArrowheads="1"/>
          </p:cNvSpPr>
          <p:nvPr/>
        </p:nvSpPr>
        <p:spPr bwMode="auto">
          <a:xfrm>
            <a:off x="4283968" y="830172"/>
            <a:ext cx="1932181" cy="37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altLang="es-EC" sz="1806" b="1" dirty="0"/>
              <a:t>VIDEO</a:t>
            </a:r>
            <a:endParaRPr lang="es-EC" altLang="es-EC" sz="887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CD0A45D-060A-549D-AFF0-10D5624D8381}"/>
              </a:ext>
            </a:extLst>
          </p:cNvPr>
          <p:cNvSpPr txBox="1"/>
          <p:nvPr/>
        </p:nvSpPr>
        <p:spPr>
          <a:xfrm>
            <a:off x="2135048" y="5658496"/>
            <a:ext cx="58031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/>
              <a:t>https://youtu.be/BAK9nZ-b3Ns?si=BOs1hoWoGObtrZHa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A12700-532B-AA8A-91B6-69BB7E8CE32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2433" r="2405" b="22377"/>
          <a:stretch/>
        </p:blipFill>
        <p:spPr>
          <a:xfrm>
            <a:off x="1604331" y="1299601"/>
            <a:ext cx="6349132" cy="374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47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0" descr="Slide 1"/>
          <p:cNvPicPr>
            <a:picLocks noChangeAspect="1"/>
          </p:cNvPicPr>
          <p:nvPr/>
        </p:nvPicPr>
        <p:blipFill rotWithShape="1">
          <a:blip r:embed="rId2"/>
          <a:srcRect b="10800"/>
          <a:stretch/>
        </p:blipFill>
        <p:spPr>
          <a:xfrm>
            <a:off x="0" y="857250"/>
            <a:ext cx="9144000" cy="4587974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30460" y="4437113"/>
            <a:ext cx="9160388" cy="239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30460" y="6381328"/>
            <a:ext cx="2666236" cy="19543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903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sz="1354" dirty="0"/>
          </a:p>
        </p:txBody>
      </p:sp>
      <p:pic>
        <p:nvPicPr>
          <p:cNvPr id="48132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8870177" y="26103"/>
            <a:ext cx="305327" cy="680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0" y="27795"/>
            <a:ext cx="1172607" cy="1172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4" name="CuadroTexto 7"/>
          <p:cNvSpPr txBox="1">
            <a:spLocks noChangeArrowheads="1"/>
          </p:cNvSpPr>
          <p:nvPr/>
        </p:nvSpPr>
        <p:spPr bwMode="auto">
          <a:xfrm>
            <a:off x="3639594" y="785507"/>
            <a:ext cx="27363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C" altLang="es-EC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ARTICULO CIENTIFICO</a:t>
            </a:r>
            <a:endParaRPr lang="es-EC" altLang="es-EC" sz="2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8A7EC42-9898-B3C8-069B-A2EF8ABD2F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375" t="20251" r="27950" b="8350"/>
          <a:stretch/>
        </p:blipFill>
        <p:spPr>
          <a:xfrm>
            <a:off x="2411760" y="1275788"/>
            <a:ext cx="4857890" cy="402032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FD05B6A-03A9-C08C-713C-C73219E11179}"/>
              </a:ext>
            </a:extLst>
          </p:cNvPr>
          <p:cNvSpPr txBox="1"/>
          <p:nvPr/>
        </p:nvSpPr>
        <p:spPr>
          <a:xfrm>
            <a:off x="672876" y="5100513"/>
            <a:ext cx="81544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/>
              <a:t>https://www.seimc.org/contenidos/documentoscientificos/procedimientosmicrobiologia/seimc-procedimientomicrobiologia16.pdf</a:t>
            </a:r>
          </a:p>
        </p:txBody>
      </p:sp>
    </p:spTree>
    <p:extLst>
      <p:ext uri="{BB962C8B-B14F-4D97-AF65-F5344CB8AC3E}">
        <p14:creationId xmlns:p14="http://schemas.microsoft.com/office/powerpoint/2010/main" val="39982561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7468" y="4755715"/>
            <a:ext cx="9160388" cy="2129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438545" y="5624899"/>
            <a:ext cx="2666236" cy="19543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903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sz="1354" dirty="0"/>
          </a:p>
        </p:txBody>
      </p:sp>
      <p:pic>
        <p:nvPicPr>
          <p:cNvPr id="48132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8869006" y="0"/>
            <a:ext cx="3076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28" y="60968"/>
            <a:ext cx="1172607" cy="1172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/>
          <a:srcRect l="33823" t="55456" r="55049" b="38672"/>
          <a:stretch/>
        </p:blipFill>
        <p:spPr>
          <a:xfrm>
            <a:off x="2789814" y="4327177"/>
            <a:ext cx="4015261" cy="857076"/>
          </a:xfrm>
          <a:prstGeom prst="rect">
            <a:avLst/>
          </a:prstGeom>
        </p:spPr>
      </p:pic>
      <p:pic>
        <p:nvPicPr>
          <p:cNvPr id="1026" name="Picture 2" descr="95 frases motivadoras cortas para levantar tu ánimo en segundos - Pensador">
            <a:extLst>
              <a:ext uri="{FF2B5EF4-FFF2-40B4-BE49-F238E27FC236}">
                <a16:creationId xmlns:a16="http://schemas.microsoft.com/office/drawing/2014/main" id="{A632FF2D-619F-7076-AAB0-2F7B547D1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224" y="682056"/>
            <a:ext cx="4414440" cy="3312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41408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1" descr="Sli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2" descr="Sli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3" descr="Sli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4" descr="Sli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5" descr="Sli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71">
  <a:themeElements>
    <a:clrScheme name="Theme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287</Words>
  <Application>Microsoft Office PowerPoint</Application>
  <PresentationFormat>Presentación en pantalla (4:3)</PresentationFormat>
  <Paragraphs>49</Paragraphs>
  <Slides>41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8" baseType="lpstr">
      <vt:lpstr>Aptos</vt:lpstr>
      <vt:lpstr>Arial</vt:lpstr>
      <vt:lpstr>ArialNormal</vt:lpstr>
      <vt:lpstr>Calibri</vt:lpstr>
      <vt:lpstr>Times</vt:lpstr>
      <vt:lpstr>Trebuchet MS</vt:lpstr>
      <vt:lpstr>Theme71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Jose Antonio Escobar Machado</cp:lastModifiedBy>
  <cp:revision>3</cp:revision>
  <dcterms:created xsi:type="dcterms:W3CDTF">2025-05-22T18:59:00Z</dcterms:created>
  <dcterms:modified xsi:type="dcterms:W3CDTF">2025-06-04T00:11:00Z</dcterms:modified>
  <cp:category/>
  <cp:contentStatus/>
</cp:coreProperties>
</file>