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2/21/2021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5" name="Picture 4" descr="Gráficos y trazados en una pantalla digital azul">
            <a:extLst>
              <a:ext uri="{FF2B5EF4-FFF2-40B4-BE49-F238E27FC236}">
                <a16:creationId xmlns:a16="http://schemas.microsoft.com/office/drawing/2014/main" id="{CB99C593-95D2-4F47-BC77-244FCFAA814E}"/>
              </a:ext>
            </a:extLst>
          </p:cNvPr>
          <p:cNvPicPr>
            <a:picLocks noChangeAspect="1"/>
          </p:cNvPicPr>
          <p:nvPr/>
        </p:nvPicPr>
        <p:blipFill rotWithShape="1">
          <a:blip r:embed="rId3">
            <a:duotone>
              <a:prstClr val="black"/>
              <a:schemeClr val="accent5">
                <a:tint val="45000"/>
                <a:satMod val="400000"/>
              </a:schemeClr>
            </a:duotone>
            <a:alphaModFix amt="25000"/>
          </a:blip>
          <a:srcRect t="23143" b="1857"/>
          <a:stretch/>
        </p:blipFill>
        <p:spPr>
          <a:xfrm>
            <a:off x="20" y="10"/>
            <a:ext cx="12191980" cy="6857990"/>
          </a:xfrm>
          <a:prstGeom prst="rect">
            <a:avLst/>
          </a:prstGeom>
        </p:spPr>
      </p:pic>
      <p:sp>
        <p:nvSpPr>
          <p:cNvPr id="2" name="Título 1">
            <a:extLst>
              <a:ext uri="{FF2B5EF4-FFF2-40B4-BE49-F238E27FC236}">
                <a16:creationId xmlns:a16="http://schemas.microsoft.com/office/drawing/2014/main" id="{87A28EC5-5C1B-49B8-81A0-147E5DA4706E}"/>
              </a:ext>
            </a:extLst>
          </p:cNvPr>
          <p:cNvSpPr>
            <a:spLocks noGrp="1"/>
          </p:cNvSpPr>
          <p:nvPr>
            <p:ph type="ctrTitle"/>
          </p:nvPr>
        </p:nvSpPr>
        <p:spPr>
          <a:xfrm>
            <a:off x="1154955" y="1447800"/>
            <a:ext cx="8825658" cy="3329581"/>
          </a:xfrm>
        </p:spPr>
        <p:txBody>
          <a:bodyPr>
            <a:normAutofit/>
          </a:bodyPr>
          <a:lstStyle/>
          <a:p>
            <a:r>
              <a:rPr lang="es-EC" dirty="0"/>
              <a:t>TABLAS ESTADÍSTICAS</a:t>
            </a:r>
          </a:p>
        </p:txBody>
      </p:sp>
      <p:sp>
        <p:nvSpPr>
          <p:cNvPr id="3" name="Subtítulo 2">
            <a:extLst>
              <a:ext uri="{FF2B5EF4-FFF2-40B4-BE49-F238E27FC236}">
                <a16:creationId xmlns:a16="http://schemas.microsoft.com/office/drawing/2014/main" id="{40B96A70-BB7A-4EB2-B6ED-8FEE2B676751}"/>
              </a:ext>
            </a:extLst>
          </p:cNvPr>
          <p:cNvSpPr>
            <a:spLocks noGrp="1"/>
          </p:cNvSpPr>
          <p:nvPr>
            <p:ph type="subTitle" idx="1"/>
          </p:nvPr>
        </p:nvSpPr>
        <p:spPr>
          <a:xfrm>
            <a:off x="1154955" y="4777380"/>
            <a:ext cx="8825658" cy="861420"/>
          </a:xfrm>
        </p:spPr>
        <p:txBody>
          <a:bodyPr>
            <a:normAutofit/>
          </a:bodyPr>
          <a:lstStyle/>
          <a:p>
            <a:pPr>
              <a:lnSpc>
                <a:spcPct val="90000"/>
              </a:lnSpc>
            </a:pPr>
            <a:r>
              <a:rPr lang="es-EC" sz="1700"/>
              <a:t>Las tablas permiten </a:t>
            </a:r>
            <a:r>
              <a:rPr lang="es-EC" sz="1700" err="1"/>
              <a:t>vizualizar</a:t>
            </a:r>
            <a:r>
              <a:rPr lang="es-EC" sz="1700"/>
              <a:t> y comprender rápidamente un conjunto de datos y captar ciertos detalles y relaciones importantes</a:t>
            </a:r>
          </a:p>
        </p:txBody>
      </p:sp>
      <p:sp>
        <p:nvSpPr>
          <p:cNvPr id="9" name="Rectangle 8">
            <a:extLst>
              <a:ext uri="{FF2B5EF4-FFF2-40B4-BE49-F238E27FC236}">
                <a16:creationId xmlns:a16="http://schemas.microsoft.com/office/drawing/2014/main" id="{C4731D99-FE94-40AD-B267-E598F7988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20976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2" name="Picture 11">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0"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EC1093D2-5D5B-4A54-B5E5-836AFBE094F1}"/>
              </a:ext>
            </a:extLst>
          </p:cNvPr>
          <p:cNvSpPr>
            <a:spLocks noGrp="1"/>
          </p:cNvSpPr>
          <p:nvPr>
            <p:ph type="ctrTitle"/>
          </p:nvPr>
        </p:nvSpPr>
        <p:spPr>
          <a:xfrm>
            <a:off x="806195" y="804672"/>
            <a:ext cx="3521359" cy="5248656"/>
          </a:xfrm>
        </p:spPr>
        <p:txBody>
          <a:bodyPr vert="horz" lIns="91440" tIns="45720" rIns="91440" bIns="45720" rtlCol="0" anchor="ctr">
            <a:normAutofit/>
          </a:bodyPr>
          <a:lstStyle/>
          <a:p>
            <a:pPr algn="ctr"/>
            <a:r>
              <a:rPr lang="en-US" sz="4200"/>
              <a:t>Normas para su elaboración</a:t>
            </a:r>
          </a:p>
        </p:txBody>
      </p:sp>
      <p:sp>
        <p:nvSpPr>
          <p:cNvPr id="5" name="CuadroTexto 4">
            <a:extLst>
              <a:ext uri="{FF2B5EF4-FFF2-40B4-BE49-F238E27FC236}">
                <a16:creationId xmlns:a16="http://schemas.microsoft.com/office/drawing/2014/main" id="{7DBBB1FE-6996-43C0-9BC8-DD20A30A50D6}"/>
              </a:ext>
            </a:extLst>
          </p:cNvPr>
          <p:cNvSpPr txBox="1"/>
          <p:nvPr/>
        </p:nvSpPr>
        <p:spPr>
          <a:xfrm>
            <a:off x="4975861" y="804671"/>
            <a:ext cx="6399930" cy="5248657"/>
          </a:xfrm>
          <a:prstGeom prst="rect">
            <a:avLst/>
          </a:prstGeom>
        </p:spPr>
        <p:txBody>
          <a:bodyPr vert="horz" lIns="91440" tIns="45720" rIns="91440" bIns="45720" rtlCol="0" anchor="ctr">
            <a:normAutofit/>
          </a:bodyPr>
          <a:lstStyle/>
          <a:p>
            <a:pPr marL="342900" indent="-342900">
              <a:lnSpc>
                <a:spcPct val="90000"/>
              </a:lnSpc>
              <a:spcBef>
                <a:spcPts val="1000"/>
              </a:spcBef>
              <a:buClr>
                <a:schemeClr val="accent1">
                  <a:lumMod val="60000"/>
                  <a:lumOff val="40000"/>
                </a:schemeClr>
              </a:buClr>
              <a:buSzPct val="80000"/>
              <a:buFont typeface="Wingdings 3" charset="2"/>
              <a:buChar char=""/>
            </a:pPr>
            <a:r>
              <a:rPr lang="en-US" sz="1500">
                <a:latin typeface="+mj-lt"/>
                <a:ea typeface="+mj-ea"/>
                <a:cs typeface="+mj-cs"/>
              </a:rPr>
              <a:t>Cuando existen abundancia de datos, usar varias tablas</a:t>
            </a:r>
          </a:p>
          <a:p>
            <a:pPr marL="342900" indent="-342900">
              <a:lnSpc>
                <a:spcPct val="90000"/>
              </a:lnSpc>
              <a:spcBef>
                <a:spcPts val="1000"/>
              </a:spcBef>
              <a:buClr>
                <a:schemeClr val="accent1">
                  <a:lumMod val="60000"/>
                  <a:lumOff val="40000"/>
                </a:schemeClr>
              </a:buClr>
              <a:buSzPct val="80000"/>
              <a:buFont typeface="Wingdings 3" charset="2"/>
              <a:buChar char=""/>
            </a:pPr>
            <a:r>
              <a:rPr lang="en-US" sz="1500">
                <a:latin typeface="+mj-lt"/>
                <a:ea typeface="+mj-ea"/>
                <a:cs typeface="+mj-cs"/>
              </a:rPr>
              <a:t>Si una tabla es grande (mas de media pagina) se debe colocar sola.</a:t>
            </a:r>
          </a:p>
          <a:p>
            <a:pPr marL="342900" indent="-342900">
              <a:lnSpc>
                <a:spcPct val="90000"/>
              </a:lnSpc>
              <a:spcBef>
                <a:spcPts val="1000"/>
              </a:spcBef>
              <a:buClr>
                <a:schemeClr val="accent1">
                  <a:lumMod val="60000"/>
                  <a:lumOff val="40000"/>
                </a:schemeClr>
              </a:buClr>
              <a:buSzPct val="80000"/>
              <a:buFont typeface="Wingdings 3" charset="2"/>
              <a:buChar char=""/>
            </a:pPr>
            <a:r>
              <a:rPr lang="en-US" sz="1500">
                <a:latin typeface="+mj-lt"/>
                <a:ea typeface="+mj-ea"/>
                <a:cs typeface="+mj-cs"/>
              </a:rPr>
              <a:t>Si la tabla es pequeña, puede combinarse con texto, ubicándola lo mas cerca</a:t>
            </a:r>
          </a:p>
          <a:p>
            <a:pPr marL="342900" indent="-342900">
              <a:lnSpc>
                <a:spcPct val="90000"/>
              </a:lnSpc>
              <a:spcBef>
                <a:spcPts val="1000"/>
              </a:spcBef>
              <a:buClr>
                <a:schemeClr val="accent1">
                  <a:lumMod val="60000"/>
                  <a:lumOff val="40000"/>
                </a:schemeClr>
              </a:buClr>
              <a:buSzPct val="80000"/>
              <a:buFont typeface="Wingdings 3" charset="2"/>
              <a:buChar char=""/>
            </a:pPr>
            <a:r>
              <a:rPr lang="en-US" sz="1500">
                <a:latin typeface="+mj-lt"/>
                <a:ea typeface="+mj-ea"/>
                <a:cs typeface="+mj-cs"/>
              </a:rPr>
              <a:t>Una tabla no debe extenderse a una segunda o tercera página. Si no es posible, los encabezados de columna deben ir en la parte superior.</a:t>
            </a:r>
          </a:p>
          <a:p>
            <a:pPr marL="342900" indent="-342900">
              <a:lnSpc>
                <a:spcPct val="90000"/>
              </a:lnSpc>
              <a:spcBef>
                <a:spcPts val="1000"/>
              </a:spcBef>
              <a:buClr>
                <a:schemeClr val="accent1">
                  <a:lumMod val="60000"/>
                  <a:lumOff val="40000"/>
                </a:schemeClr>
              </a:buClr>
              <a:buSzPct val="80000"/>
              <a:buFont typeface="Wingdings 3" charset="2"/>
              <a:buChar char=""/>
            </a:pPr>
            <a:r>
              <a:rPr lang="en-US" sz="1500">
                <a:latin typeface="+mj-lt"/>
                <a:ea typeface="+mj-ea"/>
                <a:cs typeface="+mj-cs"/>
              </a:rPr>
              <a:t>Las tablas deben enumerarse consecutivamente en el proyecto o tesis.</a:t>
            </a:r>
          </a:p>
          <a:p>
            <a:pPr marL="342900" indent="-342900">
              <a:lnSpc>
                <a:spcPct val="90000"/>
              </a:lnSpc>
              <a:spcBef>
                <a:spcPts val="1000"/>
              </a:spcBef>
              <a:buClr>
                <a:schemeClr val="accent1">
                  <a:lumMod val="60000"/>
                  <a:lumOff val="40000"/>
                </a:schemeClr>
              </a:buClr>
              <a:buSzPct val="80000"/>
              <a:buFont typeface="Wingdings 3" charset="2"/>
              <a:buChar char=""/>
            </a:pPr>
            <a:r>
              <a:rPr lang="en-US" sz="1500">
                <a:latin typeface="+mj-lt"/>
                <a:ea typeface="+mj-ea"/>
                <a:cs typeface="+mj-cs"/>
              </a:rPr>
              <a:t>El nombre de las columnas deben hacerse en forma clara y precisas</a:t>
            </a:r>
          </a:p>
          <a:p>
            <a:pPr marL="342900" indent="-342900">
              <a:lnSpc>
                <a:spcPct val="90000"/>
              </a:lnSpc>
              <a:spcBef>
                <a:spcPts val="1000"/>
              </a:spcBef>
              <a:buClr>
                <a:schemeClr val="accent1">
                  <a:lumMod val="60000"/>
                  <a:lumOff val="40000"/>
                </a:schemeClr>
              </a:buClr>
              <a:buSzPct val="80000"/>
              <a:buFont typeface="Wingdings 3" charset="2"/>
              <a:buChar char=""/>
            </a:pPr>
            <a:r>
              <a:rPr lang="en-US" sz="1500">
                <a:latin typeface="+mj-lt"/>
                <a:ea typeface="+mj-ea"/>
                <a:cs typeface="+mj-cs"/>
              </a:rPr>
              <a:t>Si no existe datos en una casilla es mejor una línea que el cero</a:t>
            </a:r>
          </a:p>
          <a:p>
            <a:pPr marL="342900" indent="-342900">
              <a:lnSpc>
                <a:spcPct val="90000"/>
              </a:lnSpc>
              <a:spcBef>
                <a:spcPts val="1000"/>
              </a:spcBef>
              <a:buClr>
                <a:schemeClr val="accent1">
                  <a:lumMod val="60000"/>
                  <a:lumOff val="40000"/>
                </a:schemeClr>
              </a:buClr>
              <a:buSzPct val="80000"/>
              <a:buFont typeface="Wingdings 3" charset="2"/>
              <a:buChar char=""/>
            </a:pPr>
            <a:r>
              <a:rPr lang="en-US" sz="1500">
                <a:latin typeface="+mj-lt"/>
                <a:ea typeface="+mj-ea"/>
                <a:cs typeface="+mj-cs"/>
              </a:rPr>
              <a:t>Las notas al pie de pagina para explicar algún apartado de la tabla</a:t>
            </a:r>
          </a:p>
          <a:p>
            <a:pPr marL="342900" indent="-342900">
              <a:lnSpc>
                <a:spcPct val="90000"/>
              </a:lnSpc>
              <a:spcBef>
                <a:spcPts val="1000"/>
              </a:spcBef>
              <a:buClr>
                <a:schemeClr val="accent1">
                  <a:lumMod val="60000"/>
                  <a:lumOff val="40000"/>
                </a:schemeClr>
              </a:buClr>
              <a:buSzPct val="80000"/>
              <a:buFont typeface="Wingdings 3" charset="2"/>
              <a:buChar char=""/>
            </a:pPr>
            <a:r>
              <a:rPr lang="en-US" sz="1500">
                <a:latin typeface="+mj-lt"/>
                <a:ea typeface="+mj-ea"/>
                <a:cs typeface="+mj-cs"/>
              </a:rPr>
              <a:t>Las columna se ordenaran alfabéticamente o en forma ordinal (números)</a:t>
            </a:r>
          </a:p>
          <a:p>
            <a:pPr>
              <a:lnSpc>
                <a:spcPct val="90000"/>
              </a:lnSpc>
              <a:spcBef>
                <a:spcPts val="1000"/>
              </a:spcBef>
              <a:buClr>
                <a:schemeClr val="accent1">
                  <a:lumMod val="60000"/>
                  <a:lumOff val="40000"/>
                </a:schemeClr>
              </a:buClr>
              <a:buSzPct val="80000"/>
              <a:buFont typeface="Wingdings 3" charset="2"/>
              <a:buChar char=""/>
            </a:pPr>
            <a:endParaRPr lang="en-US" sz="1500">
              <a:latin typeface="+mj-lt"/>
              <a:ea typeface="+mj-ea"/>
              <a:cs typeface="+mj-cs"/>
            </a:endParaRPr>
          </a:p>
        </p:txBody>
      </p:sp>
    </p:spTree>
    <p:extLst>
      <p:ext uri="{BB962C8B-B14F-4D97-AF65-F5344CB8AC3E}">
        <p14:creationId xmlns:p14="http://schemas.microsoft.com/office/powerpoint/2010/main" val="163459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1" name="Picture 10">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2239C788-039E-44F3-8BE2-D4F6EB5D7806}"/>
              </a:ext>
            </a:extLst>
          </p:cNvPr>
          <p:cNvSpPr>
            <a:spLocks noGrp="1"/>
          </p:cNvSpPr>
          <p:nvPr>
            <p:ph type="title"/>
          </p:nvPr>
        </p:nvSpPr>
        <p:spPr>
          <a:xfrm>
            <a:off x="643855" y="1447799"/>
            <a:ext cx="3108626" cy="1444752"/>
          </a:xfrm>
        </p:spPr>
        <p:txBody>
          <a:bodyPr vert="horz" lIns="91440" tIns="45720" rIns="91440" bIns="45720" rtlCol="0" anchor="b">
            <a:normAutofit/>
          </a:bodyPr>
          <a:lstStyle/>
          <a:p>
            <a:r>
              <a:rPr lang="en-US" sz="3200"/>
              <a:t>Partes de una tabla</a:t>
            </a:r>
          </a:p>
        </p:txBody>
      </p:sp>
      <p:sp>
        <p:nvSpPr>
          <p:cNvPr id="21" name="Freeform 11">
            <a:extLst>
              <a:ext uri="{FF2B5EF4-FFF2-40B4-BE49-F238E27FC236}">
                <a16:creationId xmlns:a16="http://schemas.microsoft.com/office/drawing/2014/main" id="{658368D8-D75D-4823-A7A0-A59C08C6F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3" name="Rectangle 22">
            <a:extLst>
              <a:ext uri="{FF2B5EF4-FFF2-40B4-BE49-F238E27FC236}">
                <a16:creationId xmlns:a16="http://schemas.microsoft.com/office/drawing/2014/main" id="{B91CB0D8-FCC7-402D-A22B-47D345BD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5">
            <a:extLst>
              <a:ext uri="{FF2B5EF4-FFF2-40B4-BE49-F238E27FC236}">
                <a16:creationId xmlns:a16="http://schemas.microsoft.com/office/drawing/2014/main" id="{AF5F0A42-AA4F-47C8-BF18-C22FD12B4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7" name="Rectangle 26">
            <a:extLst>
              <a:ext uri="{FF2B5EF4-FFF2-40B4-BE49-F238E27FC236}">
                <a16:creationId xmlns:a16="http://schemas.microsoft.com/office/drawing/2014/main" id="{052B1A1D-D947-43CC-882E-78CECF8D1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texto 2">
            <a:extLst>
              <a:ext uri="{FF2B5EF4-FFF2-40B4-BE49-F238E27FC236}">
                <a16:creationId xmlns:a16="http://schemas.microsoft.com/office/drawing/2014/main" id="{76DC7EF0-8D35-426B-905A-584F448053B4}"/>
              </a:ext>
            </a:extLst>
          </p:cNvPr>
          <p:cNvSpPr>
            <a:spLocks noGrp="1"/>
          </p:cNvSpPr>
          <p:nvPr>
            <p:ph type="body" sz="half" idx="2"/>
          </p:nvPr>
        </p:nvSpPr>
        <p:spPr>
          <a:xfrm>
            <a:off x="643855" y="3072385"/>
            <a:ext cx="3108057" cy="2947415"/>
          </a:xfrm>
        </p:spPr>
        <p:txBody>
          <a:bodyPr vert="horz" lIns="91440" tIns="45720" rIns="91440" bIns="45720" rtlCol="0">
            <a:normAutofit/>
          </a:bodyPr>
          <a:lstStyle/>
          <a:p>
            <a:pPr>
              <a:buFont typeface="Wingdings 3" charset="2"/>
              <a:buChar char=""/>
            </a:pPr>
            <a:r>
              <a:rPr lang="en-US" sz="1400"/>
              <a:t>1, número de tabla</a:t>
            </a:r>
          </a:p>
          <a:p>
            <a:pPr>
              <a:buFont typeface="Wingdings 3" charset="2"/>
              <a:buChar char=""/>
            </a:pPr>
            <a:r>
              <a:rPr lang="en-US" sz="1400"/>
              <a:t>2, Titulo</a:t>
            </a:r>
          </a:p>
          <a:p>
            <a:pPr>
              <a:buFont typeface="Wingdings 3" charset="2"/>
              <a:buChar char=""/>
            </a:pPr>
            <a:r>
              <a:rPr lang="en-US" sz="1400"/>
              <a:t>3, tabla</a:t>
            </a:r>
          </a:p>
          <a:p>
            <a:pPr>
              <a:buFont typeface="Wingdings 3" charset="2"/>
              <a:buChar char=""/>
            </a:pPr>
            <a:r>
              <a:rPr lang="en-US" sz="1400"/>
              <a:t>4, Fuente</a:t>
            </a:r>
          </a:p>
          <a:p>
            <a:pPr>
              <a:buFont typeface="Wingdings 3" charset="2"/>
              <a:buChar char=""/>
            </a:pPr>
            <a:endParaRPr lang="en-US" sz="1400"/>
          </a:p>
        </p:txBody>
      </p:sp>
      <p:pic>
        <p:nvPicPr>
          <p:cNvPr id="4" name="Imagen 3">
            <a:extLst>
              <a:ext uri="{FF2B5EF4-FFF2-40B4-BE49-F238E27FC236}">
                <a16:creationId xmlns:a16="http://schemas.microsoft.com/office/drawing/2014/main" id="{C6C3A478-3526-42CB-B913-8D2B08D08B25}"/>
              </a:ext>
            </a:extLst>
          </p:cNvPr>
          <p:cNvPicPr>
            <a:picLocks noChangeAspect="1"/>
          </p:cNvPicPr>
          <p:nvPr/>
        </p:nvPicPr>
        <p:blipFill>
          <a:blip r:embed="rId7"/>
          <a:stretch>
            <a:fillRect/>
          </a:stretch>
        </p:blipFill>
        <p:spPr>
          <a:xfrm>
            <a:off x="5048451" y="1785046"/>
            <a:ext cx="6495847" cy="3897507"/>
          </a:xfrm>
          <a:prstGeom prst="rect">
            <a:avLst/>
          </a:prstGeom>
          <a:effectLst/>
        </p:spPr>
      </p:pic>
    </p:spTree>
    <p:extLst>
      <p:ext uri="{BB962C8B-B14F-4D97-AF65-F5344CB8AC3E}">
        <p14:creationId xmlns:p14="http://schemas.microsoft.com/office/powerpoint/2010/main" val="397142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1" name="Picture 10">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90CB47C6-90E4-44ED-B8D9-14A7F07416EB}"/>
              </a:ext>
            </a:extLst>
          </p:cNvPr>
          <p:cNvSpPr>
            <a:spLocks noGrp="1"/>
          </p:cNvSpPr>
          <p:nvPr>
            <p:ph type="title"/>
          </p:nvPr>
        </p:nvSpPr>
        <p:spPr>
          <a:xfrm>
            <a:off x="643855" y="1447799"/>
            <a:ext cx="3108626" cy="1444752"/>
          </a:xfrm>
        </p:spPr>
        <p:txBody>
          <a:bodyPr vert="horz" lIns="91440" tIns="45720" rIns="91440" bIns="45720" rtlCol="0" anchor="b">
            <a:normAutofit/>
          </a:bodyPr>
          <a:lstStyle/>
          <a:p>
            <a:r>
              <a:rPr lang="en-US" sz="3200"/>
              <a:t>Gráficas estadísticas</a:t>
            </a:r>
          </a:p>
        </p:txBody>
      </p:sp>
      <p:sp>
        <p:nvSpPr>
          <p:cNvPr id="21" name="Freeform 11">
            <a:extLst>
              <a:ext uri="{FF2B5EF4-FFF2-40B4-BE49-F238E27FC236}">
                <a16:creationId xmlns:a16="http://schemas.microsoft.com/office/drawing/2014/main" id="{658368D8-D75D-4823-A7A0-A59C08C6F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3" name="Rectangle 22">
            <a:extLst>
              <a:ext uri="{FF2B5EF4-FFF2-40B4-BE49-F238E27FC236}">
                <a16:creationId xmlns:a16="http://schemas.microsoft.com/office/drawing/2014/main" id="{B91CB0D8-FCC7-402D-A22B-47D345BD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5">
            <a:extLst>
              <a:ext uri="{FF2B5EF4-FFF2-40B4-BE49-F238E27FC236}">
                <a16:creationId xmlns:a16="http://schemas.microsoft.com/office/drawing/2014/main" id="{AF5F0A42-AA4F-47C8-BF18-C22FD12B4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7" name="Rectangle 26">
            <a:extLst>
              <a:ext uri="{FF2B5EF4-FFF2-40B4-BE49-F238E27FC236}">
                <a16:creationId xmlns:a16="http://schemas.microsoft.com/office/drawing/2014/main" id="{052B1A1D-D947-43CC-882E-78CECF8D1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texto 2">
            <a:extLst>
              <a:ext uri="{FF2B5EF4-FFF2-40B4-BE49-F238E27FC236}">
                <a16:creationId xmlns:a16="http://schemas.microsoft.com/office/drawing/2014/main" id="{066C2132-88C6-46CE-B193-7F6116F1C6EA}"/>
              </a:ext>
            </a:extLst>
          </p:cNvPr>
          <p:cNvSpPr>
            <a:spLocks noGrp="1"/>
          </p:cNvSpPr>
          <p:nvPr>
            <p:ph type="body" sz="half" idx="2"/>
          </p:nvPr>
        </p:nvSpPr>
        <p:spPr>
          <a:xfrm>
            <a:off x="643855" y="3072385"/>
            <a:ext cx="3108057" cy="2947415"/>
          </a:xfrm>
        </p:spPr>
        <p:txBody>
          <a:bodyPr vert="horz" lIns="91440" tIns="45720" rIns="91440" bIns="45720" rtlCol="0">
            <a:normAutofit/>
          </a:bodyPr>
          <a:lstStyle/>
          <a:p>
            <a:pPr>
              <a:buFont typeface="Wingdings 3" charset="2"/>
              <a:buChar char=""/>
            </a:pPr>
            <a:r>
              <a:rPr lang="en-US" sz="1400"/>
              <a:t>Es una forma atractiva de presentar los datos, llaman la atención y facilitan la obtención de conclusiones. Deben contener:</a:t>
            </a:r>
          </a:p>
          <a:p>
            <a:pPr>
              <a:buFont typeface="Wingdings 3" charset="2"/>
              <a:buChar char=""/>
            </a:pPr>
            <a:r>
              <a:rPr lang="en-US" sz="1400"/>
              <a:t>1, número de gráfica</a:t>
            </a:r>
          </a:p>
          <a:p>
            <a:pPr>
              <a:buFont typeface="Wingdings 3" charset="2"/>
              <a:buChar char=""/>
            </a:pPr>
            <a:r>
              <a:rPr lang="en-US" sz="1400"/>
              <a:t>2, título</a:t>
            </a:r>
          </a:p>
          <a:p>
            <a:pPr>
              <a:buFont typeface="Wingdings 3" charset="2"/>
              <a:buChar char=""/>
            </a:pPr>
            <a:r>
              <a:rPr lang="en-US" sz="1400"/>
              <a:t>3, grafica</a:t>
            </a:r>
          </a:p>
          <a:p>
            <a:pPr>
              <a:buFont typeface="Wingdings 3" charset="2"/>
              <a:buChar char=""/>
            </a:pPr>
            <a:r>
              <a:rPr lang="en-US" sz="1400"/>
              <a:t>4, fuente</a:t>
            </a:r>
          </a:p>
        </p:txBody>
      </p:sp>
      <p:pic>
        <p:nvPicPr>
          <p:cNvPr id="4" name="Imagen 3">
            <a:extLst>
              <a:ext uri="{FF2B5EF4-FFF2-40B4-BE49-F238E27FC236}">
                <a16:creationId xmlns:a16="http://schemas.microsoft.com/office/drawing/2014/main" id="{218DFCB3-6E9A-424F-9A48-BE0A8F385706}"/>
              </a:ext>
            </a:extLst>
          </p:cNvPr>
          <p:cNvPicPr>
            <a:picLocks noChangeAspect="1"/>
          </p:cNvPicPr>
          <p:nvPr/>
        </p:nvPicPr>
        <p:blipFill>
          <a:blip r:embed="rId7"/>
          <a:stretch>
            <a:fillRect/>
          </a:stretch>
        </p:blipFill>
        <p:spPr>
          <a:xfrm>
            <a:off x="5186170" y="1447799"/>
            <a:ext cx="6220409" cy="4572001"/>
          </a:xfrm>
          <a:prstGeom prst="rect">
            <a:avLst/>
          </a:prstGeom>
          <a:effectLst/>
        </p:spPr>
      </p:pic>
    </p:spTree>
    <p:extLst>
      <p:ext uri="{BB962C8B-B14F-4D97-AF65-F5344CB8AC3E}">
        <p14:creationId xmlns:p14="http://schemas.microsoft.com/office/powerpoint/2010/main" val="192531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E5F3524-CEA4-458F-B0BD-40B5B830BC05}"/>
              </a:ext>
            </a:extLst>
          </p:cNvPr>
          <p:cNvSpPr>
            <a:spLocks noGrp="1"/>
          </p:cNvSpPr>
          <p:nvPr>
            <p:ph type="body" sz="half" idx="2"/>
          </p:nvPr>
        </p:nvSpPr>
        <p:spPr>
          <a:xfrm>
            <a:off x="270588" y="102381"/>
            <a:ext cx="10114383" cy="1503782"/>
          </a:xfrm>
        </p:spPr>
        <p:txBody>
          <a:bodyPr/>
          <a:lstStyle/>
          <a:p>
            <a:r>
              <a:rPr lang="es-EC" b="1" dirty="0"/>
              <a:t>ÁREAS.-</a:t>
            </a:r>
          </a:p>
          <a:p>
            <a:r>
              <a:rPr lang="es-EC" dirty="0"/>
              <a:t>Los gráficos de área destacan la magnitud de los cambios en  el transcurso del tiempo. Al presentar la suma de los valores trazados, un gráfico de área también muestra la relación de las partes con un  todo.</a:t>
            </a:r>
          </a:p>
        </p:txBody>
      </p:sp>
      <p:sp>
        <p:nvSpPr>
          <p:cNvPr id="4" name="CuadroTexto 3">
            <a:extLst>
              <a:ext uri="{FF2B5EF4-FFF2-40B4-BE49-F238E27FC236}">
                <a16:creationId xmlns:a16="http://schemas.microsoft.com/office/drawing/2014/main" id="{6C4EC04B-0CF3-4C92-AEDF-87C780FC0285}"/>
              </a:ext>
            </a:extLst>
          </p:cNvPr>
          <p:cNvSpPr txBox="1"/>
          <p:nvPr/>
        </p:nvSpPr>
        <p:spPr>
          <a:xfrm>
            <a:off x="5371321" y="1428745"/>
            <a:ext cx="6820679" cy="2031325"/>
          </a:xfrm>
          <a:prstGeom prst="rect">
            <a:avLst/>
          </a:prstGeom>
          <a:noFill/>
        </p:spPr>
        <p:txBody>
          <a:bodyPr wrap="square" rtlCol="0">
            <a:spAutoFit/>
          </a:bodyPr>
          <a:lstStyle/>
          <a:p>
            <a:r>
              <a:rPr lang="es-EC" b="1" dirty="0"/>
              <a:t>COLUMNAS.-</a:t>
            </a:r>
          </a:p>
          <a:p>
            <a:r>
              <a:rPr lang="es-EC" dirty="0"/>
              <a:t>Un grafico de columnas muestra los cambios que han sufrido los datos en el transcurso de un período de tiempo determinado, o bien refleja las comparaciones entre elementos. Las categorías se organizan horizontalmente y los valores verticalmente, con el objeto de resaltar la variación producida con el transcurso del tiempo.</a:t>
            </a:r>
          </a:p>
        </p:txBody>
      </p:sp>
      <p:sp>
        <p:nvSpPr>
          <p:cNvPr id="5" name="CuadroTexto 4">
            <a:extLst>
              <a:ext uri="{FF2B5EF4-FFF2-40B4-BE49-F238E27FC236}">
                <a16:creationId xmlns:a16="http://schemas.microsoft.com/office/drawing/2014/main" id="{C0EA4B79-15C1-4FD7-975D-945E727E2861}"/>
              </a:ext>
            </a:extLst>
          </p:cNvPr>
          <p:cNvSpPr txBox="1"/>
          <p:nvPr/>
        </p:nvSpPr>
        <p:spPr>
          <a:xfrm>
            <a:off x="377889" y="3282651"/>
            <a:ext cx="8766111" cy="923330"/>
          </a:xfrm>
          <a:prstGeom prst="rect">
            <a:avLst/>
          </a:prstGeom>
          <a:noFill/>
        </p:spPr>
        <p:txBody>
          <a:bodyPr wrap="square" rtlCol="0">
            <a:spAutoFit/>
          </a:bodyPr>
          <a:lstStyle/>
          <a:p>
            <a:r>
              <a:rPr lang="es-EC" b="1" dirty="0"/>
              <a:t>LÍNEAS.-</a:t>
            </a:r>
          </a:p>
          <a:p>
            <a:r>
              <a:rPr lang="es-EC" dirty="0"/>
              <a:t>Un gráfico de líneas muestra las tendencias a intervalos equivalentes. Se utiliza para realizar comparaciones entre: empresas, años, etc.</a:t>
            </a:r>
          </a:p>
        </p:txBody>
      </p:sp>
      <p:pic>
        <p:nvPicPr>
          <p:cNvPr id="8" name="Imagen 7">
            <a:extLst>
              <a:ext uri="{FF2B5EF4-FFF2-40B4-BE49-F238E27FC236}">
                <a16:creationId xmlns:a16="http://schemas.microsoft.com/office/drawing/2014/main" id="{FF07163F-07FF-48D3-BA9F-0EE6E085D811}"/>
              </a:ext>
            </a:extLst>
          </p:cNvPr>
          <p:cNvPicPr>
            <a:picLocks noChangeAspect="1"/>
          </p:cNvPicPr>
          <p:nvPr/>
        </p:nvPicPr>
        <p:blipFill>
          <a:blip r:embed="rId2"/>
          <a:stretch>
            <a:fillRect/>
          </a:stretch>
        </p:blipFill>
        <p:spPr>
          <a:xfrm>
            <a:off x="5851706" y="4281482"/>
            <a:ext cx="5962405" cy="1316850"/>
          </a:xfrm>
          <a:prstGeom prst="rect">
            <a:avLst/>
          </a:prstGeom>
        </p:spPr>
      </p:pic>
      <p:pic>
        <p:nvPicPr>
          <p:cNvPr id="9" name="Imagen 8">
            <a:extLst>
              <a:ext uri="{FF2B5EF4-FFF2-40B4-BE49-F238E27FC236}">
                <a16:creationId xmlns:a16="http://schemas.microsoft.com/office/drawing/2014/main" id="{22242B36-48D5-4FE4-9494-673A0D2F5AF0}"/>
              </a:ext>
            </a:extLst>
          </p:cNvPr>
          <p:cNvPicPr>
            <a:picLocks noChangeAspect="1"/>
          </p:cNvPicPr>
          <p:nvPr/>
        </p:nvPicPr>
        <p:blipFill>
          <a:blip r:embed="rId3"/>
          <a:stretch>
            <a:fillRect/>
          </a:stretch>
        </p:blipFill>
        <p:spPr>
          <a:xfrm>
            <a:off x="377889" y="5460325"/>
            <a:ext cx="9077731" cy="1316850"/>
          </a:xfrm>
          <a:prstGeom prst="rect">
            <a:avLst/>
          </a:prstGeom>
        </p:spPr>
      </p:pic>
    </p:spTree>
    <p:extLst>
      <p:ext uri="{BB962C8B-B14F-4D97-AF65-F5344CB8AC3E}">
        <p14:creationId xmlns:p14="http://schemas.microsoft.com/office/powerpoint/2010/main" val="131394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0" name="Picture 9">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8" name="Rectangle 17">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94859A32-E934-4108-ADAA-BE5087A166A0}"/>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lnSpc>
                <a:spcPct val="90000"/>
              </a:lnSpc>
            </a:pPr>
            <a:r>
              <a:rPr lang="en-US" sz="4000" b="1" dirty="0" err="1">
                <a:solidFill>
                  <a:srgbClr val="FFFFFF"/>
                </a:solidFill>
              </a:rPr>
              <a:t>Conclusiones</a:t>
            </a:r>
            <a:br>
              <a:rPr lang="en-US" sz="2300" dirty="0">
                <a:solidFill>
                  <a:srgbClr val="FFFFFF"/>
                </a:solidFill>
              </a:rPr>
            </a:br>
            <a:r>
              <a:rPr lang="en-US" sz="2300" dirty="0">
                <a:solidFill>
                  <a:srgbClr val="FFFFFF"/>
                </a:solidFill>
              </a:rPr>
              <a:t>se </a:t>
            </a:r>
            <a:r>
              <a:rPr lang="en-US" sz="2300" dirty="0" err="1">
                <a:solidFill>
                  <a:srgbClr val="FFFFFF"/>
                </a:solidFill>
              </a:rPr>
              <a:t>realiza</a:t>
            </a:r>
            <a:r>
              <a:rPr lang="en-US" sz="2300" dirty="0">
                <a:solidFill>
                  <a:srgbClr val="FFFFFF"/>
                </a:solidFill>
              </a:rPr>
              <a:t> </a:t>
            </a:r>
            <a:r>
              <a:rPr lang="en-US" sz="2300" dirty="0" err="1">
                <a:solidFill>
                  <a:srgbClr val="FFFFFF"/>
                </a:solidFill>
              </a:rPr>
              <a:t>luego</a:t>
            </a:r>
            <a:r>
              <a:rPr lang="en-US" sz="2300" dirty="0">
                <a:solidFill>
                  <a:srgbClr val="FFFFFF"/>
                </a:solidFill>
              </a:rPr>
              <a:t> de </a:t>
            </a:r>
            <a:r>
              <a:rPr lang="en-US" sz="2300" dirty="0" err="1">
                <a:solidFill>
                  <a:srgbClr val="FFFFFF"/>
                </a:solidFill>
              </a:rPr>
              <a:t>haber</a:t>
            </a:r>
            <a:r>
              <a:rPr lang="en-US" sz="2300" dirty="0">
                <a:solidFill>
                  <a:srgbClr val="FFFFFF"/>
                </a:solidFill>
              </a:rPr>
              <a:t> </a:t>
            </a:r>
            <a:r>
              <a:rPr lang="en-US" sz="2300" dirty="0" err="1">
                <a:solidFill>
                  <a:srgbClr val="FFFFFF"/>
                </a:solidFill>
              </a:rPr>
              <a:t>analizado</a:t>
            </a:r>
            <a:r>
              <a:rPr lang="en-US" sz="2300" dirty="0">
                <a:solidFill>
                  <a:srgbClr val="FFFFFF"/>
                </a:solidFill>
              </a:rPr>
              <a:t> e </a:t>
            </a:r>
            <a:r>
              <a:rPr lang="en-US" sz="2300" dirty="0" err="1">
                <a:solidFill>
                  <a:srgbClr val="FFFFFF"/>
                </a:solidFill>
              </a:rPr>
              <a:t>interpretado</a:t>
            </a:r>
            <a:r>
              <a:rPr lang="en-US" sz="2300" dirty="0">
                <a:solidFill>
                  <a:srgbClr val="FFFFFF"/>
                </a:solidFill>
              </a:rPr>
              <a:t> los </a:t>
            </a:r>
            <a:r>
              <a:rPr lang="en-US" sz="2300" dirty="0" err="1">
                <a:solidFill>
                  <a:srgbClr val="FFFFFF"/>
                </a:solidFill>
              </a:rPr>
              <a:t>cuadros</a:t>
            </a:r>
            <a:r>
              <a:rPr lang="en-US" sz="2300" dirty="0">
                <a:solidFill>
                  <a:srgbClr val="FFFFFF"/>
                </a:solidFill>
              </a:rPr>
              <a:t>, </a:t>
            </a:r>
            <a:r>
              <a:rPr lang="en-US" sz="2300" dirty="0" err="1">
                <a:solidFill>
                  <a:srgbClr val="FFFFFF"/>
                </a:solidFill>
              </a:rPr>
              <a:t>gráficos</a:t>
            </a:r>
            <a:r>
              <a:rPr lang="en-US" sz="2300" dirty="0">
                <a:solidFill>
                  <a:srgbClr val="FFFFFF"/>
                </a:solidFill>
              </a:rPr>
              <a:t> y </a:t>
            </a:r>
            <a:r>
              <a:rPr lang="en-US" sz="2300" dirty="0" err="1">
                <a:solidFill>
                  <a:srgbClr val="FFFFFF"/>
                </a:solidFill>
              </a:rPr>
              <a:t>resultados</a:t>
            </a:r>
            <a:r>
              <a:rPr lang="en-US" sz="2300" dirty="0">
                <a:solidFill>
                  <a:srgbClr val="FFFFFF"/>
                </a:solidFill>
              </a:rPr>
              <a:t> de la </a:t>
            </a:r>
            <a:r>
              <a:rPr lang="en-US" sz="2300" dirty="0" err="1">
                <a:solidFill>
                  <a:srgbClr val="FFFFFF"/>
                </a:solidFill>
              </a:rPr>
              <a:t>investigación</a:t>
            </a:r>
            <a:r>
              <a:rPr lang="en-US" sz="2300" dirty="0">
                <a:solidFill>
                  <a:srgbClr val="FFFFFF"/>
                </a:solidFill>
              </a:rPr>
              <a:t>. </a:t>
            </a:r>
            <a:r>
              <a:rPr lang="en-US" sz="2300" dirty="0" err="1">
                <a:solidFill>
                  <a:srgbClr val="FFFFFF"/>
                </a:solidFill>
              </a:rPr>
              <a:t>Resumen</a:t>
            </a:r>
            <a:r>
              <a:rPr lang="en-US" sz="2300" dirty="0">
                <a:solidFill>
                  <a:srgbClr val="FFFFFF"/>
                </a:solidFill>
              </a:rPr>
              <a:t> los </a:t>
            </a:r>
            <a:r>
              <a:rPr lang="en-US" sz="2300" dirty="0" err="1">
                <a:solidFill>
                  <a:srgbClr val="FFFFFF"/>
                </a:solidFill>
              </a:rPr>
              <a:t>principales</a:t>
            </a:r>
            <a:r>
              <a:rPr lang="en-US" sz="2300" dirty="0">
                <a:solidFill>
                  <a:srgbClr val="FFFFFF"/>
                </a:solidFill>
              </a:rPr>
              <a:t> </a:t>
            </a:r>
            <a:r>
              <a:rPr lang="en-US" sz="2300" dirty="0" err="1">
                <a:solidFill>
                  <a:srgbClr val="FFFFFF"/>
                </a:solidFill>
              </a:rPr>
              <a:t>resultados</a:t>
            </a:r>
            <a:r>
              <a:rPr lang="en-US" sz="2300" dirty="0">
                <a:solidFill>
                  <a:srgbClr val="FFFFFF"/>
                </a:solidFill>
              </a:rPr>
              <a:t> y </a:t>
            </a:r>
            <a:r>
              <a:rPr lang="en-US" sz="2300" dirty="0" err="1">
                <a:solidFill>
                  <a:srgbClr val="FFFFFF"/>
                </a:solidFill>
              </a:rPr>
              <a:t>aportes</a:t>
            </a:r>
            <a:r>
              <a:rPr lang="en-US" sz="2300" dirty="0">
                <a:solidFill>
                  <a:srgbClr val="FFFFFF"/>
                </a:solidFill>
              </a:rPr>
              <a:t> mas </a:t>
            </a:r>
            <a:r>
              <a:rPr lang="en-US" sz="2300" dirty="0" err="1">
                <a:solidFill>
                  <a:srgbClr val="FFFFFF"/>
                </a:solidFill>
              </a:rPr>
              <a:t>significativos</a:t>
            </a:r>
            <a:r>
              <a:rPr lang="en-US" sz="2300" dirty="0">
                <a:solidFill>
                  <a:srgbClr val="FFFFFF"/>
                </a:solidFill>
              </a:rPr>
              <a:t> del Proyecto o la </a:t>
            </a:r>
            <a:r>
              <a:rPr lang="en-US" sz="2300" dirty="0" err="1">
                <a:solidFill>
                  <a:srgbClr val="FFFFFF"/>
                </a:solidFill>
              </a:rPr>
              <a:t>Tesis</a:t>
            </a:r>
            <a:r>
              <a:rPr lang="en-US" sz="2300" dirty="0">
                <a:solidFill>
                  <a:srgbClr val="FFFFFF"/>
                </a:solidFill>
              </a:rPr>
              <a:t>. </a:t>
            </a:r>
          </a:p>
        </p:txBody>
      </p:sp>
      <p:sp>
        <p:nvSpPr>
          <p:cNvPr id="3" name="Marcador de texto 2">
            <a:extLst>
              <a:ext uri="{FF2B5EF4-FFF2-40B4-BE49-F238E27FC236}">
                <a16:creationId xmlns:a16="http://schemas.microsoft.com/office/drawing/2014/main" id="{C234A18B-5D2C-4A17-B55E-3974913876E9}"/>
              </a:ext>
            </a:extLst>
          </p:cNvPr>
          <p:cNvSpPr>
            <a:spLocks noGrp="1"/>
          </p:cNvSpPr>
          <p:nvPr>
            <p:ph type="body" sz="half" idx="2"/>
          </p:nvPr>
        </p:nvSpPr>
        <p:spPr>
          <a:xfrm>
            <a:off x="5459527" y="2073759"/>
            <a:ext cx="5919503" cy="4470821"/>
          </a:xfrm>
        </p:spPr>
        <p:txBody>
          <a:bodyPr vert="horz" lIns="91440" tIns="45720" rIns="91440" bIns="45720" rtlCol="0">
            <a:normAutofit/>
          </a:bodyPr>
          <a:lstStyle/>
          <a:p>
            <a:pPr>
              <a:lnSpc>
                <a:spcPct val="90000"/>
              </a:lnSpc>
              <a:buFont typeface="Wingdings 3" charset="2"/>
              <a:buChar char=""/>
            </a:pPr>
            <a:r>
              <a:rPr lang="en-US" sz="1500" dirty="0"/>
              <a:t>CONCLUSIONES.- </a:t>
            </a:r>
          </a:p>
          <a:p>
            <a:pPr>
              <a:lnSpc>
                <a:spcPct val="90000"/>
              </a:lnSpc>
            </a:pPr>
            <a:r>
              <a:rPr lang="en-US" sz="1500" dirty="0"/>
              <a:t>Se </a:t>
            </a:r>
            <a:r>
              <a:rPr lang="en-US" sz="1500" dirty="0" err="1"/>
              <a:t>constituyen</a:t>
            </a:r>
            <a:r>
              <a:rPr lang="en-US" sz="1500" dirty="0"/>
              <a:t> </a:t>
            </a:r>
            <a:r>
              <a:rPr lang="en-US" sz="1500" dirty="0" err="1"/>
              <a:t>en</a:t>
            </a:r>
            <a:r>
              <a:rPr lang="en-US" sz="1500" dirty="0"/>
              <a:t> el </a:t>
            </a:r>
            <a:r>
              <a:rPr lang="en-US" sz="1500" dirty="0" err="1"/>
              <a:t>resultado</a:t>
            </a:r>
            <a:r>
              <a:rPr lang="en-US" sz="1500" dirty="0"/>
              <a:t> del </a:t>
            </a:r>
            <a:r>
              <a:rPr lang="en-US" sz="1500" dirty="0" err="1"/>
              <a:t>informe</a:t>
            </a:r>
            <a:r>
              <a:rPr lang="en-US" sz="1500" dirty="0"/>
              <a:t>, se debe </a:t>
            </a:r>
            <a:r>
              <a:rPr lang="en-US" sz="1500" dirty="0" err="1"/>
              <a:t>tener</a:t>
            </a:r>
            <a:r>
              <a:rPr lang="en-US" sz="1500" dirty="0"/>
              <a:t> </a:t>
            </a:r>
            <a:r>
              <a:rPr lang="en-US" sz="1500" dirty="0" err="1"/>
              <a:t>en</a:t>
            </a:r>
            <a:r>
              <a:rPr lang="en-US" sz="1500" dirty="0"/>
              <a:t> </a:t>
            </a:r>
            <a:r>
              <a:rPr lang="en-US" sz="1500" dirty="0" err="1"/>
              <a:t>cuenta</a:t>
            </a:r>
            <a:r>
              <a:rPr lang="en-US" sz="1500" dirty="0"/>
              <a:t> lo </a:t>
            </a:r>
            <a:r>
              <a:rPr lang="en-US" sz="1500" dirty="0" err="1"/>
              <a:t>siguiente</a:t>
            </a:r>
            <a:r>
              <a:rPr lang="en-US" sz="1500" dirty="0"/>
              <a:t>:</a:t>
            </a:r>
          </a:p>
          <a:p>
            <a:pPr marL="285750" indent="-285750">
              <a:lnSpc>
                <a:spcPct val="90000"/>
              </a:lnSpc>
              <a:buFont typeface="Wingdings 3" charset="2"/>
              <a:buChar char=""/>
            </a:pPr>
            <a:r>
              <a:rPr lang="en-US" sz="1500" dirty="0"/>
              <a:t>Las </a:t>
            </a:r>
            <a:r>
              <a:rPr lang="en-US" sz="1500" dirty="0" err="1"/>
              <a:t>conclusiones</a:t>
            </a:r>
            <a:r>
              <a:rPr lang="en-US" sz="1500" dirty="0"/>
              <a:t> </a:t>
            </a:r>
            <a:r>
              <a:rPr lang="en-US" sz="1500" dirty="0" err="1"/>
              <a:t>deben</a:t>
            </a:r>
            <a:r>
              <a:rPr lang="en-US" sz="1500" dirty="0"/>
              <a:t> </a:t>
            </a:r>
            <a:r>
              <a:rPr lang="en-US" sz="1500" dirty="0" err="1"/>
              <a:t>limitarse</a:t>
            </a:r>
            <a:r>
              <a:rPr lang="en-US" sz="1500" dirty="0"/>
              <a:t> a las que </a:t>
            </a:r>
            <a:r>
              <a:rPr lang="en-US" sz="1500" dirty="0" err="1"/>
              <a:t>tienen</a:t>
            </a:r>
            <a:r>
              <a:rPr lang="en-US" sz="1500" dirty="0"/>
              <a:t> </a:t>
            </a:r>
            <a:r>
              <a:rPr lang="en-US" sz="1500" dirty="0" err="1"/>
              <a:t>fundamento</a:t>
            </a:r>
            <a:r>
              <a:rPr lang="en-US" sz="1500" dirty="0"/>
              <a:t> </a:t>
            </a:r>
            <a:r>
              <a:rPr lang="en-US" sz="1500" dirty="0" err="1"/>
              <a:t>en</a:t>
            </a:r>
            <a:r>
              <a:rPr lang="en-US" sz="1500" dirty="0"/>
              <a:t> los </a:t>
            </a:r>
            <a:r>
              <a:rPr lang="en-US" sz="1500" dirty="0" err="1"/>
              <a:t>datos</a:t>
            </a:r>
            <a:r>
              <a:rPr lang="en-US" sz="1500" dirty="0"/>
              <a:t> </a:t>
            </a:r>
            <a:r>
              <a:rPr lang="en-US" sz="1500" dirty="0" err="1"/>
              <a:t>aportados</a:t>
            </a:r>
            <a:r>
              <a:rPr lang="en-US" sz="1500" dirty="0"/>
              <a:t> por al </a:t>
            </a:r>
            <a:r>
              <a:rPr lang="en-US" sz="1500" dirty="0" err="1"/>
              <a:t>investigación</a:t>
            </a:r>
            <a:r>
              <a:rPr lang="en-US" sz="1500" dirty="0"/>
              <a:t>.</a:t>
            </a:r>
          </a:p>
          <a:p>
            <a:pPr marL="285750" indent="-285750">
              <a:lnSpc>
                <a:spcPct val="90000"/>
              </a:lnSpc>
              <a:buFont typeface="Wingdings 3" charset="2"/>
              <a:buChar char=""/>
            </a:pPr>
            <a:r>
              <a:rPr lang="en-US" sz="1500" dirty="0" err="1"/>
              <a:t>Resumir</a:t>
            </a:r>
            <a:r>
              <a:rPr lang="en-US" sz="1500" dirty="0"/>
              <a:t> los </a:t>
            </a:r>
            <a:r>
              <a:rPr lang="en-US" sz="1500" dirty="0" err="1"/>
              <a:t>principales</a:t>
            </a:r>
            <a:r>
              <a:rPr lang="en-US" sz="1500" dirty="0"/>
              <a:t> </a:t>
            </a:r>
            <a:r>
              <a:rPr lang="en-US" sz="1500" dirty="0" err="1"/>
              <a:t>hallazgos</a:t>
            </a:r>
            <a:r>
              <a:rPr lang="en-US" sz="1500" dirty="0"/>
              <a:t> y </a:t>
            </a:r>
            <a:r>
              <a:rPr lang="en-US" sz="1500" dirty="0" err="1"/>
              <a:t>evitar</a:t>
            </a:r>
            <a:r>
              <a:rPr lang="en-US" sz="1500" dirty="0"/>
              <a:t> </a:t>
            </a:r>
            <a:r>
              <a:rPr lang="en-US" sz="1500" dirty="0" err="1"/>
              <a:t>sacar</a:t>
            </a:r>
            <a:r>
              <a:rPr lang="en-US" sz="1500" dirty="0"/>
              <a:t> </a:t>
            </a:r>
            <a:r>
              <a:rPr lang="en-US" sz="1500" dirty="0" err="1"/>
              <a:t>demasiadas</a:t>
            </a:r>
            <a:r>
              <a:rPr lang="en-US" sz="1500" dirty="0"/>
              <a:t> </a:t>
            </a:r>
            <a:r>
              <a:rPr lang="en-US" sz="1500" dirty="0" err="1"/>
              <a:t>conclusiones</a:t>
            </a:r>
            <a:r>
              <a:rPr lang="en-US" sz="1500" dirty="0"/>
              <a:t>.</a:t>
            </a:r>
          </a:p>
          <a:p>
            <a:pPr marL="285750" indent="-285750">
              <a:lnSpc>
                <a:spcPct val="90000"/>
              </a:lnSpc>
              <a:buFont typeface="Wingdings 3" charset="2"/>
              <a:buChar char=""/>
            </a:pPr>
            <a:r>
              <a:rPr lang="en-US" sz="1500" dirty="0"/>
              <a:t>Deben </a:t>
            </a:r>
            <a:r>
              <a:rPr lang="en-US" sz="1500" dirty="0" err="1"/>
              <a:t>mencionarse</a:t>
            </a:r>
            <a:r>
              <a:rPr lang="en-US" sz="1500" dirty="0"/>
              <a:t> con </a:t>
            </a:r>
            <a:r>
              <a:rPr lang="en-US" sz="1500" dirty="0" err="1"/>
              <a:t>claridad</a:t>
            </a:r>
            <a:r>
              <a:rPr lang="en-US" sz="1500" dirty="0"/>
              <a:t> y </a:t>
            </a:r>
            <a:r>
              <a:rPr lang="en-US" sz="1500" dirty="0" err="1"/>
              <a:t>precisión</a:t>
            </a:r>
            <a:r>
              <a:rPr lang="en-US" sz="1500" dirty="0"/>
              <a:t>, </a:t>
            </a:r>
            <a:r>
              <a:rPr lang="en-US" sz="1500" dirty="0" err="1"/>
              <a:t>ya</a:t>
            </a:r>
            <a:r>
              <a:rPr lang="en-US" sz="1500" dirty="0"/>
              <a:t> que </a:t>
            </a:r>
            <a:r>
              <a:rPr lang="en-US" sz="1500" dirty="0" err="1"/>
              <a:t>en</a:t>
            </a:r>
            <a:r>
              <a:rPr lang="en-US" sz="1500" dirty="0"/>
              <a:t> </a:t>
            </a:r>
            <a:r>
              <a:rPr lang="en-US" sz="1500" dirty="0" err="1"/>
              <a:t>ellas</a:t>
            </a:r>
            <a:r>
              <a:rPr lang="en-US" sz="1500" dirty="0"/>
              <a:t> se </a:t>
            </a:r>
            <a:r>
              <a:rPr lang="en-US" sz="1500" dirty="0" err="1"/>
              <a:t>presenta</a:t>
            </a:r>
            <a:r>
              <a:rPr lang="en-US" sz="1500" dirty="0"/>
              <a:t> la </a:t>
            </a:r>
            <a:r>
              <a:rPr lang="en-US" sz="1500" dirty="0" err="1"/>
              <a:t>comprobación</a:t>
            </a:r>
            <a:r>
              <a:rPr lang="en-US" sz="1500" dirty="0"/>
              <a:t>  de las </a:t>
            </a:r>
            <a:r>
              <a:rPr lang="en-US" sz="1500" dirty="0" err="1"/>
              <a:t>interrogantes</a:t>
            </a:r>
            <a:r>
              <a:rPr lang="en-US" sz="1500" dirty="0"/>
              <a:t>, </a:t>
            </a:r>
            <a:r>
              <a:rPr lang="en-US" sz="1500" dirty="0" err="1"/>
              <a:t>hipótesis</a:t>
            </a:r>
            <a:r>
              <a:rPr lang="en-US" sz="1500" dirty="0"/>
              <a:t> y </a:t>
            </a:r>
            <a:r>
              <a:rPr lang="en-US" sz="1500" dirty="0" err="1"/>
              <a:t>relaciones</a:t>
            </a:r>
            <a:r>
              <a:rPr lang="en-US" sz="1500" dirty="0"/>
              <a:t> con </a:t>
            </a:r>
            <a:r>
              <a:rPr lang="en-US" sz="1500" dirty="0" err="1"/>
              <a:t>otras</a:t>
            </a:r>
            <a:r>
              <a:rPr lang="en-US" sz="1500" dirty="0"/>
              <a:t> </a:t>
            </a:r>
            <a:r>
              <a:rPr lang="en-US" sz="1500" dirty="0" err="1"/>
              <a:t>hipótesis</a:t>
            </a:r>
            <a:r>
              <a:rPr lang="en-US" sz="1500" dirty="0"/>
              <a:t>.</a:t>
            </a:r>
          </a:p>
          <a:p>
            <a:pPr marL="285750" indent="-285750">
              <a:lnSpc>
                <a:spcPct val="90000"/>
              </a:lnSpc>
              <a:buFont typeface="Wingdings 3" charset="2"/>
              <a:buChar char=""/>
            </a:pPr>
            <a:r>
              <a:rPr lang="en-US" sz="1500" dirty="0"/>
              <a:t>Se </a:t>
            </a:r>
            <a:r>
              <a:rPr lang="en-US" sz="1500" dirty="0" err="1"/>
              <a:t>menciona</a:t>
            </a:r>
            <a:r>
              <a:rPr lang="en-US" sz="1500" dirty="0"/>
              <a:t> las </a:t>
            </a:r>
            <a:r>
              <a:rPr lang="en-US" sz="1500" dirty="0" err="1"/>
              <a:t>limitaciones</a:t>
            </a:r>
            <a:r>
              <a:rPr lang="en-US" sz="1500" dirty="0"/>
              <a:t>, </a:t>
            </a:r>
            <a:r>
              <a:rPr lang="en-US" sz="1500" dirty="0" err="1"/>
              <a:t>sugerencias</a:t>
            </a:r>
            <a:r>
              <a:rPr lang="en-US" sz="1500" dirty="0"/>
              <a:t> y/o </a:t>
            </a:r>
            <a:r>
              <a:rPr lang="en-US" sz="1500" dirty="0" err="1"/>
              <a:t>aportaciones</a:t>
            </a:r>
            <a:r>
              <a:rPr lang="en-US" sz="1500" dirty="0"/>
              <a:t> del </a:t>
            </a:r>
            <a:r>
              <a:rPr lang="en-US" sz="1500" dirty="0" err="1"/>
              <a:t>investigador</a:t>
            </a:r>
            <a:r>
              <a:rPr lang="en-US" sz="1500" dirty="0"/>
              <a:t>.</a:t>
            </a:r>
          </a:p>
          <a:p>
            <a:pPr marL="285750" indent="-285750">
              <a:lnSpc>
                <a:spcPct val="90000"/>
              </a:lnSpc>
              <a:buFont typeface="Wingdings 3" charset="2"/>
              <a:buChar char=""/>
            </a:pPr>
            <a:r>
              <a:rPr lang="en-US" sz="1500" dirty="0"/>
              <a:t>Si el </a:t>
            </a:r>
            <a:r>
              <a:rPr lang="en-US" sz="1500" dirty="0" err="1"/>
              <a:t>trabajo</a:t>
            </a:r>
            <a:r>
              <a:rPr lang="en-US" sz="1500" dirty="0"/>
              <a:t> es un PROYECTO FACTIBLE, las </a:t>
            </a:r>
            <a:r>
              <a:rPr lang="en-US" sz="1500" dirty="0" err="1"/>
              <a:t>conclusiones</a:t>
            </a:r>
            <a:r>
              <a:rPr lang="en-US" sz="1500" dirty="0"/>
              <a:t> </a:t>
            </a:r>
            <a:r>
              <a:rPr lang="en-US" sz="1500" dirty="0" err="1"/>
              <a:t>sirven</a:t>
            </a:r>
            <a:r>
              <a:rPr lang="en-US" sz="1500" dirty="0"/>
              <a:t> de base para </a:t>
            </a:r>
            <a:r>
              <a:rPr lang="en-US" sz="1500" dirty="0" err="1"/>
              <a:t>elaborar</a:t>
            </a:r>
            <a:r>
              <a:rPr lang="en-US" sz="1500" dirty="0"/>
              <a:t> la </a:t>
            </a:r>
            <a:r>
              <a:rPr lang="en-US" sz="1500" dirty="0" err="1"/>
              <a:t>propuesta</a:t>
            </a:r>
            <a:r>
              <a:rPr lang="en-US" sz="1500" dirty="0"/>
              <a:t>.</a:t>
            </a:r>
          </a:p>
          <a:p>
            <a:pPr marL="285750" indent="-285750">
              <a:lnSpc>
                <a:spcPct val="90000"/>
              </a:lnSpc>
              <a:buFont typeface="Wingdings 3" charset="2"/>
              <a:buChar char=""/>
            </a:pPr>
            <a:r>
              <a:rPr lang="en-US" sz="1500" dirty="0" err="1"/>
              <a:t>Todas</a:t>
            </a:r>
            <a:r>
              <a:rPr lang="en-US" sz="1500" dirty="0"/>
              <a:t> las </a:t>
            </a:r>
            <a:r>
              <a:rPr lang="en-US" sz="1500" dirty="0" err="1"/>
              <a:t>conclusiones</a:t>
            </a:r>
            <a:r>
              <a:rPr lang="en-US" sz="1500" dirty="0"/>
              <a:t> se </a:t>
            </a:r>
            <a:r>
              <a:rPr lang="en-US" sz="1500" dirty="0" err="1"/>
              <a:t>deben</a:t>
            </a:r>
            <a:r>
              <a:rPr lang="en-US" sz="1500" dirty="0"/>
              <a:t> </a:t>
            </a:r>
            <a:r>
              <a:rPr lang="en-US" sz="1500" dirty="0" err="1"/>
              <a:t>numerar</a:t>
            </a:r>
            <a:r>
              <a:rPr lang="en-US" sz="1500" dirty="0"/>
              <a:t>.</a:t>
            </a:r>
          </a:p>
          <a:p>
            <a:pPr marL="285750" indent="-285750">
              <a:lnSpc>
                <a:spcPct val="90000"/>
              </a:lnSpc>
              <a:buFont typeface="Wingdings 3" charset="2"/>
              <a:buChar char=""/>
            </a:pPr>
            <a:endParaRPr lang="en-US" sz="1500" dirty="0"/>
          </a:p>
          <a:p>
            <a:pPr marL="285750" indent="-285750">
              <a:lnSpc>
                <a:spcPct val="90000"/>
              </a:lnSpc>
              <a:buFont typeface="Wingdings 3" charset="2"/>
              <a:buChar char=""/>
            </a:pPr>
            <a:endParaRPr lang="en-US" sz="1500" dirty="0"/>
          </a:p>
          <a:p>
            <a:pPr marL="285750" indent="-285750">
              <a:lnSpc>
                <a:spcPct val="90000"/>
              </a:lnSpc>
              <a:buFont typeface="Wingdings 3" charset="2"/>
              <a:buChar char=""/>
            </a:pPr>
            <a:endParaRPr lang="en-US" sz="1500" dirty="0"/>
          </a:p>
          <a:p>
            <a:pPr>
              <a:lnSpc>
                <a:spcPct val="90000"/>
              </a:lnSpc>
              <a:buFont typeface="Wingdings 3" charset="2"/>
              <a:buChar char=""/>
            </a:pPr>
            <a:endParaRPr lang="en-US" sz="1500" dirty="0"/>
          </a:p>
          <a:p>
            <a:pPr>
              <a:lnSpc>
                <a:spcPct val="90000"/>
              </a:lnSpc>
              <a:buFont typeface="Wingdings 3" charset="2"/>
              <a:buChar char=""/>
            </a:pPr>
            <a:endParaRPr lang="en-US" sz="1500" dirty="0"/>
          </a:p>
        </p:txBody>
      </p:sp>
    </p:spTree>
    <p:extLst>
      <p:ext uri="{BB962C8B-B14F-4D97-AF65-F5344CB8AC3E}">
        <p14:creationId xmlns:p14="http://schemas.microsoft.com/office/powerpoint/2010/main" val="295887576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3" name="Picture 32">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34">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9" name="Picture 38">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1" name="Rectangle 40">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3" name="Rectangle 42">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5"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47" name="Freeform: Shape 46">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1D1FF1B0-6B23-4DF4-B149-067688A1F6ED}"/>
              </a:ext>
            </a:extLst>
          </p:cNvPr>
          <p:cNvSpPr>
            <a:spLocks noGrp="1"/>
          </p:cNvSpPr>
          <p:nvPr>
            <p:ph type="title"/>
          </p:nvPr>
        </p:nvSpPr>
        <p:spPr>
          <a:xfrm>
            <a:off x="410547" y="1645920"/>
            <a:ext cx="3929290" cy="4661574"/>
          </a:xfrm>
        </p:spPr>
        <p:txBody>
          <a:bodyPr vert="horz" lIns="91440" tIns="45720" rIns="91440" bIns="45720" rtlCol="0" anchor="t">
            <a:normAutofit/>
          </a:bodyPr>
          <a:lstStyle/>
          <a:p>
            <a:pPr algn="r">
              <a:lnSpc>
                <a:spcPct val="90000"/>
              </a:lnSpc>
            </a:pPr>
            <a:r>
              <a:rPr lang="en-US" sz="2600" b="1" dirty="0" err="1">
                <a:solidFill>
                  <a:srgbClr val="FFFFFF"/>
                </a:solidFill>
              </a:rPr>
              <a:t>Recomendaciones</a:t>
            </a:r>
            <a:r>
              <a:rPr lang="en-US" sz="2600" b="1" dirty="0">
                <a:solidFill>
                  <a:srgbClr val="FFFFFF"/>
                </a:solidFill>
              </a:rPr>
              <a:t>.- </a:t>
            </a:r>
            <a:br>
              <a:rPr lang="en-US" sz="2600" dirty="0">
                <a:solidFill>
                  <a:srgbClr val="FFFFFF"/>
                </a:solidFill>
              </a:rPr>
            </a:br>
            <a:r>
              <a:rPr lang="en-US" sz="2600" dirty="0" err="1">
                <a:solidFill>
                  <a:srgbClr val="FFFFFF"/>
                </a:solidFill>
              </a:rPr>
              <a:t>surgen</a:t>
            </a:r>
            <a:r>
              <a:rPr lang="en-US" sz="2600" dirty="0">
                <a:solidFill>
                  <a:srgbClr val="FFFFFF"/>
                </a:solidFill>
              </a:rPr>
              <a:t> de los </a:t>
            </a:r>
            <a:r>
              <a:rPr lang="en-US" sz="2600" dirty="0" err="1">
                <a:solidFill>
                  <a:srgbClr val="FFFFFF"/>
                </a:solidFill>
              </a:rPr>
              <a:t>resultados</a:t>
            </a:r>
            <a:r>
              <a:rPr lang="en-US" sz="2600" dirty="0">
                <a:solidFill>
                  <a:srgbClr val="FFFFFF"/>
                </a:solidFill>
              </a:rPr>
              <a:t> de la </a:t>
            </a:r>
            <a:r>
              <a:rPr lang="en-US" sz="2600" dirty="0" err="1">
                <a:solidFill>
                  <a:srgbClr val="FFFFFF"/>
                </a:solidFill>
              </a:rPr>
              <a:t>investigación</a:t>
            </a:r>
            <a:r>
              <a:rPr lang="en-US" sz="2600" dirty="0">
                <a:solidFill>
                  <a:srgbClr val="FFFFFF"/>
                </a:solidFill>
              </a:rPr>
              <a:t>, </a:t>
            </a:r>
            <a:r>
              <a:rPr lang="en-US" sz="2600" dirty="0" err="1">
                <a:solidFill>
                  <a:srgbClr val="FFFFFF"/>
                </a:solidFill>
              </a:rPr>
              <a:t>principalmente</a:t>
            </a:r>
            <a:r>
              <a:rPr lang="en-US" sz="2600" dirty="0">
                <a:solidFill>
                  <a:srgbClr val="FFFFFF"/>
                </a:solidFill>
              </a:rPr>
              <a:t> de los </a:t>
            </a:r>
            <a:r>
              <a:rPr lang="en-US" sz="2600" dirty="0" err="1">
                <a:solidFill>
                  <a:srgbClr val="FFFFFF"/>
                </a:solidFill>
              </a:rPr>
              <a:t>valores</a:t>
            </a:r>
            <a:r>
              <a:rPr lang="en-US" sz="2600" dirty="0">
                <a:solidFill>
                  <a:srgbClr val="FFFFFF"/>
                </a:solidFill>
              </a:rPr>
              <a:t>, </a:t>
            </a:r>
            <a:r>
              <a:rPr lang="en-US" sz="2600" dirty="0" err="1">
                <a:solidFill>
                  <a:srgbClr val="FFFFFF"/>
                </a:solidFill>
              </a:rPr>
              <a:t>expectativas</a:t>
            </a:r>
            <a:r>
              <a:rPr lang="en-US" sz="2600" dirty="0">
                <a:solidFill>
                  <a:srgbClr val="FFFFFF"/>
                </a:solidFill>
              </a:rPr>
              <a:t>, </a:t>
            </a:r>
            <a:r>
              <a:rPr lang="en-US" sz="2600" dirty="0" err="1">
                <a:solidFill>
                  <a:srgbClr val="FFFFFF"/>
                </a:solidFill>
              </a:rPr>
              <a:t>juicios</a:t>
            </a:r>
            <a:r>
              <a:rPr lang="en-US" sz="2600" dirty="0">
                <a:solidFill>
                  <a:srgbClr val="FFFFFF"/>
                </a:solidFill>
              </a:rPr>
              <a:t> e </a:t>
            </a:r>
            <a:r>
              <a:rPr lang="en-US" sz="2600" dirty="0" err="1">
                <a:solidFill>
                  <a:srgbClr val="FFFFFF"/>
                </a:solidFill>
              </a:rPr>
              <a:t>interese</a:t>
            </a:r>
            <a:r>
              <a:rPr lang="en-US" sz="2600" dirty="0">
                <a:solidFill>
                  <a:srgbClr val="FFFFFF"/>
                </a:solidFill>
              </a:rPr>
              <a:t> del que propone. </a:t>
            </a:r>
            <a:r>
              <a:rPr lang="en-US" sz="2600" dirty="0" err="1">
                <a:solidFill>
                  <a:srgbClr val="FFFFFF"/>
                </a:solidFill>
              </a:rPr>
              <a:t>Tendremos</a:t>
            </a:r>
            <a:r>
              <a:rPr lang="en-US" sz="2600" dirty="0">
                <a:solidFill>
                  <a:srgbClr val="FFFFFF"/>
                </a:solidFill>
              </a:rPr>
              <a:t> </a:t>
            </a:r>
            <a:r>
              <a:rPr lang="en-US" sz="2600" dirty="0" err="1">
                <a:solidFill>
                  <a:srgbClr val="FFFFFF"/>
                </a:solidFill>
              </a:rPr>
              <a:t>en</a:t>
            </a:r>
            <a:r>
              <a:rPr lang="en-US" sz="2600" dirty="0">
                <a:solidFill>
                  <a:srgbClr val="FFFFFF"/>
                </a:solidFill>
              </a:rPr>
              <a:t> </a:t>
            </a:r>
            <a:r>
              <a:rPr lang="en-US" sz="2600" dirty="0" err="1">
                <a:solidFill>
                  <a:srgbClr val="FFFFFF"/>
                </a:solidFill>
              </a:rPr>
              <a:t>cuenta</a:t>
            </a:r>
            <a:r>
              <a:rPr lang="en-US" sz="2600" dirty="0">
                <a:solidFill>
                  <a:srgbClr val="FFFFFF"/>
                </a:solidFill>
              </a:rPr>
              <a:t> lo </a:t>
            </a:r>
            <a:r>
              <a:rPr lang="en-US" sz="2600" dirty="0" err="1">
                <a:solidFill>
                  <a:srgbClr val="FFFFFF"/>
                </a:solidFill>
              </a:rPr>
              <a:t>siguiente</a:t>
            </a:r>
            <a:r>
              <a:rPr lang="en-US" sz="2600" dirty="0">
                <a:solidFill>
                  <a:srgbClr val="FFFFFF"/>
                </a:solidFill>
              </a:rPr>
              <a:t>:</a:t>
            </a:r>
            <a:br>
              <a:rPr lang="en-US" sz="2600" dirty="0">
                <a:solidFill>
                  <a:srgbClr val="FFFFFF"/>
                </a:solidFill>
              </a:rPr>
            </a:br>
            <a:endParaRPr lang="en-US" sz="2600" dirty="0">
              <a:solidFill>
                <a:srgbClr val="FFFFFF"/>
              </a:solidFill>
            </a:endParaRPr>
          </a:p>
        </p:txBody>
      </p:sp>
      <p:sp>
        <p:nvSpPr>
          <p:cNvPr id="3" name="Marcador de texto 2">
            <a:extLst>
              <a:ext uri="{FF2B5EF4-FFF2-40B4-BE49-F238E27FC236}">
                <a16:creationId xmlns:a16="http://schemas.microsoft.com/office/drawing/2014/main" id="{E76B5D61-B88D-4EBC-A0DC-D31666B481B2}"/>
              </a:ext>
            </a:extLst>
          </p:cNvPr>
          <p:cNvSpPr>
            <a:spLocks noGrp="1"/>
          </p:cNvSpPr>
          <p:nvPr>
            <p:ph type="body" sz="half" idx="2"/>
          </p:nvPr>
        </p:nvSpPr>
        <p:spPr>
          <a:xfrm>
            <a:off x="5204109" y="1645920"/>
            <a:ext cx="5919503" cy="4470821"/>
          </a:xfrm>
        </p:spPr>
        <p:txBody>
          <a:bodyPr vert="horz" lIns="91440" tIns="45720" rIns="91440" bIns="45720" rtlCol="0">
            <a:normAutofit/>
          </a:bodyPr>
          <a:lstStyle/>
          <a:p>
            <a:pPr marL="285750" indent="-285750">
              <a:buFont typeface="Wingdings 3" charset="2"/>
              <a:buChar char=""/>
            </a:pPr>
            <a:r>
              <a:rPr lang="en-US"/>
              <a:t>Existe un margen de intuición e imaginación en su elaboración, que trasciende los hechos recogidos y analizados.</a:t>
            </a:r>
          </a:p>
          <a:p>
            <a:pPr marL="285750" indent="-285750">
              <a:buFont typeface="Wingdings 3" charset="2"/>
              <a:buChar char=""/>
            </a:pPr>
            <a:r>
              <a:rPr lang="en-US"/>
              <a:t>Las recomendaciones se agrupan conforme a un listado de propuestas y un orden de prioridades.</a:t>
            </a:r>
          </a:p>
          <a:p>
            <a:pPr marL="285750" indent="-285750">
              <a:buFont typeface="Wingdings 3" charset="2"/>
              <a:buChar char=""/>
            </a:pPr>
            <a:r>
              <a:rPr lang="en-US"/>
              <a:t>Deben redactarse con claridad y guardad relación con las conclusiones.</a:t>
            </a:r>
          </a:p>
        </p:txBody>
      </p:sp>
    </p:spTree>
    <p:extLst>
      <p:ext uri="{BB962C8B-B14F-4D97-AF65-F5344CB8AC3E}">
        <p14:creationId xmlns:p14="http://schemas.microsoft.com/office/powerpoint/2010/main" val="1208273000"/>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60</TotalTime>
  <Words>555</Words>
  <Application>Microsoft Office PowerPoint</Application>
  <PresentationFormat>Panorámica</PresentationFormat>
  <Paragraphs>45</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Century Gothic</vt:lpstr>
      <vt:lpstr>Wingdings 3</vt:lpstr>
      <vt:lpstr>Ion</vt:lpstr>
      <vt:lpstr>TABLAS ESTADÍSTICAS</vt:lpstr>
      <vt:lpstr>Normas para su elaboración</vt:lpstr>
      <vt:lpstr>Partes de una tabla</vt:lpstr>
      <vt:lpstr>Gráficas estadísticas</vt:lpstr>
      <vt:lpstr>Presentación de PowerPoint</vt:lpstr>
      <vt:lpstr>Conclusiones se realiza luego de haber analizado e interpretado los cuadros, gráficos y resultados de la investigación. Resumen los principales resultados y aportes mas significativos del Proyecto o la Tesis. </vt:lpstr>
      <vt:lpstr>Recomendaciones.-  surgen de los resultados de la investigación, principalmente de los valores, expectativas, juicios e interese del que propone. Tendremos en cuenta lo siguiente: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TABLAS ESTADÍSTICAS</dc:title>
  <dc:creator>maria del consuelo orozco coronel</dc:creator>
  <cp:lastModifiedBy>maria del consuelo orozco coronel</cp:lastModifiedBy>
  <cp:revision>5</cp:revision>
  <dcterms:created xsi:type="dcterms:W3CDTF">2021-02-21T17:07:56Z</dcterms:created>
  <dcterms:modified xsi:type="dcterms:W3CDTF">2021-02-21T18:08:36Z</dcterms:modified>
</cp:coreProperties>
</file>