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046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92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092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8305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5944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969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657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3497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44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827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383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27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350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6377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8114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534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E3B8C-22EA-42AD-912E-34C1201F50D1}" type="datetimeFigureOut">
              <a:rPr lang="es-MX" smtClean="0"/>
              <a:t>20/06/2021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7815461-B312-46EF-88AB-B11E4FBCC15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140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1676400" y="1411288"/>
            <a:ext cx="10515600" cy="3487737"/>
          </a:xfrm>
        </p:spPr>
        <p:txBody>
          <a:bodyPr/>
          <a:lstStyle/>
          <a:p>
            <a:pPr algn="ctr"/>
            <a:r>
              <a:rPr lang="es-MX" b="1" dirty="0">
                <a:latin typeface="Century Gothic" panose="020B0502020202020204" pitchFamily="34" charset="0"/>
              </a:rPr>
              <a:t>ORIENTACIÓN DE </a:t>
            </a:r>
            <a:r>
              <a:rPr lang="es-MX" b="1" dirty="0" smtClean="0">
                <a:latin typeface="Century Gothic" panose="020B0502020202020204" pitchFamily="34" charset="0"/>
              </a:rPr>
              <a:t>LAS ACTIVIDADES DE</a:t>
            </a:r>
            <a:br>
              <a:rPr lang="es-MX" b="1" dirty="0" smtClean="0">
                <a:latin typeface="Century Gothic" panose="020B0502020202020204" pitchFamily="34" charset="0"/>
              </a:rPr>
            </a:br>
            <a:r>
              <a:rPr lang="es-MX" b="1" dirty="0">
                <a:latin typeface="Century Gothic" panose="020B0502020202020204" pitchFamily="34" charset="0"/>
              </a:rPr>
              <a:t/>
            </a:r>
            <a:br>
              <a:rPr lang="es-MX" b="1" dirty="0">
                <a:latin typeface="Century Gothic" panose="020B0502020202020204" pitchFamily="34" charset="0"/>
              </a:rPr>
            </a:br>
            <a:r>
              <a:rPr lang="es-MX" b="1" dirty="0" smtClean="0">
                <a:latin typeface="Century Gothic" panose="020B0502020202020204" pitchFamily="34" charset="0"/>
              </a:rPr>
              <a:t> </a:t>
            </a:r>
            <a:r>
              <a:rPr lang="es-MX" b="1" dirty="0">
                <a:latin typeface="Century Gothic" panose="020B0502020202020204" pitchFamily="34" charset="0"/>
              </a:rPr>
              <a:t>INVESTIGACIÓN FORMATIVA</a:t>
            </a:r>
            <a:endParaRPr lang="es-MX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36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Fase </a:t>
            </a:r>
            <a:r>
              <a:rPr lang="es-MX" b="1" dirty="0"/>
              <a:t>de Planificación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84264" y="1454331"/>
            <a:ext cx="8915400" cy="5181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000" b="1" dirty="0" smtClean="0">
                <a:latin typeface="Century Gothic" panose="020B0502020202020204" pitchFamily="34" charset="0"/>
              </a:rPr>
              <a:t>1</a:t>
            </a:r>
            <a:r>
              <a:rPr lang="es-MX" sz="2000" dirty="0" smtClean="0">
                <a:latin typeface="Century Gothic" panose="020B0502020202020204" pitchFamily="34" charset="0"/>
              </a:rPr>
              <a:t>.Señalar </a:t>
            </a:r>
            <a:r>
              <a:rPr lang="es-MX" sz="2000" dirty="0">
                <a:latin typeface="Century Gothic" panose="020B0502020202020204" pitchFamily="34" charset="0"/>
              </a:rPr>
              <a:t>el/los resultado(s) de aprendizaje de la asignatura, del que se derive el tema </a:t>
            </a:r>
            <a:r>
              <a:rPr lang="es-MX" sz="2000" dirty="0" smtClean="0">
                <a:latin typeface="Century Gothic" panose="020B0502020202020204" pitchFamily="34" charset="0"/>
              </a:rPr>
              <a:t>de la </a:t>
            </a:r>
            <a:r>
              <a:rPr lang="es-MX" sz="2000" dirty="0">
                <a:latin typeface="Century Gothic" panose="020B0502020202020204" pitchFamily="34" charset="0"/>
              </a:rPr>
              <a:t>Actividad de Investigación Formativa</a:t>
            </a:r>
            <a:r>
              <a:rPr lang="es-MX" sz="2000" dirty="0" smtClean="0">
                <a:latin typeface="Century Gothic" panose="020B0502020202020204" pitchFamily="34" charset="0"/>
              </a:rPr>
              <a:t>. </a:t>
            </a:r>
          </a:p>
          <a:p>
            <a:pPr marL="514350" indent="-514350">
              <a:buAutoNum type="arabicPeriod"/>
            </a:pPr>
            <a:endParaRPr lang="es-MX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2000" b="1" dirty="0">
                <a:latin typeface="Century Gothic" panose="020B0502020202020204" pitchFamily="34" charset="0"/>
              </a:rPr>
              <a:t>2</a:t>
            </a:r>
            <a:r>
              <a:rPr lang="es-MX" sz="2000" dirty="0">
                <a:latin typeface="Century Gothic" panose="020B0502020202020204" pitchFamily="34" charset="0"/>
              </a:rPr>
              <a:t>. Seleccionar el Tema de la Actividad de Investigación Formativa conjuntamente con </a:t>
            </a:r>
            <a:r>
              <a:rPr lang="es-MX" sz="2000" dirty="0" smtClean="0">
                <a:latin typeface="Century Gothic" panose="020B0502020202020204" pitchFamily="34" charset="0"/>
              </a:rPr>
              <a:t>los estudiantes</a:t>
            </a:r>
            <a:r>
              <a:rPr lang="es-MX" sz="2000" dirty="0">
                <a:latin typeface="Century Gothic" panose="020B0502020202020204" pitchFamily="34" charset="0"/>
              </a:rPr>
              <a:t>, en atención a los contenidos del silabo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endParaRPr lang="es-MX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2000" b="1" dirty="0">
                <a:latin typeface="Century Gothic" panose="020B0502020202020204" pitchFamily="34" charset="0"/>
              </a:rPr>
              <a:t>3</a:t>
            </a:r>
            <a:r>
              <a:rPr lang="es-MX" sz="2000" dirty="0">
                <a:latin typeface="Century Gothic" panose="020B0502020202020204" pitchFamily="34" charset="0"/>
              </a:rPr>
              <a:t>. Establecer objetivo(s) de la actividad(es</a:t>
            </a:r>
            <a:r>
              <a:rPr lang="es-MX" sz="2000" dirty="0" smtClean="0">
                <a:latin typeface="Century Gothic" panose="020B0502020202020204" pitchFamily="34" charset="0"/>
              </a:rPr>
              <a:t>) </a:t>
            </a:r>
          </a:p>
          <a:p>
            <a:pPr marL="0" indent="0">
              <a:buNone/>
            </a:pPr>
            <a:endParaRPr lang="es-MX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2000" b="1" dirty="0">
                <a:latin typeface="Century Gothic" panose="020B0502020202020204" pitchFamily="34" charset="0"/>
              </a:rPr>
              <a:t>4</a:t>
            </a:r>
            <a:r>
              <a:rPr lang="es-MX" sz="2000" dirty="0">
                <a:latin typeface="Century Gothic" panose="020B0502020202020204" pitchFamily="34" charset="0"/>
              </a:rPr>
              <a:t>. Especificar como se va a realizar la(s) actividad(es) de Investigación Formativa.(Qué </a:t>
            </a:r>
            <a:r>
              <a:rPr lang="es-MX" sz="2000" dirty="0" smtClean="0">
                <a:latin typeface="Century Gothic" panose="020B0502020202020204" pitchFamily="34" charset="0"/>
              </a:rPr>
              <a:t>y Cómo)</a:t>
            </a:r>
          </a:p>
          <a:p>
            <a:pPr marL="0" indent="0">
              <a:buNone/>
            </a:pPr>
            <a:endParaRPr lang="es-MX" sz="20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2000" b="1" dirty="0">
                <a:latin typeface="Century Gothic" panose="020B0502020202020204" pitchFamily="34" charset="0"/>
              </a:rPr>
              <a:t>5</a:t>
            </a:r>
            <a:r>
              <a:rPr lang="es-MX" sz="2000" dirty="0">
                <a:latin typeface="Century Gothic" panose="020B0502020202020204" pitchFamily="34" charset="0"/>
              </a:rPr>
              <a:t>. Conformar grupo(s) de trabajo.</a:t>
            </a:r>
          </a:p>
        </p:txBody>
      </p:sp>
    </p:spTree>
    <p:extLst>
      <p:ext uri="{BB962C8B-B14F-4D97-AF65-F5344CB8AC3E}">
        <p14:creationId xmlns:p14="http://schemas.microsoft.com/office/powerpoint/2010/main" val="3066387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15291" y="1841250"/>
            <a:ext cx="1007146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latin typeface="Century Gothic" panose="020B0502020202020204" pitchFamily="34" charset="0"/>
              </a:rPr>
              <a:t>6</a:t>
            </a:r>
            <a:r>
              <a:rPr lang="es-MX" sz="3200" dirty="0">
                <a:latin typeface="Century Gothic" panose="020B0502020202020204" pitchFamily="34" charset="0"/>
              </a:rPr>
              <a:t>. Asignación de responsabilidades</a:t>
            </a:r>
            <a:r>
              <a:rPr lang="es-MX" sz="3200" dirty="0" smtClean="0">
                <a:latin typeface="Century Gothic" panose="020B0502020202020204" pitchFamily="34" charset="0"/>
              </a:rPr>
              <a:t>.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  <a:p>
            <a:r>
              <a:rPr lang="es-MX" sz="3200" b="1" dirty="0">
                <a:latin typeface="Century Gothic" panose="020B0502020202020204" pitchFamily="34" charset="0"/>
              </a:rPr>
              <a:t>7</a:t>
            </a:r>
            <a:r>
              <a:rPr lang="es-MX" sz="3200" dirty="0">
                <a:latin typeface="Century Gothic" panose="020B0502020202020204" pitchFamily="34" charset="0"/>
              </a:rPr>
              <a:t>. Establecer tiempo de ejecución.(Cuándo</a:t>
            </a:r>
            <a:r>
              <a:rPr lang="es-MX" sz="3200" dirty="0" smtClean="0">
                <a:latin typeface="Century Gothic" panose="020B0502020202020204" pitchFamily="34" charset="0"/>
              </a:rPr>
              <a:t>)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  <a:p>
            <a:r>
              <a:rPr lang="es-MX" sz="3200" b="1" dirty="0">
                <a:latin typeface="Century Gothic" panose="020B0502020202020204" pitchFamily="34" charset="0"/>
              </a:rPr>
              <a:t>8</a:t>
            </a:r>
            <a:r>
              <a:rPr lang="es-MX" sz="3200" dirty="0">
                <a:latin typeface="Century Gothic" panose="020B0502020202020204" pitchFamily="34" charset="0"/>
              </a:rPr>
              <a:t>. Establecer las pautas de evaluación</a:t>
            </a:r>
            <a:r>
              <a:rPr lang="es-MX" sz="3200" dirty="0" smtClean="0">
                <a:latin typeface="Century Gothic" panose="020B0502020202020204" pitchFamily="34" charset="0"/>
              </a:rPr>
              <a:t>.</a:t>
            </a:r>
          </a:p>
          <a:p>
            <a:endParaRPr lang="es-MX" sz="3200" dirty="0">
              <a:latin typeface="Century Gothic" panose="020B0502020202020204" pitchFamily="34" charset="0"/>
            </a:endParaRPr>
          </a:p>
          <a:p>
            <a:r>
              <a:rPr lang="es-MX" sz="3200" b="1" dirty="0">
                <a:latin typeface="Century Gothic" panose="020B0502020202020204" pitchFamily="34" charset="0"/>
              </a:rPr>
              <a:t>9</a:t>
            </a:r>
            <a:r>
              <a:rPr lang="es-MX" sz="3200" dirty="0">
                <a:latin typeface="Century Gothic" panose="020B0502020202020204" pitchFamily="34" charset="0"/>
              </a:rPr>
              <a:t>. Registrar y conservar evidencias que se consideren necesarias.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090722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Fase de Ejecución y Seguimiento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89212" y="1541417"/>
            <a:ext cx="8915400" cy="43698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800" b="1" dirty="0"/>
              <a:t>1</a:t>
            </a:r>
            <a:r>
              <a:rPr lang="es-MX" sz="2800" dirty="0"/>
              <a:t>. Implementar la Actividad de Investigación Formativa pautada</a:t>
            </a:r>
            <a:r>
              <a:rPr lang="es-MX" sz="2800" dirty="0" smtClean="0"/>
              <a:t>.</a:t>
            </a:r>
          </a:p>
          <a:p>
            <a:endParaRPr lang="es-MX" sz="2800" dirty="0"/>
          </a:p>
          <a:p>
            <a:pPr marL="0" indent="0">
              <a:buNone/>
            </a:pPr>
            <a:r>
              <a:rPr lang="es-MX" sz="2800" b="1" dirty="0"/>
              <a:t>2</a:t>
            </a:r>
            <a:r>
              <a:rPr lang="es-MX" sz="2800" dirty="0"/>
              <a:t>. Realizar seguimiento permanente a los estudiantes de acuerdo a lo establecido en </a:t>
            </a:r>
            <a:r>
              <a:rPr lang="es-MX" sz="2800" dirty="0" smtClean="0"/>
              <a:t>la fase </a:t>
            </a:r>
            <a:r>
              <a:rPr lang="es-MX" sz="2800" dirty="0"/>
              <a:t>de planificación</a:t>
            </a:r>
            <a:r>
              <a:rPr lang="es-MX" sz="2800" dirty="0" smtClean="0"/>
              <a:t>.</a:t>
            </a:r>
          </a:p>
          <a:p>
            <a:endParaRPr lang="es-MX" sz="2800" dirty="0"/>
          </a:p>
          <a:p>
            <a:pPr marL="0" indent="0">
              <a:buNone/>
            </a:pPr>
            <a:r>
              <a:rPr lang="es-MX" sz="2800" b="1" dirty="0"/>
              <a:t>3</a:t>
            </a:r>
            <a:r>
              <a:rPr lang="es-MX" sz="2800" dirty="0"/>
              <a:t>. Registrar y conservar evidencias que se consideren necesarias.</a:t>
            </a:r>
          </a:p>
        </p:txBody>
      </p:sp>
    </p:spTree>
    <p:extLst>
      <p:ext uri="{BB962C8B-B14F-4D97-AF65-F5344CB8AC3E}">
        <p14:creationId xmlns:p14="http://schemas.microsoft.com/office/powerpoint/2010/main" val="2044041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Fase de Socialización y Reflexión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001383" y="1264555"/>
            <a:ext cx="8915400" cy="5188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b="1" dirty="0" smtClean="0">
                <a:latin typeface="Century Gothic" panose="020B0502020202020204" pitchFamily="34" charset="0"/>
              </a:rPr>
              <a:t>1</a:t>
            </a:r>
            <a:r>
              <a:rPr lang="es-MX" sz="2400" dirty="0" smtClean="0">
                <a:latin typeface="Century Gothic" panose="020B0502020202020204" pitchFamily="34" charset="0"/>
              </a:rPr>
              <a:t>. Coordinar </a:t>
            </a:r>
            <a:r>
              <a:rPr lang="es-MX" sz="2400" dirty="0">
                <a:latin typeface="Century Gothic" panose="020B0502020202020204" pitchFamily="34" charset="0"/>
              </a:rPr>
              <a:t>con los estudiantes la socialización de los resultados</a:t>
            </a:r>
            <a:r>
              <a:rPr lang="es-MX" sz="2400" dirty="0" smtClean="0">
                <a:latin typeface="Century Gothic" panose="020B0502020202020204" pitchFamily="34" charset="0"/>
              </a:rPr>
              <a:t>.</a:t>
            </a:r>
          </a:p>
          <a:p>
            <a:pPr marL="514350" indent="-514350">
              <a:buAutoNum type="arabicPeriod"/>
            </a:pPr>
            <a:endParaRPr lang="es-MX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2400" b="1" dirty="0">
                <a:latin typeface="Century Gothic" panose="020B0502020202020204" pitchFamily="34" charset="0"/>
              </a:rPr>
              <a:t>2</a:t>
            </a:r>
            <a:r>
              <a:rPr lang="es-MX" sz="2400" dirty="0">
                <a:latin typeface="Century Gothic" panose="020B0502020202020204" pitchFamily="34" charset="0"/>
              </a:rPr>
              <a:t>. Dirigir la actividad de reflexión con los estudiantes</a:t>
            </a:r>
            <a:r>
              <a:rPr lang="es-MX" sz="24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endParaRPr lang="es-MX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2400" b="1" dirty="0">
                <a:latin typeface="Century Gothic" panose="020B0502020202020204" pitchFamily="34" charset="0"/>
              </a:rPr>
              <a:t>3</a:t>
            </a:r>
            <a:r>
              <a:rPr lang="es-MX" sz="2400" dirty="0">
                <a:latin typeface="Century Gothic" panose="020B0502020202020204" pitchFamily="34" charset="0"/>
              </a:rPr>
              <a:t>. Reorientar el aprendizaje en los estudiantes</a:t>
            </a:r>
            <a:r>
              <a:rPr lang="es-MX" sz="24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endParaRPr lang="es-MX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2400" b="1" dirty="0">
                <a:latin typeface="Century Gothic" panose="020B0502020202020204" pitchFamily="34" charset="0"/>
              </a:rPr>
              <a:t>4</a:t>
            </a:r>
            <a:r>
              <a:rPr lang="es-MX" sz="2400" dirty="0">
                <a:latin typeface="Century Gothic" panose="020B0502020202020204" pitchFamily="34" charset="0"/>
              </a:rPr>
              <a:t>. Reflexionar sobre la práctica docente</a:t>
            </a:r>
            <a:r>
              <a:rPr lang="es-MX" sz="24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endParaRPr lang="es-MX" sz="24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s-MX" sz="2400" b="1" dirty="0">
                <a:latin typeface="Century Gothic" panose="020B0502020202020204" pitchFamily="34" charset="0"/>
              </a:rPr>
              <a:t>5</a:t>
            </a:r>
            <a:r>
              <a:rPr lang="es-MX" sz="2400" dirty="0">
                <a:latin typeface="Century Gothic" panose="020B0502020202020204" pitchFamily="34" charset="0"/>
              </a:rPr>
              <a:t>. Registrar y conservar evidencias que se consideren necesarias.</a:t>
            </a:r>
          </a:p>
        </p:txBody>
      </p:sp>
    </p:spTree>
    <p:extLst>
      <p:ext uri="{BB962C8B-B14F-4D97-AF65-F5344CB8AC3E}">
        <p14:creationId xmlns:p14="http://schemas.microsoft.com/office/powerpoint/2010/main" val="2278783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Fase de Evaluación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393269" y="1676400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MX" sz="2200" b="1" dirty="0" smtClean="0">
                <a:latin typeface="Century Gothic" panose="020B0502020202020204" pitchFamily="34" charset="0"/>
              </a:rPr>
              <a:t>1</a:t>
            </a:r>
            <a:r>
              <a:rPr lang="es-MX" dirty="0" smtClean="0">
                <a:latin typeface="Century Gothic" panose="020B0502020202020204" pitchFamily="34" charset="0"/>
              </a:rPr>
              <a:t>. </a:t>
            </a:r>
            <a:r>
              <a:rPr lang="es-MX" sz="2800" dirty="0" smtClean="0">
                <a:latin typeface="Century Gothic" panose="020B0502020202020204" pitchFamily="34" charset="0"/>
              </a:rPr>
              <a:t>Evaluar </a:t>
            </a:r>
            <a:r>
              <a:rPr lang="es-MX" sz="2800" dirty="0">
                <a:latin typeface="Century Gothic" panose="020B0502020202020204" pitchFamily="34" charset="0"/>
              </a:rPr>
              <a:t>el cumplimiento de las acciones realizadas pautadas en la Actividad(es) </a:t>
            </a:r>
            <a:r>
              <a:rPr lang="es-MX" sz="2800" dirty="0" smtClean="0">
                <a:latin typeface="Century Gothic" panose="020B0502020202020204" pitchFamily="34" charset="0"/>
              </a:rPr>
              <a:t>de Investigación </a:t>
            </a:r>
            <a:r>
              <a:rPr lang="es-MX" sz="2800" dirty="0">
                <a:latin typeface="Century Gothic" panose="020B0502020202020204" pitchFamily="34" charset="0"/>
              </a:rPr>
              <a:t>Formativa</a:t>
            </a:r>
            <a:r>
              <a:rPr lang="es-MX" sz="2800" dirty="0" smtClean="0">
                <a:latin typeface="Century Gothic" panose="020B0502020202020204" pitchFamily="34" charset="0"/>
              </a:rPr>
              <a:t>.</a:t>
            </a:r>
          </a:p>
          <a:p>
            <a:pPr marL="514350" indent="-514350">
              <a:buAutoNum type="arabicPeriod"/>
            </a:pPr>
            <a:endParaRPr lang="es-MX" sz="28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s-MX" sz="2800" b="1" dirty="0">
                <a:latin typeface="Century Gothic" panose="020B0502020202020204" pitchFamily="34" charset="0"/>
              </a:rPr>
              <a:t>2.</a:t>
            </a:r>
            <a:r>
              <a:rPr lang="es-MX" sz="2800" dirty="0">
                <a:latin typeface="Century Gothic" panose="020B0502020202020204" pitchFamily="34" charset="0"/>
              </a:rPr>
              <a:t> Evaluar el logro de aprendizaje de los estudiantes dependiendo de la </a:t>
            </a:r>
            <a:r>
              <a:rPr lang="es-MX" sz="2800" dirty="0" smtClean="0">
                <a:latin typeface="Century Gothic" panose="020B0502020202020204" pitchFamily="34" charset="0"/>
              </a:rPr>
              <a:t>actividad realizada.</a:t>
            </a:r>
          </a:p>
          <a:p>
            <a:pPr marL="0" indent="0">
              <a:buNone/>
            </a:pPr>
            <a:endParaRPr lang="es-MX" sz="2800" dirty="0">
              <a:latin typeface="Century Gothic" panose="020B0502020202020204" pitchFamily="34" charset="0"/>
            </a:endParaRPr>
          </a:p>
          <a:p>
            <a:pPr marL="0" indent="0" algn="just">
              <a:buNone/>
            </a:pPr>
            <a:r>
              <a:rPr lang="es-MX" sz="2800" b="1" dirty="0">
                <a:latin typeface="Century Gothic" panose="020B0502020202020204" pitchFamily="34" charset="0"/>
              </a:rPr>
              <a:t>3</a:t>
            </a:r>
            <a:r>
              <a:rPr lang="es-MX" sz="2800" dirty="0">
                <a:latin typeface="Century Gothic" panose="020B0502020202020204" pitchFamily="34" charset="0"/>
              </a:rPr>
              <a:t>. Registrar y conservar evidencias que se consideren necesarias.</a:t>
            </a:r>
          </a:p>
        </p:txBody>
      </p:sp>
    </p:spTree>
    <p:extLst>
      <p:ext uri="{BB962C8B-B14F-4D97-AF65-F5344CB8AC3E}">
        <p14:creationId xmlns:p14="http://schemas.microsoft.com/office/powerpoint/2010/main" val="153294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MX" b="1" dirty="0"/>
              <a:t>REGISTRO DE </a:t>
            </a:r>
            <a:r>
              <a:rPr lang="es-MX" b="1" dirty="0" smtClean="0"/>
              <a:t>LAS ACTIVIDADES </a:t>
            </a:r>
            <a:r>
              <a:rPr lang="es-MX" b="1" dirty="0"/>
              <a:t>DE </a:t>
            </a:r>
            <a:r>
              <a:rPr lang="es-MX" b="1" dirty="0" smtClean="0"/>
              <a:t> INVESTIGACIÓN </a:t>
            </a:r>
            <a:r>
              <a:rPr lang="es-MX" b="1" dirty="0"/>
              <a:t>FORMATIVA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/>
              <a:t>El profesor dependiendo de las actividades planificadas y realizadas en el periodo académico</a:t>
            </a:r>
            <a:r>
              <a:rPr lang="es-MX" dirty="0" smtClean="0"/>
              <a:t>, registrará </a:t>
            </a:r>
            <a:r>
              <a:rPr lang="es-MX" dirty="0"/>
              <a:t>las mismas en el Formato Registro de Planificación </a:t>
            </a:r>
            <a:r>
              <a:rPr lang="es-MX" b="1" dirty="0"/>
              <a:t>(Anexo 1) </a:t>
            </a:r>
            <a:endParaRPr lang="es-MX" b="1" dirty="0" smtClean="0"/>
          </a:p>
          <a:p>
            <a:pPr marL="0" indent="0" algn="just">
              <a:buNone/>
            </a:pPr>
            <a:endParaRPr lang="es-MX" b="1" dirty="0"/>
          </a:p>
          <a:p>
            <a:pPr marL="0" indent="0" algn="just">
              <a:buNone/>
            </a:pPr>
            <a:r>
              <a:rPr lang="es-MX" dirty="0" smtClean="0"/>
              <a:t> </a:t>
            </a:r>
            <a:r>
              <a:rPr lang="es-MX" dirty="0"/>
              <a:t>Formato Registro </a:t>
            </a:r>
            <a:r>
              <a:rPr lang="es-MX" dirty="0" smtClean="0"/>
              <a:t>de Resultados </a:t>
            </a:r>
            <a:r>
              <a:rPr lang="es-MX" b="1" dirty="0"/>
              <a:t>(Anexo 2), </a:t>
            </a:r>
            <a:r>
              <a:rPr lang="es-MX" dirty="0"/>
              <a:t>los mismos deberán ser reportados al Director de Carrera en los </a:t>
            </a:r>
            <a:r>
              <a:rPr lang="es-MX" dirty="0" smtClean="0"/>
              <a:t>plazos establecidos.</a:t>
            </a:r>
          </a:p>
          <a:p>
            <a:pPr marL="0" indent="0" algn="just">
              <a:buNone/>
            </a:pPr>
            <a:endParaRPr lang="es-MX" dirty="0"/>
          </a:p>
          <a:p>
            <a:pPr marL="0" indent="0" algn="just">
              <a:buNone/>
            </a:pPr>
            <a:r>
              <a:rPr lang="es-MX" dirty="0"/>
              <a:t>Los estudiantes dependiendo de las Actividades planificadas y realizadas en el </a:t>
            </a:r>
            <a:r>
              <a:rPr lang="es-MX" dirty="0" smtClean="0"/>
              <a:t>periodo académico </a:t>
            </a:r>
            <a:r>
              <a:rPr lang="es-MX" dirty="0"/>
              <a:t>registrarán las mismas en el Formato Informe de Actividad de </a:t>
            </a:r>
            <a:r>
              <a:rPr lang="es-MX" dirty="0" smtClean="0"/>
              <a:t>Investigación Formativa </a:t>
            </a:r>
            <a:r>
              <a:rPr lang="es-MX" b="1" dirty="0"/>
              <a:t>(Anexo 3), </a:t>
            </a:r>
            <a:r>
              <a:rPr lang="es-MX" dirty="0"/>
              <a:t>el cual deberá ser reportado al Profesor en los plazos establecidos.</a:t>
            </a:r>
          </a:p>
        </p:txBody>
      </p:sp>
    </p:spTree>
    <p:extLst>
      <p:ext uri="{BB962C8B-B14F-4D97-AF65-F5344CB8AC3E}">
        <p14:creationId xmlns:p14="http://schemas.microsoft.com/office/powerpoint/2010/main" val="166455428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373</Words>
  <Application>Microsoft Office PowerPoint</Application>
  <PresentationFormat>Panorámica</PresentationFormat>
  <Paragraphs>46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Espiral</vt:lpstr>
      <vt:lpstr>ORIENTACIÓN DE LAS ACTIVIDADES DE   INVESTIGACIÓN FORMATIVA</vt:lpstr>
      <vt:lpstr>Fase de Planificación</vt:lpstr>
      <vt:lpstr>Presentación de PowerPoint</vt:lpstr>
      <vt:lpstr>Fase de Ejecución y Seguimiento</vt:lpstr>
      <vt:lpstr>Fase de Socialización y Reflexión</vt:lpstr>
      <vt:lpstr>Fase de Evaluación</vt:lpstr>
      <vt:lpstr>REGISTRO DE LAS ACTIVIDADES DE  INVESTIGACIÓN FORMATIVA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ORIENTACIÓN DE LAS ACTIVIDADES DE   INVESTIGACIÓN FORMATIVA</dc:title>
  <dc:creator>Zoila Roman</dc:creator>
  <cp:lastModifiedBy>Zoila Roman</cp:lastModifiedBy>
  <cp:revision>8</cp:revision>
  <dcterms:created xsi:type="dcterms:W3CDTF">2021-06-20T23:47:43Z</dcterms:created>
  <dcterms:modified xsi:type="dcterms:W3CDTF">2021-06-21T00:08:49Z</dcterms:modified>
</cp:coreProperties>
</file>