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Dumondi Condensed" charset="1" panose="00000000000000000000"/>
      <p:regular r:id="rId19"/>
    </p:embeddedFont>
    <p:embeddedFont>
      <p:font typeface="Canva Sans Bold" charset="1" panose="020B0803030501040103"/>
      <p:regular r:id="rId20"/>
    </p:embeddedFont>
    <p:embeddedFont>
      <p:font typeface="Dumondi Condensed Heavy" charset="1" panose="00000000000000000000"/>
      <p:regular r:id="rId21"/>
    </p:embeddedFont>
    <p:embeddedFont>
      <p:font typeface="Canva Sans" charset="1" panose="020B0503030501040103"/>
      <p:regular r:id="rId22"/>
    </p:embeddedFont>
    <p:embeddedFont>
      <p:font typeface="Sniglet" charset="1" panose="04070505030100020000"/>
      <p:regular r:id="rId23"/>
    </p:embeddedFont>
    <p:embeddedFont>
      <p:font typeface="Dumondi Condensed Bold" charset="1" panose="00000000000000000000"/>
      <p:regular r:id="rId24"/>
    </p:embeddedFont>
    <p:embeddedFont>
      <p:font typeface="Public Sans" charset="1" panose="00000000000000000000"/>
      <p:regular r:id="rId25"/>
    </p:embeddedFont>
    <p:embeddedFont>
      <p:font typeface="Helvetica World" charset="1" panose="020B0500040000020004"/>
      <p:regular r:id="rId26"/>
    </p:embeddedFont>
    <p:embeddedFont>
      <p:font typeface="Open Sans" charset="1" panose="020B0606030504020204"/>
      <p:regular r:id="rId27"/>
    </p:embeddedFont>
    <p:embeddedFont>
      <p:font typeface="Press Start 2P" charset="1" panose="00000500000000000000"/>
      <p:regular r:id="rId28"/>
    </p:embeddedFont>
    <p:embeddedFont>
      <p:font typeface="League Spartan" charset="1" panose="00000800000000000000"/>
      <p:regular r:id="rId29"/>
    </p:embeddedFont>
    <p:embeddedFont>
      <p:font typeface="Montserrat" charset="1" panose="000005000000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image60.png" Type="http://schemas.openxmlformats.org/officeDocument/2006/relationships/image"/><Relationship Id="rId4" Target="../media/image61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Relationship Id="rId3" Target="../media/image6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jpeg" Type="http://schemas.openxmlformats.org/officeDocument/2006/relationships/image"/><Relationship Id="rId3" Target="../media/image65.jpe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68.png" Type="http://schemas.openxmlformats.org/officeDocument/2006/relationships/image"/><Relationship Id="rId7" Target="../media/image69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36.png" Type="http://schemas.openxmlformats.org/officeDocument/2006/relationships/image"/><Relationship Id="rId19" Target="../media/image37.svg" Type="http://schemas.openxmlformats.org/officeDocument/2006/relationships/image"/><Relationship Id="rId2" Target="../media/image32.png" Type="http://schemas.openxmlformats.org/officeDocument/2006/relationships/image"/><Relationship Id="rId3" Target="../media/image33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36.png" Type="http://schemas.openxmlformats.org/officeDocument/2006/relationships/image"/><Relationship Id="rId19" Target="../media/image37.svg" Type="http://schemas.openxmlformats.org/officeDocument/2006/relationships/image"/><Relationship Id="rId2" Target="../media/image32.png" Type="http://schemas.openxmlformats.org/officeDocument/2006/relationships/image"/><Relationship Id="rId3" Target="../media/image33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36.png" Type="http://schemas.openxmlformats.org/officeDocument/2006/relationships/image"/><Relationship Id="rId19" Target="../media/image37.svg" Type="http://schemas.openxmlformats.org/officeDocument/2006/relationships/image"/><Relationship Id="rId2" Target="../media/image32.png" Type="http://schemas.openxmlformats.org/officeDocument/2006/relationships/image"/><Relationship Id="rId3" Target="../media/image33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svg" Type="http://schemas.openxmlformats.org/officeDocument/2006/relationships/image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2.png" Type="http://schemas.openxmlformats.org/officeDocument/2006/relationships/image"/><Relationship Id="rId4" Target="../media/image53.sv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Relationship Id="rId7" Target="../media/image56.png" Type="http://schemas.openxmlformats.org/officeDocument/2006/relationships/image"/><Relationship Id="rId8" Target="../media/image57.svg" Type="http://schemas.openxmlformats.org/officeDocument/2006/relationships/image"/><Relationship Id="rId9" Target="../media/image5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37772">
            <a:off x="7983782" y="245268"/>
            <a:ext cx="2320437" cy="1763532"/>
          </a:xfrm>
          <a:custGeom>
            <a:avLst/>
            <a:gdLst/>
            <a:ahLst/>
            <a:cxnLst/>
            <a:rect r="r" b="b" t="t" l="l"/>
            <a:pathLst>
              <a:path h="1763532" w="2320437">
                <a:moveTo>
                  <a:pt x="0" y="0"/>
                </a:moveTo>
                <a:lnTo>
                  <a:pt x="2320436" y="0"/>
                </a:lnTo>
                <a:lnTo>
                  <a:pt x="2320436" y="1763532"/>
                </a:lnTo>
                <a:lnTo>
                  <a:pt x="0" y="176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48835">
            <a:off x="1590729" y="-877670"/>
            <a:ext cx="3244749" cy="2289023"/>
          </a:xfrm>
          <a:custGeom>
            <a:avLst/>
            <a:gdLst/>
            <a:ahLst/>
            <a:cxnLst/>
            <a:rect r="r" b="b" t="t" l="l"/>
            <a:pathLst>
              <a:path h="2289023" w="3244749">
                <a:moveTo>
                  <a:pt x="0" y="0"/>
                </a:moveTo>
                <a:lnTo>
                  <a:pt x="3244749" y="0"/>
                </a:lnTo>
                <a:lnTo>
                  <a:pt x="3244749" y="2289023"/>
                </a:lnTo>
                <a:lnTo>
                  <a:pt x="0" y="2289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882916">
            <a:off x="15260428" y="-1317761"/>
            <a:ext cx="1873617" cy="2635522"/>
          </a:xfrm>
          <a:custGeom>
            <a:avLst/>
            <a:gdLst/>
            <a:ahLst/>
            <a:cxnLst/>
            <a:rect r="r" b="b" t="t" l="l"/>
            <a:pathLst>
              <a:path h="2635522" w="1873617">
                <a:moveTo>
                  <a:pt x="0" y="0"/>
                </a:moveTo>
                <a:lnTo>
                  <a:pt x="1873617" y="0"/>
                </a:lnTo>
                <a:lnTo>
                  <a:pt x="1873617" y="2635522"/>
                </a:lnTo>
                <a:lnTo>
                  <a:pt x="0" y="26355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259300" y="869538"/>
            <a:ext cx="1762476" cy="2370078"/>
          </a:xfrm>
          <a:custGeom>
            <a:avLst/>
            <a:gdLst/>
            <a:ahLst/>
            <a:cxnLst/>
            <a:rect r="r" b="b" t="t" l="l"/>
            <a:pathLst>
              <a:path h="2370078" w="1762476">
                <a:moveTo>
                  <a:pt x="0" y="0"/>
                </a:moveTo>
                <a:lnTo>
                  <a:pt x="1762476" y="0"/>
                </a:lnTo>
                <a:lnTo>
                  <a:pt x="1762476" y="2370078"/>
                </a:lnTo>
                <a:lnTo>
                  <a:pt x="0" y="2370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599664">
            <a:off x="4625379" y="-1677477"/>
            <a:ext cx="2604665" cy="3354954"/>
          </a:xfrm>
          <a:custGeom>
            <a:avLst/>
            <a:gdLst/>
            <a:ahLst/>
            <a:cxnLst/>
            <a:rect r="r" b="b" t="t" l="l"/>
            <a:pathLst>
              <a:path h="3354954" w="2604665">
                <a:moveTo>
                  <a:pt x="0" y="0"/>
                </a:moveTo>
                <a:lnTo>
                  <a:pt x="2604665" y="0"/>
                </a:lnTo>
                <a:lnTo>
                  <a:pt x="2604665" y="3354954"/>
                </a:lnTo>
                <a:lnTo>
                  <a:pt x="0" y="3354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323462">
            <a:off x="11864509" y="-1629901"/>
            <a:ext cx="1864849" cy="3195225"/>
          </a:xfrm>
          <a:custGeom>
            <a:avLst/>
            <a:gdLst/>
            <a:ahLst/>
            <a:cxnLst/>
            <a:rect r="r" b="b" t="t" l="l"/>
            <a:pathLst>
              <a:path h="3195225" w="1864849">
                <a:moveTo>
                  <a:pt x="0" y="0"/>
                </a:moveTo>
                <a:lnTo>
                  <a:pt x="1864849" y="0"/>
                </a:lnTo>
                <a:lnTo>
                  <a:pt x="1864849" y="3195225"/>
                </a:lnTo>
                <a:lnTo>
                  <a:pt x="0" y="3195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891562">
            <a:off x="171874" y="3673643"/>
            <a:ext cx="1713652" cy="3261275"/>
          </a:xfrm>
          <a:custGeom>
            <a:avLst/>
            <a:gdLst/>
            <a:ahLst/>
            <a:cxnLst/>
            <a:rect r="r" b="b" t="t" l="l"/>
            <a:pathLst>
              <a:path h="3261275" w="1713652">
                <a:moveTo>
                  <a:pt x="0" y="0"/>
                </a:moveTo>
                <a:lnTo>
                  <a:pt x="1713652" y="0"/>
                </a:lnTo>
                <a:lnTo>
                  <a:pt x="1713652" y="3261275"/>
                </a:lnTo>
                <a:lnTo>
                  <a:pt x="0" y="32612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767621">
            <a:off x="5979882" y="8712120"/>
            <a:ext cx="1348960" cy="1443440"/>
          </a:xfrm>
          <a:custGeom>
            <a:avLst/>
            <a:gdLst/>
            <a:ahLst/>
            <a:cxnLst/>
            <a:rect r="r" b="b" t="t" l="l"/>
            <a:pathLst>
              <a:path h="1443440" w="1348960">
                <a:moveTo>
                  <a:pt x="0" y="0"/>
                </a:moveTo>
                <a:lnTo>
                  <a:pt x="1348960" y="0"/>
                </a:lnTo>
                <a:lnTo>
                  <a:pt x="1348960" y="1443440"/>
                </a:lnTo>
                <a:lnTo>
                  <a:pt x="0" y="14434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426402">
            <a:off x="-894040" y="7794813"/>
            <a:ext cx="2888339" cy="2594254"/>
          </a:xfrm>
          <a:custGeom>
            <a:avLst/>
            <a:gdLst/>
            <a:ahLst/>
            <a:cxnLst/>
            <a:rect r="r" b="b" t="t" l="l"/>
            <a:pathLst>
              <a:path h="2594254" w="2888339">
                <a:moveTo>
                  <a:pt x="0" y="0"/>
                </a:moveTo>
                <a:lnTo>
                  <a:pt x="2888339" y="0"/>
                </a:lnTo>
                <a:lnTo>
                  <a:pt x="2888339" y="2594254"/>
                </a:lnTo>
                <a:lnTo>
                  <a:pt x="0" y="259425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043741">
            <a:off x="8329315" y="8650200"/>
            <a:ext cx="3360285" cy="2413296"/>
          </a:xfrm>
          <a:custGeom>
            <a:avLst/>
            <a:gdLst/>
            <a:ahLst/>
            <a:cxnLst/>
            <a:rect r="r" b="b" t="t" l="l"/>
            <a:pathLst>
              <a:path h="2413296" w="3360285">
                <a:moveTo>
                  <a:pt x="0" y="0"/>
                </a:moveTo>
                <a:lnTo>
                  <a:pt x="3360285" y="0"/>
                </a:lnTo>
                <a:lnTo>
                  <a:pt x="3360285" y="2413295"/>
                </a:lnTo>
                <a:lnTo>
                  <a:pt x="0" y="24132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929103">
            <a:off x="2472369" y="8651978"/>
            <a:ext cx="2527838" cy="2068231"/>
          </a:xfrm>
          <a:custGeom>
            <a:avLst/>
            <a:gdLst/>
            <a:ahLst/>
            <a:cxnLst/>
            <a:rect r="r" b="b" t="t" l="l"/>
            <a:pathLst>
              <a:path h="2068231" w="2527838">
                <a:moveTo>
                  <a:pt x="0" y="0"/>
                </a:moveTo>
                <a:lnTo>
                  <a:pt x="2527839" y="0"/>
                </a:lnTo>
                <a:lnTo>
                  <a:pt x="2527839" y="2068231"/>
                </a:lnTo>
                <a:lnTo>
                  <a:pt x="0" y="20682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-807361">
            <a:off x="16553163" y="3512862"/>
            <a:ext cx="1713652" cy="3261275"/>
          </a:xfrm>
          <a:custGeom>
            <a:avLst/>
            <a:gdLst/>
            <a:ahLst/>
            <a:cxnLst/>
            <a:rect r="r" b="b" t="t" l="l"/>
            <a:pathLst>
              <a:path h="3261275" w="1713652">
                <a:moveTo>
                  <a:pt x="1713652" y="0"/>
                </a:moveTo>
                <a:lnTo>
                  <a:pt x="0" y="0"/>
                </a:lnTo>
                <a:lnTo>
                  <a:pt x="0" y="3261276"/>
                </a:lnTo>
                <a:lnTo>
                  <a:pt x="1713652" y="3261276"/>
                </a:lnTo>
                <a:lnTo>
                  <a:pt x="171365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217368">
            <a:off x="-981827" y="973876"/>
            <a:ext cx="2689340" cy="1789633"/>
          </a:xfrm>
          <a:custGeom>
            <a:avLst/>
            <a:gdLst/>
            <a:ahLst/>
            <a:cxnLst/>
            <a:rect r="r" b="b" t="t" l="l"/>
            <a:pathLst>
              <a:path h="1789633" w="2689340">
                <a:moveTo>
                  <a:pt x="0" y="0"/>
                </a:moveTo>
                <a:lnTo>
                  <a:pt x="2689340" y="0"/>
                </a:lnTo>
                <a:lnTo>
                  <a:pt x="2689340" y="1789634"/>
                </a:lnTo>
                <a:lnTo>
                  <a:pt x="0" y="178963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634808" y="2100053"/>
            <a:ext cx="3202666" cy="1258190"/>
          </a:xfrm>
          <a:custGeom>
            <a:avLst/>
            <a:gdLst/>
            <a:ahLst/>
            <a:cxnLst/>
            <a:rect r="r" b="b" t="t" l="l"/>
            <a:pathLst>
              <a:path h="1258190" w="3202666">
                <a:moveTo>
                  <a:pt x="0" y="0"/>
                </a:moveTo>
                <a:lnTo>
                  <a:pt x="3202666" y="0"/>
                </a:lnTo>
                <a:lnTo>
                  <a:pt x="3202666" y="1258190"/>
                </a:lnTo>
                <a:lnTo>
                  <a:pt x="0" y="125819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017340" y="5954434"/>
            <a:ext cx="3143707" cy="4114800"/>
          </a:xfrm>
          <a:custGeom>
            <a:avLst/>
            <a:gdLst/>
            <a:ahLst/>
            <a:cxnLst/>
            <a:rect r="r" b="b" t="t" l="l"/>
            <a:pathLst>
              <a:path h="4114800" w="3143707">
                <a:moveTo>
                  <a:pt x="0" y="0"/>
                </a:moveTo>
                <a:lnTo>
                  <a:pt x="3143707" y="0"/>
                </a:lnTo>
                <a:lnTo>
                  <a:pt x="3143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276325" y="4519539"/>
            <a:ext cx="10349057" cy="162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42"/>
              </a:lnSpc>
            </a:pPr>
            <a:r>
              <a:rPr lang="en-US" sz="5766">
                <a:solidFill>
                  <a:srgbClr val="05061C"/>
                </a:solidFill>
                <a:latin typeface="Dumondi Condensed"/>
                <a:ea typeface="Dumondi Condensed"/>
                <a:cs typeface="Dumondi Condensed"/>
                <a:sym typeface="Dumondi Condensed"/>
              </a:rPr>
              <a:t>LA ERA DIGITAL EN LA SOCIEDAD</a:t>
            </a:r>
          </a:p>
          <a:p>
            <a:pPr algn="ctr" marL="0" indent="0" lvl="0">
              <a:lnSpc>
                <a:spcPts val="6342"/>
              </a:lnSpc>
              <a:spcBef>
                <a:spcPct val="0"/>
              </a:spcBef>
            </a:pPr>
            <a:r>
              <a:rPr lang="en-US" sz="5766">
                <a:solidFill>
                  <a:srgbClr val="05061C"/>
                </a:solidFill>
                <a:latin typeface="Dumondi Condensed"/>
                <a:ea typeface="Dumondi Condensed"/>
                <a:cs typeface="Dumondi Condensed"/>
                <a:sym typeface="Dumondi Condensed"/>
              </a:rPr>
              <a:t>del conocimiento.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463061" y="6891385"/>
            <a:ext cx="9546159" cy="788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406" b="true">
                <a:solidFill>
                  <a:srgbClr val="FB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MSC. GLADYS BONILLA</a:t>
            </a:r>
          </a:p>
          <a:p>
            <a:pPr algn="ctr" marL="0" indent="0" lvl="0">
              <a:lnSpc>
                <a:spcPts val="3200"/>
              </a:lnSpc>
            </a:pPr>
            <a:r>
              <a:rPr lang="en-US" b="true" sz="2406">
                <a:solidFill>
                  <a:srgbClr val="FB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DOCENTE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18238" y="0"/>
            <a:ext cx="8369762" cy="10287000"/>
          </a:xfrm>
          <a:custGeom>
            <a:avLst/>
            <a:gdLst/>
            <a:ahLst/>
            <a:cxnLst/>
            <a:rect r="r" b="b" t="t" l="l"/>
            <a:pathLst>
              <a:path h="10287000" w="8369762">
                <a:moveTo>
                  <a:pt x="0" y="0"/>
                </a:moveTo>
                <a:lnTo>
                  <a:pt x="8369762" y="0"/>
                </a:lnTo>
                <a:lnTo>
                  <a:pt x="83697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37" t="0" r="-3193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7315" y="1916880"/>
            <a:ext cx="7909560" cy="4715558"/>
            <a:chOff x="0" y="0"/>
            <a:chExt cx="10546080" cy="62874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08760" cy="1508760"/>
            </a:xfrm>
            <a:custGeom>
              <a:avLst/>
              <a:gdLst/>
              <a:ahLst/>
              <a:cxnLst/>
              <a:rect r="r" b="b" t="t" l="l"/>
              <a:pathLst>
                <a:path h="1508760" w="1508760">
                  <a:moveTo>
                    <a:pt x="0" y="0"/>
                  </a:moveTo>
                  <a:lnTo>
                    <a:pt x="1508760" y="0"/>
                  </a:lnTo>
                  <a:lnTo>
                    <a:pt x="1508760" y="1508760"/>
                  </a:lnTo>
                  <a:lnTo>
                    <a:pt x="0" y="150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0" y="2110846"/>
              <a:ext cx="10546080" cy="41765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383"/>
                </a:lnSpc>
              </a:pPr>
              <a:r>
                <a:rPr lang="en-US" sz="6399" spc="-127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PAPEL DEL CONOCIMIENTO EN</a:t>
              </a:r>
            </a:p>
            <a:p>
              <a:pPr algn="l" marL="0" indent="0" lvl="0">
                <a:lnSpc>
                  <a:spcPts val="8383"/>
                </a:lnSpc>
                <a:spcBef>
                  <a:spcPct val="0"/>
                </a:spcBef>
              </a:pPr>
              <a:r>
                <a:rPr lang="en-US" sz="6399" spc="-127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la era digital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3780">
                <a:alpha val="100000"/>
              </a:srgbClr>
            </a:gs>
            <a:gs pos="100000">
              <a:srgbClr val="B378C4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-8436475" y="2373125"/>
            <a:ext cx="23646735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4873286" y="5306399"/>
            <a:ext cx="6829428" cy="5844179"/>
          </a:xfrm>
          <a:custGeom>
            <a:avLst/>
            <a:gdLst/>
            <a:ahLst/>
            <a:cxnLst/>
            <a:rect r="r" b="b" t="t" l="l"/>
            <a:pathLst>
              <a:path h="5844179" w="6829428">
                <a:moveTo>
                  <a:pt x="0" y="0"/>
                </a:moveTo>
                <a:lnTo>
                  <a:pt x="6829428" y="0"/>
                </a:lnTo>
                <a:lnTo>
                  <a:pt x="6829428" y="5844179"/>
                </a:lnTo>
                <a:lnTo>
                  <a:pt x="0" y="5844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270231">
            <a:off x="14525489" y="-870829"/>
            <a:ext cx="6170702" cy="5396619"/>
          </a:xfrm>
          <a:custGeom>
            <a:avLst/>
            <a:gdLst/>
            <a:ahLst/>
            <a:cxnLst/>
            <a:rect r="r" b="b" t="t" l="l"/>
            <a:pathLst>
              <a:path h="5396619" w="6170702">
                <a:moveTo>
                  <a:pt x="0" y="0"/>
                </a:moveTo>
                <a:lnTo>
                  <a:pt x="6170702" y="0"/>
                </a:lnTo>
                <a:lnTo>
                  <a:pt x="6170702" y="5396619"/>
                </a:lnTo>
                <a:lnTo>
                  <a:pt x="0" y="5396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4425950"/>
            <a:ext cx="4963842" cy="139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 era digital permite acceder a una inmensa cantidad de información de manera instantánea, lo que transforma cómo aprendemos y nos informamos.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144906"/>
            <a:ext cx="5969921" cy="976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2"/>
              </a:lnSpc>
            </a:pPr>
            <a:r>
              <a:rPr lang="en-US" sz="2802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ACCESO INSTANTÁNEO: 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7861300"/>
            <a:ext cx="4963842" cy="139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 aprendizaje nunca se detiene; plataformas en línea permiten a los usuarios seguir aprendiendo y actualizándose constantemente.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6565391"/>
            <a:ext cx="5969921" cy="976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2"/>
              </a:lnSpc>
            </a:pPr>
            <a:r>
              <a:rPr lang="en-US" sz="2802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EDUCACIÓN CONTINUA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102865" y="4454105"/>
            <a:ext cx="4913538" cy="139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Las tecnologías digitales fomentan la colaboración entre personas de todo el mundo, facilitando la creación de conocimiento colectivo.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102865" y="3144906"/>
            <a:ext cx="5969921" cy="976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2"/>
              </a:lnSpc>
            </a:pPr>
            <a:r>
              <a:rPr lang="en-US" sz="2802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COLABORACIÓN GLOBAL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102865" y="7329884"/>
            <a:ext cx="4913538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Aunque hay acceso a mucha información, también hay un riesgo de desinformación y superficialidad, lo que hace crucial desarrollar habilidades críticas para evaluar fuentes.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102865" y="6565391"/>
            <a:ext cx="5969921" cy="481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2"/>
              </a:lnSpc>
            </a:pPr>
            <a:r>
              <a:rPr lang="en-US" sz="2802">
                <a:solidFill>
                  <a:srgbClr val="FFFFFF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DESAFÍOS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7179287" cy="8229600"/>
            <a:chOff x="0" y="0"/>
            <a:chExt cx="9572382" cy="109728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46557" t="22800" r="13034" b="0"/>
            <a:stretch>
              <a:fillRect/>
            </a:stretch>
          </p:blipFill>
          <p:spPr>
            <a:xfrm flipH="false" flipV="false">
              <a:off x="0" y="0"/>
              <a:ext cx="9572382" cy="10972800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0">
            <a:off x="9288677" y="6668691"/>
            <a:ext cx="1024218" cy="1024218"/>
          </a:xfrm>
          <a:custGeom>
            <a:avLst/>
            <a:gdLst/>
            <a:ahLst/>
            <a:cxnLst/>
            <a:rect r="r" b="b" t="t" l="l"/>
            <a:pathLst>
              <a:path h="1024218" w="1024218">
                <a:moveTo>
                  <a:pt x="0" y="0"/>
                </a:moveTo>
                <a:lnTo>
                  <a:pt x="1024218" y="0"/>
                </a:lnTo>
                <a:lnTo>
                  <a:pt x="1024218" y="1024219"/>
                </a:lnTo>
                <a:lnTo>
                  <a:pt x="0" y="1024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3377920" y="6668691"/>
            <a:ext cx="1058872" cy="1024218"/>
          </a:xfrm>
          <a:custGeom>
            <a:avLst/>
            <a:gdLst/>
            <a:ahLst/>
            <a:cxnLst/>
            <a:rect r="r" b="b" t="t" l="l"/>
            <a:pathLst>
              <a:path h="1024218" w="1058872">
                <a:moveTo>
                  <a:pt x="0" y="0"/>
                </a:moveTo>
                <a:lnTo>
                  <a:pt x="1058872" y="0"/>
                </a:lnTo>
                <a:lnTo>
                  <a:pt x="1058872" y="1024219"/>
                </a:lnTo>
                <a:lnTo>
                  <a:pt x="0" y="1024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9288677" y="434547"/>
            <a:ext cx="8590353" cy="2382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0"/>
              </a:lnSpc>
            </a:pPr>
            <a:r>
              <a:rPr lang="en-US" sz="5241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﻿La Inteligencia artificial en la era digital </a:t>
            </a:r>
          </a:p>
          <a:p>
            <a:pPr algn="l" marL="0" indent="0" lvl="0">
              <a:lnSpc>
                <a:spcPts val="6290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9288677" y="2234892"/>
            <a:ext cx="8399643" cy="4017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70"/>
              </a:lnSpc>
            </a:pPr>
            <a:r>
              <a:rPr lang="en-US" sz="157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en la Era Digital</a:t>
            </a:r>
          </a:p>
          <a:p>
            <a:pPr algn="just">
              <a:lnSpc>
                <a:spcPts val="2470"/>
              </a:lnSpc>
            </a:pPr>
            <a:r>
              <a:rPr lang="en-US" sz="157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Transformación de Procesos: La IA está revolucionando cómo se llevan a cabo los procesos en diversas industrias, desde la atención al cliente hasta la manufactura, mejorando la eficiencia y reduciendo costos.</a:t>
            </a:r>
          </a:p>
          <a:p>
            <a:pPr algn="just">
              <a:lnSpc>
                <a:spcPts val="2470"/>
              </a:lnSpc>
            </a:pPr>
            <a:r>
              <a:rPr lang="en-US" sz="157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Análisis de Datos: Con la capacidad de procesar grandes volúmenes de datos, la IA permite a las empresas obtener insights valiosos, ayudando en la toma de decisiones informadas y estratégicas.</a:t>
            </a:r>
          </a:p>
          <a:p>
            <a:pPr algn="just">
              <a:lnSpc>
                <a:spcPts val="2470"/>
              </a:lnSpc>
            </a:pPr>
            <a:r>
              <a:rPr lang="en-US" sz="157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Interacción Humano-Máquina: La IA facilita interacciones más naturales entre humanos y máquinas, a través de asistentes virtuales y chatbots, mejorando la experiencia del usuario.</a:t>
            </a:r>
          </a:p>
          <a:p>
            <a:pPr algn="just" marL="0" indent="0" lvl="0">
              <a:lnSpc>
                <a:spcPts val="2470"/>
              </a:lnSpc>
              <a:spcBef>
                <a:spcPct val="0"/>
              </a:spcBef>
            </a:pPr>
            <a:r>
              <a:rPr lang="en-US" sz="157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Personalización: Las plataformas digitales utilizan IA para ofrecer experiencias personalizadas, adaptando contenido y recomendaciones a las preferencias individuales de los usuarios.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288677" y="7889308"/>
            <a:ext cx="3673517" cy="164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F4F8FF"/>
                </a:solidFill>
                <a:latin typeface="Montserrat"/>
                <a:ea typeface="Montserrat"/>
                <a:cs typeface="Montserrat"/>
                <a:sym typeface="Montserrat"/>
              </a:rPr>
              <a:t>Desafíos Éticos: A medida que la IA avanza, surgen preocupaciones sobre la privacidad, la seguridad y el sesgo algorítmico, lo que requiere un enfoque ético en su desarrollo y aplicación.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377920" y="7889308"/>
            <a:ext cx="3673517" cy="164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F4F8FF"/>
                </a:solidFill>
                <a:latin typeface="Montserrat"/>
                <a:ea typeface="Montserrat"/>
                <a:cs typeface="Montserrat"/>
                <a:sym typeface="Montserrat"/>
              </a:rPr>
              <a:t>Futuro del Trabajo: La IA está cambiando el panorama laboral, creando nuevas oportunidades pero también planteando desafíos en términos de automatización y la necesidad de nuevas habilidades.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061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26267" y="4085442"/>
            <a:ext cx="16635465" cy="2471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127"/>
              </a:lnSpc>
            </a:pPr>
            <a:r>
              <a:rPr lang="en-US" b="true" sz="19920">
                <a:solidFill>
                  <a:srgbClr val="FEFEFE"/>
                </a:solidFill>
                <a:latin typeface="Dumondi Condensed Bold"/>
                <a:ea typeface="Dumondi Condensed Bold"/>
                <a:cs typeface="Dumondi Condensed Bold"/>
                <a:sym typeface="Dumondi Condensed Bold"/>
              </a:rPr>
              <a:t>MUCHAS GRACIAS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833107" y="8297361"/>
            <a:ext cx="2617945" cy="1989639"/>
          </a:xfrm>
          <a:custGeom>
            <a:avLst/>
            <a:gdLst/>
            <a:ahLst/>
            <a:cxnLst/>
            <a:rect r="r" b="b" t="t" l="l"/>
            <a:pathLst>
              <a:path h="1989639" w="2617945">
                <a:moveTo>
                  <a:pt x="0" y="0"/>
                </a:moveTo>
                <a:lnTo>
                  <a:pt x="2617946" y="0"/>
                </a:lnTo>
                <a:lnTo>
                  <a:pt x="2617946" y="1989639"/>
                </a:lnTo>
                <a:lnTo>
                  <a:pt x="0" y="1989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206304" y="-200615"/>
            <a:ext cx="3244749" cy="2289023"/>
          </a:xfrm>
          <a:custGeom>
            <a:avLst/>
            <a:gdLst/>
            <a:ahLst/>
            <a:cxnLst/>
            <a:rect r="r" b="b" t="t" l="l"/>
            <a:pathLst>
              <a:path h="2289023" w="3244749">
                <a:moveTo>
                  <a:pt x="0" y="0"/>
                </a:moveTo>
                <a:lnTo>
                  <a:pt x="3244749" y="0"/>
                </a:lnTo>
                <a:lnTo>
                  <a:pt x="3244749" y="2289023"/>
                </a:lnTo>
                <a:lnTo>
                  <a:pt x="0" y="2289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484404">
            <a:off x="16113049" y="-652339"/>
            <a:ext cx="2056723" cy="2893088"/>
          </a:xfrm>
          <a:custGeom>
            <a:avLst/>
            <a:gdLst/>
            <a:ahLst/>
            <a:cxnLst/>
            <a:rect r="r" b="b" t="t" l="l"/>
            <a:pathLst>
              <a:path h="2893088" w="2056723">
                <a:moveTo>
                  <a:pt x="0" y="0"/>
                </a:moveTo>
                <a:lnTo>
                  <a:pt x="2056722" y="0"/>
                </a:lnTo>
                <a:lnTo>
                  <a:pt x="2056722" y="2893088"/>
                </a:lnTo>
                <a:lnTo>
                  <a:pt x="0" y="289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1895" y="-133738"/>
            <a:ext cx="1762476" cy="2370078"/>
          </a:xfrm>
          <a:custGeom>
            <a:avLst/>
            <a:gdLst/>
            <a:ahLst/>
            <a:cxnLst/>
            <a:rect r="r" b="b" t="t" l="l"/>
            <a:pathLst>
              <a:path h="2370078" w="1762476">
                <a:moveTo>
                  <a:pt x="0" y="0"/>
                </a:moveTo>
                <a:lnTo>
                  <a:pt x="1762476" y="0"/>
                </a:lnTo>
                <a:lnTo>
                  <a:pt x="1762476" y="2370078"/>
                </a:lnTo>
                <a:lnTo>
                  <a:pt x="0" y="2370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6599664">
            <a:off x="5888814" y="-1386482"/>
            <a:ext cx="2604665" cy="3354954"/>
          </a:xfrm>
          <a:custGeom>
            <a:avLst/>
            <a:gdLst/>
            <a:ahLst/>
            <a:cxnLst/>
            <a:rect r="r" b="b" t="t" l="l"/>
            <a:pathLst>
              <a:path h="3354954" w="2604665">
                <a:moveTo>
                  <a:pt x="0" y="0"/>
                </a:moveTo>
                <a:lnTo>
                  <a:pt x="2604665" y="0"/>
                </a:lnTo>
                <a:lnTo>
                  <a:pt x="2604665" y="3354955"/>
                </a:lnTo>
                <a:lnTo>
                  <a:pt x="0" y="3354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35954">
            <a:off x="12915840" y="-1557050"/>
            <a:ext cx="1999490" cy="3425917"/>
          </a:xfrm>
          <a:custGeom>
            <a:avLst/>
            <a:gdLst/>
            <a:ahLst/>
            <a:cxnLst/>
            <a:rect r="r" b="b" t="t" l="l"/>
            <a:pathLst>
              <a:path h="3425917" w="1999490">
                <a:moveTo>
                  <a:pt x="0" y="0"/>
                </a:moveTo>
                <a:lnTo>
                  <a:pt x="1999490" y="0"/>
                </a:lnTo>
                <a:lnTo>
                  <a:pt x="1999490" y="3425917"/>
                </a:lnTo>
                <a:lnTo>
                  <a:pt x="0" y="34259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791596">
            <a:off x="584944" y="7209817"/>
            <a:ext cx="1784158" cy="3395457"/>
          </a:xfrm>
          <a:custGeom>
            <a:avLst/>
            <a:gdLst/>
            <a:ahLst/>
            <a:cxnLst/>
            <a:rect r="r" b="b" t="t" l="l"/>
            <a:pathLst>
              <a:path h="3395457" w="1784158">
                <a:moveTo>
                  <a:pt x="0" y="0"/>
                </a:moveTo>
                <a:lnTo>
                  <a:pt x="1784159" y="0"/>
                </a:lnTo>
                <a:lnTo>
                  <a:pt x="1784159" y="3395457"/>
                </a:lnTo>
                <a:lnTo>
                  <a:pt x="0" y="33954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767621">
            <a:off x="10150362" y="8548225"/>
            <a:ext cx="1432877" cy="1533234"/>
          </a:xfrm>
          <a:custGeom>
            <a:avLst/>
            <a:gdLst/>
            <a:ahLst/>
            <a:cxnLst/>
            <a:rect r="r" b="b" t="t" l="l"/>
            <a:pathLst>
              <a:path h="1533234" w="1432877">
                <a:moveTo>
                  <a:pt x="0" y="0"/>
                </a:moveTo>
                <a:lnTo>
                  <a:pt x="1432877" y="0"/>
                </a:lnTo>
                <a:lnTo>
                  <a:pt x="1432877" y="1533234"/>
                </a:lnTo>
                <a:lnTo>
                  <a:pt x="0" y="15332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815" y="8001312"/>
            <a:ext cx="3936411" cy="2555088"/>
          </a:xfrm>
          <a:custGeom>
            <a:avLst/>
            <a:gdLst/>
            <a:ahLst/>
            <a:cxnLst/>
            <a:rect r="r" b="b" t="t" l="l"/>
            <a:pathLst>
              <a:path h="2555088" w="3936411">
                <a:moveTo>
                  <a:pt x="0" y="0"/>
                </a:moveTo>
                <a:lnTo>
                  <a:pt x="3936410" y="0"/>
                </a:lnTo>
                <a:lnTo>
                  <a:pt x="3936410" y="2555088"/>
                </a:lnTo>
                <a:lnTo>
                  <a:pt x="0" y="25550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384550" y="-133738"/>
            <a:ext cx="2617945" cy="1989639"/>
          </a:xfrm>
          <a:custGeom>
            <a:avLst/>
            <a:gdLst/>
            <a:ahLst/>
            <a:cxnLst/>
            <a:rect r="r" b="b" t="t" l="l"/>
            <a:pathLst>
              <a:path h="1989639" w="2617945">
                <a:moveTo>
                  <a:pt x="0" y="0"/>
                </a:moveTo>
                <a:lnTo>
                  <a:pt x="2617945" y="0"/>
                </a:lnTo>
                <a:lnTo>
                  <a:pt x="2617945" y="1989639"/>
                </a:lnTo>
                <a:lnTo>
                  <a:pt x="0" y="1989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200210">
            <a:off x="12528147" y="8574041"/>
            <a:ext cx="1999490" cy="3425917"/>
          </a:xfrm>
          <a:custGeom>
            <a:avLst/>
            <a:gdLst/>
            <a:ahLst/>
            <a:cxnLst/>
            <a:rect r="r" b="b" t="t" l="l"/>
            <a:pathLst>
              <a:path h="3425917" w="1999490">
                <a:moveTo>
                  <a:pt x="0" y="0"/>
                </a:moveTo>
                <a:lnTo>
                  <a:pt x="1999490" y="0"/>
                </a:lnTo>
                <a:lnTo>
                  <a:pt x="1999490" y="3425918"/>
                </a:lnTo>
                <a:lnTo>
                  <a:pt x="0" y="3425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3484404">
            <a:off x="6584638" y="8192544"/>
            <a:ext cx="2056723" cy="2893088"/>
          </a:xfrm>
          <a:custGeom>
            <a:avLst/>
            <a:gdLst/>
            <a:ahLst/>
            <a:cxnLst/>
            <a:rect r="r" b="b" t="t" l="l"/>
            <a:pathLst>
              <a:path h="2893088" w="2056723">
                <a:moveTo>
                  <a:pt x="0" y="0"/>
                </a:moveTo>
                <a:lnTo>
                  <a:pt x="2056722" y="0"/>
                </a:lnTo>
                <a:lnTo>
                  <a:pt x="2056722" y="2893088"/>
                </a:lnTo>
                <a:lnTo>
                  <a:pt x="0" y="289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947682" y="6418406"/>
            <a:ext cx="8115300" cy="1753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61"/>
              </a:lnSpc>
            </a:pPr>
            <a:r>
              <a:rPr lang="en-US" sz="3329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Unach</a:t>
            </a:r>
          </a:p>
          <a:p>
            <a:pPr algn="ctr">
              <a:lnSpc>
                <a:spcPts val="4661"/>
              </a:lnSpc>
            </a:pPr>
            <a:r>
              <a:rPr lang="en-US" sz="3329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Carrera de Educación Básica </a:t>
            </a:r>
          </a:p>
          <a:p>
            <a:pPr algn="ctr">
              <a:lnSpc>
                <a:spcPts val="4661"/>
              </a:lnSpc>
              <a:spcBef>
                <a:spcPct val="0"/>
              </a:spcBef>
            </a:pPr>
            <a:r>
              <a:rPr lang="en-US" sz="3329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﻿Ms.c GLADYS BONILLA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890453"/>
            <a:ext cx="11144729" cy="8521518"/>
            <a:chOff x="0" y="0"/>
            <a:chExt cx="2935237" cy="22443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35237" cy="2244350"/>
            </a:xfrm>
            <a:custGeom>
              <a:avLst/>
              <a:gdLst/>
              <a:ahLst/>
              <a:cxnLst/>
              <a:rect r="r" b="b" t="t" l="l"/>
              <a:pathLst>
                <a:path h="2244350" w="2935237">
                  <a:moveTo>
                    <a:pt x="9725" y="0"/>
                  </a:moveTo>
                  <a:lnTo>
                    <a:pt x="2925512" y="0"/>
                  </a:lnTo>
                  <a:cubicBezTo>
                    <a:pt x="2930883" y="0"/>
                    <a:pt x="2935237" y="4354"/>
                    <a:pt x="2935237" y="9725"/>
                  </a:cubicBezTo>
                  <a:lnTo>
                    <a:pt x="2935237" y="2234625"/>
                  </a:lnTo>
                  <a:cubicBezTo>
                    <a:pt x="2935237" y="2239996"/>
                    <a:pt x="2930883" y="2244350"/>
                    <a:pt x="2925512" y="2244350"/>
                  </a:cubicBezTo>
                  <a:lnTo>
                    <a:pt x="9725" y="2244350"/>
                  </a:lnTo>
                  <a:cubicBezTo>
                    <a:pt x="4354" y="2244350"/>
                    <a:pt x="0" y="2239996"/>
                    <a:pt x="0" y="2234625"/>
                  </a:cubicBezTo>
                  <a:lnTo>
                    <a:pt x="0" y="9725"/>
                  </a:lnTo>
                  <a:cubicBezTo>
                    <a:pt x="0" y="4354"/>
                    <a:pt x="4354" y="0"/>
                    <a:pt x="9725" y="0"/>
                  </a:cubicBezTo>
                  <a:close/>
                </a:path>
              </a:pathLst>
            </a:custGeom>
            <a:solidFill>
              <a:srgbClr val="0506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935237" cy="2272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274617" y="2715557"/>
            <a:ext cx="9606839" cy="232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320"/>
              </a:lnSpc>
              <a:spcBef>
                <a:spcPct val="0"/>
              </a:spcBef>
            </a:pPr>
            <a:r>
              <a:rPr lang="en-US" b="true" sz="15267">
                <a:solidFill>
                  <a:srgbClr val="FFFFFF"/>
                </a:solidFill>
                <a:latin typeface="Dumondi Condensed Heavy"/>
                <a:ea typeface="Dumondi Condensed Heavy"/>
                <a:cs typeface="Dumondi Condensed Heavy"/>
                <a:sym typeface="Dumondi Condensed Heavy"/>
              </a:rPr>
              <a:t>Introducción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74617" y="4992032"/>
            <a:ext cx="7698672" cy="1920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5"/>
              </a:lnSpc>
            </a:pPr>
            <a:r>
              <a:rPr lang="en-US" sz="275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 era digital del conocimiento se refiere al período actual caracterizado por el acceso instantáneo y global a la información a través de tecnologías digitales.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795223" y="1236387"/>
            <a:ext cx="6752993" cy="8021913"/>
          </a:xfrm>
          <a:custGeom>
            <a:avLst/>
            <a:gdLst/>
            <a:ahLst/>
            <a:cxnLst/>
            <a:rect r="r" b="b" t="t" l="l"/>
            <a:pathLst>
              <a:path h="8021913" w="6752993">
                <a:moveTo>
                  <a:pt x="0" y="0"/>
                </a:moveTo>
                <a:lnTo>
                  <a:pt x="6752992" y="0"/>
                </a:lnTo>
                <a:lnTo>
                  <a:pt x="6752992" y="8021913"/>
                </a:lnTo>
                <a:lnTo>
                  <a:pt x="0" y="80219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88096">
            <a:off x="15417288" y="3016004"/>
            <a:ext cx="1147376" cy="1227737"/>
          </a:xfrm>
          <a:custGeom>
            <a:avLst/>
            <a:gdLst/>
            <a:ahLst/>
            <a:cxnLst/>
            <a:rect r="r" b="b" t="t" l="l"/>
            <a:pathLst>
              <a:path h="1227737" w="1147376">
                <a:moveTo>
                  <a:pt x="0" y="0"/>
                </a:moveTo>
                <a:lnTo>
                  <a:pt x="1147376" y="0"/>
                </a:lnTo>
                <a:lnTo>
                  <a:pt x="1147376" y="1227737"/>
                </a:lnTo>
                <a:lnTo>
                  <a:pt x="0" y="12277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84271" y="7956769"/>
            <a:ext cx="2833822" cy="1885779"/>
          </a:xfrm>
          <a:custGeom>
            <a:avLst/>
            <a:gdLst/>
            <a:ahLst/>
            <a:cxnLst/>
            <a:rect r="r" b="b" t="t" l="l"/>
            <a:pathLst>
              <a:path h="1885779" w="2833822">
                <a:moveTo>
                  <a:pt x="0" y="0"/>
                </a:moveTo>
                <a:lnTo>
                  <a:pt x="2833821" y="0"/>
                </a:lnTo>
                <a:lnTo>
                  <a:pt x="2833821" y="1885779"/>
                </a:lnTo>
                <a:lnTo>
                  <a:pt x="0" y="1885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061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98624" y="3410619"/>
            <a:ext cx="16690753" cy="2734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32"/>
              </a:lnSpc>
            </a:pPr>
            <a:r>
              <a:rPr lang="en-US" sz="11464">
                <a:solidFill>
                  <a:srgbClr val="FEFEFE"/>
                </a:solidFill>
                <a:latin typeface="Dumondi Condensed"/>
                <a:ea typeface="Dumondi Condensed"/>
                <a:cs typeface="Dumondi Condensed"/>
                <a:sym typeface="Dumondi Condensed"/>
              </a:rPr>
              <a:t>1. ACCESO A LA INFORMACIÓN:</a:t>
            </a:r>
          </a:p>
          <a:p>
            <a:pPr algn="ctr" marL="0" indent="0" lvl="0">
              <a:lnSpc>
                <a:spcPts val="10432"/>
              </a:lnSpc>
            </a:pPr>
            <a:r>
              <a:rPr lang="en-US" sz="11464">
                <a:solidFill>
                  <a:srgbClr val="FEFEFE"/>
                </a:solidFill>
                <a:latin typeface="Dumondi Condensed"/>
                <a:ea typeface="Dumondi Condensed"/>
                <a:cs typeface="Dumondi Condensed"/>
                <a:sym typeface="Dumondi Condensed"/>
              </a:rPr>
              <a:t>   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630000" y="4479378"/>
            <a:ext cx="11813815" cy="2511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05"/>
              </a:lnSpc>
            </a:pPr>
          </a:p>
          <a:p>
            <a:pPr algn="just">
              <a:lnSpc>
                <a:spcPts val="3305"/>
              </a:lnSpc>
            </a:pPr>
            <a:r>
              <a:rPr lang="en-US" sz="2485">
                <a:solidFill>
                  <a:srgbClr val="FEFEFE"/>
                </a:solidFill>
                <a:latin typeface="Canva Sans"/>
                <a:ea typeface="Canva Sans"/>
                <a:cs typeface="Canva Sans"/>
                <a:sym typeface="Canva Sans"/>
              </a:rPr>
              <a:t> - Instantaneidad: Gracias a internet y dispositivos conectados, la información está disponible al instante en cualquier momento y lugar.</a:t>
            </a:r>
          </a:p>
          <a:p>
            <a:pPr algn="just" marL="0" indent="0" lvl="0">
              <a:lnSpc>
                <a:spcPts val="3305"/>
              </a:lnSpc>
            </a:pPr>
            <a:r>
              <a:rPr lang="en-US" sz="2485">
                <a:solidFill>
                  <a:srgbClr val="FEFEFE"/>
                </a:solidFill>
                <a:latin typeface="Canva Sans"/>
                <a:ea typeface="Canva Sans"/>
                <a:cs typeface="Canva Sans"/>
                <a:sym typeface="Canva Sans"/>
              </a:rPr>
              <a:t>- Globalización del Conocimiento: Personas de diferentes partes del mundo pueden compartir y acceder a conocimientos, eliminando barreras geográficas.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833107" y="8297361"/>
            <a:ext cx="2617945" cy="1989639"/>
          </a:xfrm>
          <a:custGeom>
            <a:avLst/>
            <a:gdLst/>
            <a:ahLst/>
            <a:cxnLst/>
            <a:rect r="r" b="b" t="t" l="l"/>
            <a:pathLst>
              <a:path h="1989639" w="2617945">
                <a:moveTo>
                  <a:pt x="0" y="0"/>
                </a:moveTo>
                <a:lnTo>
                  <a:pt x="2617946" y="0"/>
                </a:lnTo>
                <a:lnTo>
                  <a:pt x="2617946" y="1989639"/>
                </a:lnTo>
                <a:lnTo>
                  <a:pt x="0" y="1989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206304" y="-200615"/>
            <a:ext cx="3244749" cy="2289023"/>
          </a:xfrm>
          <a:custGeom>
            <a:avLst/>
            <a:gdLst/>
            <a:ahLst/>
            <a:cxnLst/>
            <a:rect r="r" b="b" t="t" l="l"/>
            <a:pathLst>
              <a:path h="2289023" w="3244749">
                <a:moveTo>
                  <a:pt x="0" y="0"/>
                </a:moveTo>
                <a:lnTo>
                  <a:pt x="3244749" y="0"/>
                </a:lnTo>
                <a:lnTo>
                  <a:pt x="3244749" y="2289023"/>
                </a:lnTo>
                <a:lnTo>
                  <a:pt x="0" y="2289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484404">
            <a:off x="16113049" y="-652339"/>
            <a:ext cx="2056723" cy="2893088"/>
          </a:xfrm>
          <a:custGeom>
            <a:avLst/>
            <a:gdLst/>
            <a:ahLst/>
            <a:cxnLst/>
            <a:rect r="r" b="b" t="t" l="l"/>
            <a:pathLst>
              <a:path h="2893088" w="2056723">
                <a:moveTo>
                  <a:pt x="0" y="0"/>
                </a:moveTo>
                <a:lnTo>
                  <a:pt x="2056722" y="0"/>
                </a:lnTo>
                <a:lnTo>
                  <a:pt x="2056722" y="2893088"/>
                </a:lnTo>
                <a:lnTo>
                  <a:pt x="0" y="289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41895" y="-133738"/>
            <a:ext cx="1762476" cy="2370078"/>
          </a:xfrm>
          <a:custGeom>
            <a:avLst/>
            <a:gdLst/>
            <a:ahLst/>
            <a:cxnLst/>
            <a:rect r="r" b="b" t="t" l="l"/>
            <a:pathLst>
              <a:path h="2370078" w="1762476">
                <a:moveTo>
                  <a:pt x="0" y="0"/>
                </a:moveTo>
                <a:lnTo>
                  <a:pt x="1762476" y="0"/>
                </a:lnTo>
                <a:lnTo>
                  <a:pt x="1762476" y="2370078"/>
                </a:lnTo>
                <a:lnTo>
                  <a:pt x="0" y="2370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599664">
            <a:off x="5888814" y="-1386482"/>
            <a:ext cx="2604665" cy="3354954"/>
          </a:xfrm>
          <a:custGeom>
            <a:avLst/>
            <a:gdLst/>
            <a:ahLst/>
            <a:cxnLst/>
            <a:rect r="r" b="b" t="t" l="l"/>
            <a:pathLst>
              <a:path h="3354954" w="2604665">
                <a:moveTo>
                  <a:pt x="0" y="0"/>
                </a:moveTo>
                <a:lnTo>
                  <a:pt x="2604665" y="0"/>
                </a:lnTo>
                <a:lnTo>
                  <a:pt x="2604665" y="3354955"/>
                </a:lnTo>
                <a:lnTo>
                  <a:pt x="0" y="3354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35954">
            <a:off x="12915840" y="-1557050"/>
            <a:ext cx="1999490" cy="3425917"/>
          </a:xfrm>
          <a:custGeom>
            <a:avLst/>
            <a:gdLst/>
            <a:ahLst/>
            <a:cxnLst/>
            <a:rect r="r" b="b" t="t" l="l"/>
            <a:pathLst>
              <a:path h="3425917" w="1999490">
                <a:moveTo>
                  <a:pt x="0" y="0"/>
                </a:moveTo>
                <a:lnTo>
                  <a:pt x="1999490" y="0"/>
                </a:lnTo>
                <a:lnTo>
                  <a:pt x="1999490" y="3425917"/>
                </a:lnTo>
                <a:lnTo>
                  <a:pt x="0" y="34259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791596">
            <a:off x="584944" y="7209817"/>
            <a:ext cx="1784158" cy="3395457"/>
          </a:xfrm>
          <a:custGeom>
            <a:avLst/>
            <a:gdLst/>
            <a:ahLst/>
            <a:cxnLst/>
            <a:rect r="r" b="b" t="t" l="l"/>
            <a:pathLst>
              <a:path h="3395457" w="1784158">
                <a:moveTo>
                  <a:pt x="0" y="0"/>
                </a:moveTo>
                <a:lnTo>
                  <a:pt x="1784159" y="0"/>
                </a:lnTo>
                <a:lnTo>
                  <a:pt x="1784159" y="3395457"/>
                </a:lnTo>
                <a:lnTo>
                  <a:pt x="0" y="33954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767621">
            <a:off x="10150362" y="8548225"/>
            <a:ext cx="1432877" cy="1533234"/>
          </a:xfrm>
          <a:custGeom>
            <a:avLst/>
            <a:gdLst/>
            <a:ahLst/>
            <a:cxnLst/>
            <a:rect r="r" b="b" t="t" l="l"/>
            <a:pathLst>
              <a:path h="1533234" w="1432877">
                <a:moveTo>
                  <a:pt x="0" y="0"/>
                </a:moveTo>
                <a:lnTo>
                  <a:pt x="1432877" y="0"/>
                </a:lnTo>
                <a:lnTo>
                  <a:pt x="1432877" y="1533234"/>
                </a:lnTo>
                <a:lnTo>
                  <a:pt x="0" y="15332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443815" y="8001312"/>
            <a:ext cx="3936411" cy="2555088"/>
          </a:xfrm>
          <a:custGeom>
            <a:avLst/>
            <a:gdLst/>
            <a:ahLst/>
            <a:cxnLst/>
            <a:rect r="r" b="b" t="t" l="l"/>
            <a:pathLst>
              <a:path h="2555088" w="3936411">
                <a:moveTo>
                  <a:pt x="0" y="0"/>
                </a:moveTo>
                <a:lnTo>
                  <a:pt x="3936410" y="0"/>
                </a:lnTo>
                <a:lnTo>
                  <a:pt x="3936410" y="2555088"/>
                </a:lnTo>
                <a:lnTo>
                  <a:pt x="0" y="25550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384550" y="-133738"/>
            <a:ext cx="2617945" cy="1989639"/>
          </a:xfrm>
          <a:custGeom>
            <a:avLst/>
            <a:gdLst/>
            <a:ahLst/>
            <a:cxnLst/>
            <a:rect r="r" b="b" t="t" l="l"/>
            <a:pathLst>
              <a:path h="1989639" w="2617945">
                <a:moveTo>
                  <a:pt x="0" y="0"/>
                </a:moveTo>
                <a:lnTo>
                  <a:pt x="2617945" y="0"/>
                </a:lnTo>
                <a:lnTo>
                  <a:pt x="2617945" y="1989639"/>
                </a:lnTo>
                <a:lnTo>
                  <a:pt x="0" y="1989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200210">
            <a:off x="12528147" y="8574041"/>
            <a:ext cx="1999490" cy="3425917"/>
          </a:xfrm>
          <a:custGeom>
            <a:avLst/>
            <a:gdLst/>
            <a:ahLst/>
            <a:cxnLst/>
            <a:rect r="r" b="b" t="t" l="l"/>
            <a:pathLst>
              <a:path h="3425917" w="1999490">
                <a:moveTo>
                  <a:pt x="0" y="0"/>
                </a:moveTo>
                <a:lnTo>
                  <a:pt x="1999490" y="0"/>
                </a:lnTo>
                <a:lnTo>
                  <a:pt x="1999490" y="3425918"/>
                </a:lnTo>
                <a:lnTo>
                  <a:pt x="0" y="3425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3484404">
            <a:off x="6584638" y="8192544"/>
            <a:ext cx="2056723" cy="2893088"/>
          </a:xfrm>
          <a:custGeom>
            <a:avLst/>
            <a:gdLst/>
            <a:ahLst/>
            <a:cxnLst/>
            <a:rect r="r" b="b" t="t" l="l"/>
            <a:pathLst>
              <a:path h="2893088" w="2056723">
                <a:moveTo>
                  <a:pt x="0" y="0"/>
                </a:moveTo>
                <a:lnTo>
                  <a:pt x="2056722" y="0"/>
                </a:lnTo>
                <a:lnTo>
                  <a:pt x="2056722" y="2893088"/>
                </a:lnTo>
                <a:lnTo>
                  <a:pt x="0" y="289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828678" y="3287655"/>
            <a:ext cx="3768858" cy="1182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29"/>
              </a:lnSpc>
            </a:pPr>
            <a:r>
              <a:rPr lang="en-US" sz="4977">
                <a:solidFill>
                  <a:srgbClr val="05061C"/>
                </a:solidFill>
                <a:latin typeface="Dumondi Condensed"/>
                <a:ea typeface="Dumondi Condensed"/>
                <a:cs typeface="Dumondi Condensed"/>
                <a:sym typeface="Dumondi Condensed"/>
              </a:rPr>
              <a:t>2. DIGITALIZACIÓN DE CONTENIDOS: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651495" y="4775080"/>
            <a:ext cx="6379906" cy="3189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00"/>
              </a:lnSpc>
            </a:pPr>
            <a:r>
              <a:rPr lang="en-US" sz="2406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- Libros y Publicaciones Electrónicas: Los e-books, artículos académicos y otros recursos están disponibles en formato digital, facilitando su difusión.</a:t>
            </a:r>
          </a:p>
          <a:p>
            <a:pPr algn="just" marL="0" indent="0" lvl="0">
              <a:lnSpc>
                <a:spcPts val="3200"/>
              </a:lnSpc>
            </a:pPr>
            <a:r>
              <a:rPr lang="en-US" sz="2406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   - Bases de Datos y Repositorios: Plataformas digitales almacenan enormes cantidades de información accesible para investigación y consulta.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833107" y="8297361"/>
            <a:ext cx="2617945" cy="1989639"/>
          </a:xfrm>
          <a:custGeom>
            <a:avLst/>
            <a:gdLst/>
            <a:ahLst/>
            <a:cxnLst/>
            <a:rect r="r" b="b" t="t" l="l"/>
            <a:pathLst>
              <a:path h="1989639" w="2617945">
                <a:moveTo>
                  <a:pt x="0" y="0"/>
                </a:moveTo>
                <a:lnTo>
                  <a:pt x="2617946" y="0"/>
                </a:lnTo>
                <a:lnTo>
                  <a:pt x="2617946" y="1989639"/>
                </a:lnTo>
                <a:lnTo>
                  <a:pt x="0" y="1989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206304" y="-200615"/>
            <a:ext cx="3244749" cy="2289023"/>
          </a:xfrm>
          <a:custGeom>
            <a:avLst/>
            <a:gdLst/>
            <a:ahLst/>
            <a:cxnLst/>
            <a:rect r="r" b="b" t="t" l="l"/>
            <a:pathLst>
              <a:path h="2289023" w="3244749">
                <a:moveTo>
                  <a:pt x="0" y="0"/>
                </a:moveTo>
                <a:lnTo>
                  <a:pt x="3244749" y="0"/>
                </a:lnTo>
                <a:lnTo>
                  <a:pt x="3244749" y="2289023"/>
                </a:lnTo>
                <a:lnTo>
                  <a:pt x="0" y="2289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484404">
            <a:off x="16113049" y="-652339"/>
            <a:ext cx="2056723" cy="2893088"/>
          </a:xfrm>
          <a:custGeom>
            <a:avLst/>
            <a:gdLst/>
            <a:ahLst/>
            <a:cxnLst/>
            <a:rect r="r" b="b" t="t" l="l"/>
            <a:pathLst>
              <a:path h="2893088" w="2056723">
                <a:moveTo>
                  <a:pt x="0" y="0"/>
                </a:moveTo>
                <a:lnTo>
                  <a:pt x="2056722" y="0"/>
                </a:lnTo>
                <a:lnTo>
                  <a:pt x="2056722" y="2893088"/>
                </a:lnTo>
                <a:lnTo>
                  <a:pt x="0" y="289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41895" y="-133738"/>
            <a:ext cx="1762476" cy="2370078"/>
          </a:xfrm>
          <a:custGeom>
            <a:avLst/>
            <a:gdLst/>
            <a:ahLst/>
            <a:cxnLst/>
            <a:rect r="r" b="b" t="t" l="l"/>
            <a:pathLst>
              <a:path h="2370078" w="1762476">
                <a:moveTo>
                  <a:pt x="0" y="0"/>
                </a:moveTo>
                <a:lnTo>
                  <a:pt x="1762476" y="0"/>
                </a:lnTo>
                <a:lnTo>
                  <a:pt x="1762476" y="2370078"/>
                </a:lnTo>
                <a:lnTo>
                  <a:pt x="0" y="2370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599664">
            <a:off x="5888814" y="-1386482"/>
            <a:ext cx="2604665" cy="3354954"/>
          </a:xfrm>
          <a:custGeom>
            <a:avLst/>
            <a:gdLst/>
            <a:ahLst/>
            <a:cxnLst/>
            <a:rect r="r" b="b" t="t" l="l"/>
            <a:pathLst>
              <a:path h="3354954" w="2604665">
                <a:moveTo>
                  <a:pt x="0" y="0"/>
                </a:moveTo>
                <a:lnTo>
                  <a:pt x="2604665" y="0"/>
                </a:lnTo>
                <a:lnTo>
                  <a:pt x="2604665" y="3354955"/>
                </a:lnTo>
                <a:lnTo>
                  <a:pt x="0" y="3354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35954">
            <a:off x="12915840" y="-1557050"/>
            <a:ext cx="1999490" cy="3425917"/>
          </a:xfrm>
          <a:custGeom>
            <a:avLst/>
            <a:gdLst/>
            <a:ahLst/>
            <a:cxnLst/>
            <a:rect r="r" b="b" t="t" l="l"/>
            <a:pathLst>
              <a:path h="3425917" w="1999490">
                <a:moveTo>
                  <a:pt x="0" y="0"/>
                </a:moveTo>
                <a:lnTo>
                  <a:pt x="1999490" y="0"/>
                </a:lnTo>
                <a:lnTo>
                  <a:pt x="1999490" y="3425917"/>
                </a:lnTo>
                <a:lnTo>
                  <a:pt x="0" y="34259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791596">
            <a:off x="584944" y="7209817"/>
            <a:ext cx="1784158" cy="3395457"/>
          </a:xfrm>
          <a:custGeom>
            <a:avLst/>
            <a:gdLst/>
            <a:ahLst/>
            <a:cxnLst/>
            <a:rect r="r" b="b" t="t" l="l"/>
            <a:pathLst>
              <a:path h="3395457" w="1784158">
                <a:moveTo>
                  <a:pt x="0" y="0"/>
                </a:moveTo>
                <a:lnTo>
                  <a:pt x="1784159" y="0"/>
                </a:lnTo>
                <a:lnTo>
                  <a:pt x="1784159" y="3395457"/>
                </a:lnTo>
                <a:lnTo>
                  <a:pt x="0" y="33954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767621">
            <a:off x="10150362" y="8548225"/>
            <a:ext cx="1432877" cy="1533234"/>
          </a:xfrm>
          <a:custGeom>
            <a:avLst/>
            <a:gdLst/>
            <a:ahLst/>
            <a:cxnLst/>
            <a:rect r="r" b="b" t="t" l="l"/>
            <a:pathLst>
              <a:path h="1533234" w="1432877">
                <a:moveTo>
                  <a:pt x="0" y="0"/>
                </a:moveTo>
                <a:lnTo>
                  <a:pt x="1432877" y="0"/>
                </a:lnTo>
                <a:lnTo>
                  <a:pt x="1432877" y="1533234"/>
                </a:lnTo>
                <a:lnTo>
                  <a:pt x="0" y="15332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443815" y="8001312"/>
            <a:ext cx="3936411" cy="2555088"/>
          </a:xfrm>
          <a:custGeom>
            <a:avLst/>
            <a:gdLst/>
            <a:ahLst/>
            <a:cxnLst/>
            <a:rect r="r" b="b" t="t" l="l"/>
            <a:pathLst>
              <a:path h="2555088" w="3936411">
                <a:moveTo>
                  <a:pt x="0" y="0"/>
                </a:moveTo>
                <a:lnTo>
                  <a:pt x="3936410" y="0"/>
                </a:lnTo>
                <a:lnTo>
                  <a:pt x="3936410" y="2555088"/>
                </a:lnTo>
                <a:lnTo>
                  <a:pt x="0" y="25550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384550" y="-133738"/>
            <a:ext cx="2617945" cy="1989639"/>
          </a:xfrm>
          <a:custGeom>
            <a:avLst/>
            <a:gdLst/>
            <a:ahLst/>
            <a:cxnLst/>
            <a:rect r="r" b="b" t="t" l="l"/>
            <a:pathLst>
              <a:path h="1989639" w="2617945">
                <a:moveTo>
                  <a:pt x="0" y="0"/>
                </a:moveTo>
                <a:lnTo>
                  <a:pt x="2617945" y="0"/>
                </a:lnTo>
                <a:lnTo>
                  <a:pt x="2617945" y="1989639"/>
                </a:lnTo>
                <a:lnTo>
                  <a:pt x="0" y="1989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200210">
            <a:off x="12528147" y="8574041"/>
            <a:ext cx="1999490" cy="3425917"/>
          </a:xfrm>
          <a:custGeom>
            <a:avLst/>
            <a:gdLst/>
            <a:ahLst/>
            <a:cxnLst/>
            <a:rect r="r" b="b" t="t" l="l"/>
            <a:pathLst>
              <a:path h="3425917" w="1999490">
                <a:moveTo>
                  <a:pt x="0" y="0"/>
                </a:moveTo>
                <a:lnTo>
                  <a:pt x="1999490" y="0"/>
                </a:lnTo>
                <a:lnTo>
                  <a:pt x="1999490" y="3425918"/>
                </a:lnTo>
                <a:lnTo>
                  <a:pt x="0" y="3425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3484404">
            <a:off x="6584638" y="8192544"/>
            <a:ext cx="2056723" cy="2893088"/>
          </a:xfrm>
          <a:custGeom>
            <a:avLst/>
            <a:gdLst/>
            <a:ahLst/>
            <a:cxnLst/>
            <a:rect r="r" b="b" t="t" l="l"/>
            <a:pathLst>
              <a:path h="2893088" w="2056723">
                <a:moveTo>
                  <a:pt x="0" y="0"/>
                </a:moveTo>
                <a:lnTo>
                  <a:pt x="2056722" y="0"/>
                </a:lnTo>
                <a:lnTo>
                  <a:pt x="2056722" y="2893088"/>
                </a:lnTo>
                <a:lnTo>
                  <a:pt x="0" y="289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337939" y="4246114"/>
            <a:ext cx="6379906" cy="3589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00"/>
              </a:lnSpc>
            </a:pPr>
            <a:r>
              <a:rPr lang="en-US" sz="2406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  - Sistemas de Gestión del Conocimiento (CMS): Permiten organizar, compartir y gestionar información dentro de organizaciones.</a:t>
            </a:r>
          </a:p>
          <a:p>
            <a:pPr algn="just" marL="0" indent="0" lvl="0">
              <a:lnSpc>
                <a:spcPts val="3200"/>
              </a:lnSpc>
            </a:pPr>
            <a:r>
              <a:rPr lang="en-US" sz="2406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   - Aplicaciones de Colaboración: Herramientas como Google Workspace, Microsoft Teams y otras facilitan el trabajo colaborativo y el intercambio de información en tiempo real.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601669" y="2926157"/>
            <a:ext cx="5852447" cy="1182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29"/>
              </a:lnSpc>
            </a:pPr>
            <a:r>
              <a:rPr lang="en-US" sz="4977">
                <a:solidFill>
                  <a:srgbClr val="05061C"/>
                </a:solidFill>
                <a:latin typeface="Dumondi Condensed"/>
                <a:ea typeface="Dumondi Condensed"/>
                <a:cs typeface="Dumondi Condensed"/>
                <a:sym typeface="Dumondi Condensed"/>
              </a:rPr>
              <a:t>3. HERRAMIENTAS Y PLATAFORMAS DIGITALES: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5328" y="2260678"/>
            <a:ext cx="16618224" cy="6053873"/>
            <a:chOff x="0" y="0"/>
            <a:chExt cx="4376816" cy="15944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76816" cy="1594436"/>
            </a:xfrm>
            <a:custGeom>
              <a:avLst/>
              <a:gdLst/>
              <a:ahLst/>
              <a:cxnLst/>
              <a:rect r="r" b="b" t="t" l="l"/>
              <a:pathLst>
                <a:path h="1594436" w="4376816">
                  <a:moveTo>
                    <a:pt x="4659" y="0"/>
                  </a:moveTo>
                  <a:lnTo>
                    <a:pt x="4372158" y="0"/>
                  </a:lnTo>
                  <a:cubicBezTo>
                    <a:pt x="4373393" y="0"/>
                    <a:pt x="4374578" y="491"/>
                    <a:pt x="4375452" y="1364"/>
                  </a:cubicBezTo>
                  <a:cubicBezTo>
                    <a:pt x="4376326" y="2238"/>
                    <a:pt x="4376816" y="3423"/>
                    <a:pt x="4376816" y="4659"/>
                  </a:cubicBezTo>
                  <a:lnTo>
                    <a:pt x="4376816" y="1589777"/>
                  </a:lnTo>
                  <a:cubicBezTo>
                    <a:pt x="4376816" y="1592350"/>
                    <a:pt x="4374730" y="1594436"/>
                    <a:pt x="4372158" y="1594436"/>
                  </a:cubicBezTo>
                  <a:lnTo>
                    <a:pt x="4659" y="1594436"/>
                  </a:lnTo>
                  <a:cubicBezTo>
                    <a:pt x="3423" y="1594436"/>
                    <a:pt x="2238" y="1593945"/>
                    <a:pt x="1364" y="1593071"/>
                  </a:cubicBezTo>
                  <a:cubicBezTo>
                    <a:pt x="491" y="1592197"/>
                    <a:pt x="0" y="1591012"/>
                    <a:pt x="0" y="1589777"/>
                  </a:cubicBezTo>
                  <a:lnTo>
                    <a:pt x="0" y="4659"/>
                  </a:lnTo>
                  <a:cubicBezTo>
                    <a:pt x="0" y="3423"/>
                    <a:pt x="491" y="2238"/>
                    <a:pt x="1364" y="1364"/>
                  </a:cubicBezTo>
                  <a:cubicBezTo>
                    <a:pt x="2238" y="491"/>
                    <a:pt x="3423" y="0"/>
                    <a:pt x="4659" y="0"/>
                  </a:cubicBezTo>
                  <a:close/>
                </a:path>
              </a:pathLst>
            </a:custGeom>
            <a:solidFill>
              <a:srgbClr val="0506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376816" cy="16230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19442" y="3057170"/>
            <a:ext cx="7878966" cy="731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5441">
                <a:solidFill>
                  <a:srgbClr val="FFFFFF"/>
                </a:solidFill>
                <a:latin typeface="Dumondi Condensed"/>
                <a:ea typeface="Dumondi Condensed"/>
                <a:cs typeface="Dumondi Condensed"/>
                <a:sym typeface="Dumondi Condensed"/>
              </a:rPr>
              <a:t>4. EDUCACIÓN Y APRENDIZAJE: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556668">
            <a:off x="7043597" y="2990172"/>
            <a:ext cx="3981686" cy="6822203"/>
          </a:xfrm>
          <a:custGeom>
            <a:avLst/>
            <a:gdLst/>
            <a:ahLst/>
            <a:cxnLst/>
            <a:rect r="r" b="b" t="t" l="l"/>
            <a:pathLst>
              <a:path h="6822203" w="3981686">
                <a:moveTo>
                  <a:pt x="0" y="0"/>
                </a:moveTo>
                <a:lnTo>
                  <a:pt x="3981686" y="0"/>
                </a:lnTo>
                <a:lnTo>
                  <a:pt x="3981686" y="6822202"/>
                </a:lnTo>
                <a:lnTo>
                  <a:pt x="0" y="6822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012373" y="2895245"/>
            <a:ext cx="4767866" cy="693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96"/>
              </a:lnSpc>
              <a:spcBef>
                <a:spcPct val="0"/>
              </a:spcBef>
            </a:pPr>
            <a:r>
              <a:rPr lang="en-US" sz="4140">
                <a:solidFill>
                  <a:srgbClr val="FFFFFF"/>
                </a:solidFill>
                <a:latin typeface="Dumondi Condensed"/>
                <a:ea typeface="Dumondi Condensed"/>
                <a:cs typeface="Dumondi Condensed"/>
                <a:sym typeface="Dumondi Condensed"/>
              </a:rPr>
              <a:t>5. IMPACTO EN LA SOCIEDAD: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89971" y="4076558"/>
            <a:ext cx="5137906" cy="2384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23137" indent="-211568" lvl="1">
              <a:lnSpc>
                <a:spcPts val="2743"/>
              </a:lnSpc>
              <a:buFont typeface="Arial"/>
              <a:buChar char="•"/>
            </a:pPr>
            <a:r>
              <a:rPr lang="en-US" sz="195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- E-learning: Plataformas de educación en línea como Coursera, edX y Khan Academy ofrecen cursos y programas educativos accesibles desde cualquier lugar.</a:t>
            </a:r>
          </a:p>
          <a:p>
            <a:pPr algn="l" marL="423137" indent="-211568" lvl="1">
              <a:lnSpc>
                <a:spcPts val="2743"/>
              </a:lnSpc>
              <a:buFont typeface="Arial"/>
              <a:buChar char="•"/>
            </a:pPr>
            <a:r>
              <a:rPr lang="en-US" sz="195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   - Recursos Abiertos: Wikis, tutoriales en video, podcasts y otros recursos abiertos democratizan el acceso al conocimiento.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511957">
            <a:off x="7756712" y="5091042"/>
            <a:ext cx="2398451" cy="2132441"/>
          </a:xfrm>
          <a:custGeom>
            <a:avLst/>
            <a:gdLst/>
            <a:ahLst/>
            <a:cxnLst/>
            <a:rect r="r" b="b" t="t" l="l"/>
            <a:pathLst>
              <a:path h="2132441" w="2398451">
                <a:moveTo>
                  <a:pt x="0" y="0"/>
                </a:moveTo>
                <a:lnTo>
                  <a:pt x="2398451" y="0"/>
                </a:lnTo>
                <a:lnTo>
                  <a:pt x="2398451" y="2132441"/>
                </a:lnTo>
                <a:lnTo>
                  <a:pt x="0" y="2132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036904" y="4737085"/>
            <a:ext cx="4718806" cy="2811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  - Transformación del Trabajo: La digitalización ha cambiado la naturaleza del trabajo, con una mayor dependencia de habilidades tecnológicas y el teletrabajo.</a:t>
            </a:r>
          </a:p>
          <a:p>
            <a:pPr algn="l"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   - Desafíos de la Privacidad: El manejo y protección de datos personales se ha vuelto crucial en un mundo donde la información está ampliamente disponible.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771900" y="793337"/>
            <a:ext cx="13294076" cy="8700326"/>
            <a:chOff x="0" y="0"/>
            <a:chExt cx="3501320" cy="22914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501320" cy="2291444"/>
            </a:xfrm>
            <a:custGeom>
              <a:avLst/>
              <a:gdLst/>
              <a:ahLst/>
              <a:cxnLst/>
              <a:rect r="r" b="b" t="t" l="l"/>
              <a:pathLst>
                <a:path h="2291444" w="3501320">
                  <a:moveTo>
                    <a:pt x="16306" y="0"/>
                  </a:moveTo>
                  <a:lnTo>
                    <a:pt x="3485014" y="0"/>
                  </a:lnTo>
                  <a:cubicBezTo>
                    <a:pt x="3494020" y="0"/>
                    <a:pt x="3501320" y="7300"/>
                    <a:pt x="3501320" y="16306"/>
                  </a:cubicBezTo>
                  <a:lnTo>
                    <a:pt x="3501320" y="2275138"/>
                  </a:lnTo>
                  <a:cubicBezTo>
                    <a:pt x="3501320" y="2284143"/>
                    <a:pt x="3494020" y="2291444"/>
                    <a:pt x="3485014" y="2291444"/>
                  </a:cubicBezTo>
                  <a:lnTo>
                    <a:pt x="16306" y="2291444"/>
                  </a:lnTo>
                  <a:cubicBezTo>
                    <a:pt x="11981" y="2291444"/>
                    <a:pt x="7834" y="2289726"/>
                    <a:pt x="4776" y="2286668"/>
                  </a:cubicBezTo>
                  <a:cubicBezTo>
                    <a:pt x="1718" y="2283610"/>
                    <a:pt x="0" y="2279462"/>
                    <a:pt x="0" y="2275138"/>
                  </a:cubicBezTo>
                  <a:lnTo>
                    <a:pt x="0" y="16306"/>
                  </a:lnTo>
                  <a:cubicBezTo>
                    <a:pt x="0" y="7300"/>
                    <a:pt x="7300" y="0"/>
                    <a:pt x="16306" y="0"/>
                  </a:cubicBezTo>
                  <a:close/>
                </a:path>
              </a:pathLst>
            </a:custGeom>
            <a:solidFill>
              <a:srgbClr val="0506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501320" cy="23200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290264"/>
            <a:ext cx="6928629" cy="7706473"/>
            <a:chOff x="0" y="0"/>
            <a:chExt cx="8019247" cy="89195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019247" cy="8919528"/>
            </a:xfrm>
            <a:custGeom>
              <a:avLst/>
              <a:gdLst/>
              <a:ahLst/>
              <a:cxnLst/>
              <a:rect r="r" b="b" t="t" l="l"/>
              <a:pathLst>
                <a:path h="8919528" w="8019247">
                  <a:moveTo>
                    <a:pt x="0" y="8467606"/>
                  </a:moveTo>
                  <a:lnTo>
                    <a:pt x="0" y="451923"/>
                  </a:lnTo>
                  <a:cubicBezTo>
                    <a:pt x="0" y="202176"/>
                    <a:pt x="272654" y="0"/>
                    <a:pt x="609463" y="0"/>
                  </a:cubicBezTo>
                  <a:lnTo>
                    <a:pt x="7409784" y="0"/>
                  </a:lnTo>
                  <a:cubicBezTo>
                    <a:pt x="7746592" y="0"/>
                    <a:pt x="8019247" y="203365"/>
                    <a:pt x="8019247" y="451923"/>
                  </a:cubicBezTo>
                  <a:lnTo>
                    <a:pt x="8019247" y="8467606"/>
                  </a:lnTo>
                  <a:cubicBezTo>
                    <a:pt x="8019247" y="8717352"/>
                    <a:pt x="7746592" y="8919528"/>
                    <a:pt x="7409784" y="8919528"/>
                  </a:cubicBezTo>
                  <a:lnTo>
                    <a:pt x="609463" y="8919528"/>
                  </a:lnTo>
                  <a:cubicBezTo>
                    <a:pt x="274258" y="8919528"/>
                    <a:pt x="0" y="8717352"/>
                    <a:pt x="0" y="8467606"/>
                  </a:cubicBezTo>
                  <a:close/>
                </a:path>
              </a:pathLst>
            </a:custGeom>
            <a:blipFill>
              <a:blip r:embed="rId2"/>
              <a:stretch>
                <a:fillRect l="-33419" t="0" r="-33419" b="0"/>
              </a:stretch>
            </a:blipFill>
            <a:ln w="152400" cap="sq">
              <a:solidFill>
                <a:srgbClr val="A0E0F4"/>
              </a:solidFill>
              <a:prstDash val="solid"/>
              <a:miter/>
            </a:ln>
          </p:spPr>
        </p:sp>
      </p:grpSp>
      <p:sp>
        <p:nvSpPr>
          <p:cNvPr name="TextBox 7" id="7"/>
          <p:cNvSpPr txBox="true"/>
          <p:nvPr/>
        </p:nvSpPr>
        <p:spPr>
          <a:xfrm rot="0">
            <a:off x="8112342" y="3414871"/>
            <a:ext cx="7957163" cy="4239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1067"/>
              </a:lnSpc>
            </a:pPr>
            <a:r>
              <a:rPr lang="en-US" sz="10153" spc="274">
                <a:solidFill>
                  <a:srgbClr val="FFFFFF"/>
                </a:solidFill>
                <a:latin typeface="Dumondi Condensed"/>
                <a:ea typeface="Dumondi Condensed"/>
                <a:cs typeface="Dumondi Condensed"/>
                <a:sym typeface="Dumondi Condensed"/>
              </a:rPr>
              <a:t>Influencia de la Era Digital en la Sociedad Actual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681318" y="336647"/>
            <a:ext cx="3606682" cy="2544350"/>
          </a:xfrm>
          <a:custGeom>
            <a:avLst/>
            <a:gdLst/>
            <a:ahLst/>
            <a:cxnLst/>
            <a:rect r="r" b="b" t="t" l="l"/>
            <a:pathLst>
              <a:path h="2544350" w="3606682">
                <a:moveTo>
                  <a:pt x="0" y="0"/>
                </a:moveTo>
                <a:lnTo>
                  <a:pt x="3606682" y="0"/>
                </a:lnTo>
                <a:lnTo>
                  <a:pt x="3606682" y="2544350"/>
                </a:lnTo>
                <a:lnTo>
                  <a:pt x="0" y="254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690492">
            <a:off x="13079639" y="1183819"/>
            <a:ext cx="1209427" cy="1294134"/>
          </a:xfrm>
          <a:custGeom>
            <a:avLst/>
            <a:gdLst/>
            <a:ahLst/>
            <a:cxnLst/>
            <a:rect r="r" b="b" t="t" l="l"/>
            <a:pathLst>
              <a:path h="1294134" w="1209427">
                <a:moveTo>
                  <a:pt x="0" y="0"/>
                </a:moveTo>
                <a:lnTo>
                  <a:pt x="1209427" y="0"/>
                </a:lnTo>
                <a:lnTo>
                  <a:pt x="1209427" y="1294134"/>
                </a:lnTo>
                <a:lnTo>
                  <a:pt x="0" y="1294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14716" y="1829125"/>
            <a:ext cx="9543523" cy="1380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492"/>
              </a:lnSpc>
            </a:pPr>
            <a:r>
              <a:rPr lang="en-US" sz="10286">
                <a:solidFill>
                  <a:srgbClr val="05061C"/>
                </a:solidFill>
                <a:latin typeface="Dumondi Condensed"/>
                <a:ea typeface="Dumondi Condensed"/>
                <a:cs typeface="Dumondi Condensed"/>
                <a:sym typeface="Dumondi Condensed"/>
              </a:rPr>
              <a:t>1. Comunicación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564217" y="1901712"/>
            <a:ext cx="6968695" cy="7356588"/>
          </a:xfrm>
          <a:custGeom>
            <a:avLst/>
            <a:gdLst/>
            <a:ahLst/>
            <a:cxnLst/>
            <a:rect r="r" b="b" t="t" l="l"/>
            <a:pathLst>
              <a:path h="7356588" w="6968695">
                <a:moveTo>
                  <a:pt x="0" y="0"/>
                </a:moveTo>
                <a:lnTo>
                  <a:pt x="6968695" y="0"/>
                </a:lnTo>
                <a:lnTo>
                  <a:pt x="6968695" y="7356588"/>
                </a:lnTo>
                <a:lnTo>
                  <a:pt x="0" y="7356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66543" y="5634018"/>
            <a:ext cx="2584484" cy="492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19"/>
              </a:lnSpc>
            </a:pPr>
            <a:r>
              <a:rPr lang="en-US" sz="3809">
                <a:solidFill>
                  <a:srgbClr val="05061C"/>
                </a:solidFill>
                <a:latin typeface="Dumondi Condensed"/>
                <a:ea typeface="Dumondi Condensed"/>
                <a:cs typeface="Dumondi Condensed"/>
                <a:sym typeface="Dumondi Condensed"/>
              </a:rPr>
              <a:t>VENTAJAS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556316" y="5088863"/>
            <a:ext cx="962578" cy="963839"/>
            <a:chOff x="0" y="0"/>
            <a:chExt cx="1283437" cy="128511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283437" cy="1285119"/>
              <a:chOff x="0" y="0"/>
              <a:chExt cx="748767" cy="74974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748767" cy="749748"/>
              </a:xfrm>
              <a:custGeom>
                <a:avLst/>
                <a:gdLst/>
                <a:ahLst/>
                <a:cxnLst/>
                <a:rect r="r" b="b" t="t" l="l"/>
                <a:pathLst>
                  <a:path h="749748" w="748767">
                    <a:moveTo>
                      <a:pt x="217158" y="0"/>
                    </a:moveTo>
                    <a:lnTo>
                      <a:pt x="531608" y="0"/>
                    </a:lnTo>
                    <a:cubicBezTo>
                      <a:pt x="651542" y="0"/>
                      <a:pt x="748767" y="97225"/>
                      <a:pt x="748767" y="217158"/>
                    </a:cubicBezTo>
                    <a:lnTo>
                      <a:pt x="748767" y="532590"/>
                    </a:lnTo>
                    <a:cubicBezTo>
                      <a:pt x="748767" y="590184"/>
                      <a:pt x="725888" y="645419"/>
                      <a:pt x="685162" y="686144"/>
                    </a:cubicBezTo>
                    <a:cubicBezTo>
                      <a:pt x="644437" y="726869"/>
                      <a:pt x="589202" y="749748"/>
                      <a:pt x="531608" y="749748"/>
                    </a:cubicBezTo>
                    <a:lnTo>
                      <a:pt x="217158" y="749748"/>
                    </a:lnTo>
                    <a:cubicBezTo>
                      <a:pt x="159564" y="749748"/>
                      <a:pt x="104329" y="726869"/>
                      <a:pt x="63604" y="686144"/>
                    </a:cubicBezTo>
                    <a:cubicBezTo>
                      <a:pt x="22879" y="645419"/>
                      <a:pt x="0" y="590184"/>
                      <a:pt x="0" y="532590"/>
                    </a:cubicBezTo>
                    <a:lnTo>
                      <a:pt x="0" y="217158"/>
                    </a:lnTo>
                    <a:cubicBezTo>
                      <a:pt x="0" y="159564"/>
                      <a:pt x="22879" y="104329"/>
                      <a:pt x="63604" y="63604"/>
                    </a:cubicBezTo>
                    <a:cubicBezTo>
                      <a:pt x="104329" y="22879"/>
                      <a:pt x="159564" y="0"/>
                      <a:pt x="217158" y="0"/>
                    </a:cubicBezTo>
                    <a:close/>
                  </a:path>
                </a:pathLst>
              </a:custGeom>
              <a:solidFill>
                <a:srgbClr val="05061C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28575"/>
                <a:ext cx="748767" cy="77832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9"/>
                  </a:lnSpc>
                </a:pPr>
              </a:p>
            </p:txBody>
          </p:sp>
        </p:grpSp>
        <p:sp>
          <p:nvSpPr>
            <p:cNvPr name="TextBox 9" id="9"/>
            <p:cNvSpPr txBox="true"/>
            <p:nvPr/>
          </p:nvSpPr>
          <p:spPr>
            <a:xfrm rot="0">
              <a:off x="0" y="13333"/>
              <a:ext cx="1253147" cy="11595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7620"/>
                </a:lnSpc>
                <a:spcBef>
                  <a:spcPct val="0"/>
                </a:spcBef>
              </a:pPr>
              <a:r>
                <a:rPr lang="en-US" b="true" sz="4853">
                  <a:solidFill>
                    <a:srgbClr val="FFFFFF"/>
                  </a:solidFill>
                  <a:latin typeface="Dumondi Condensed Bold"/>
                  <a:ea typeface="Dumondi Condensed Bold"/>
                  <a:cs typeface="Dumondi Condensed Bold"/>
                  <a:sym typeface="Dumondi Condensed Bold"/>
                </a:rPr>
                <a:t>0</a:t>
              </a:r>
              <a:r>
                <a:rPr lang="en-US" b="true" sz="4853" u="none">
                  <a:solidFill>
                    <a:srgbClr val="FFFFFF"/>
                  </a:solidFill>
                  <a:latin typeface="Dumondi Condensed Bold"/>
                  <a:ea typeface="Dumondi Condensed Bold"/>
                  <a:cs typeface="Dumondi Condensed Bold"/>
                  <a:sym typeface="Dumondi Condensed Bold"/>
                </a:rPr>
                <a:t>1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074898" y="5088863"/>
            <a:ext cx="962578" cy="963839"/>
            <a:chOff x="0" y="0"/>
            <a:chExt cx="1283437" cy="1285119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1283437" cy="1285119"/>
              <a:chOff x="0" y="0"/>
              <a:chExt cx="748767" cy="749748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748767" cy="749748"/>
              </a:xfrm>
              <a:custGeom>
                <a:avLst/>
                <a:gdLst/>
                <a:ahLst/>
                <a:cxnLst/>
                <a:rect r="r" b="b" t="t" l="l"/>
                <a:pathLst>
                  <a:path h="749748" w="748767">
                    <a:moveTo>
                      <a:pt x="217158" y="0"/>
                    </a:moveTo>
                    <a:lnTo>
                      <a:pt x="531608" y="0"/>
                    </a:lnTo>
                    <a:cubicBezTo>
                      <a:pt x="651542" y="0"/>
                      <a:pt x="748767" y="97225"/>
                      <a:pt x="748767" y="217158"/>
                    </a:cubicBezTo>
                    <a:lnTo>
                      <a:pt x="748767" y="532590"/>
                    </a:lnTo>
                    <a:cubicBezTo>
                      <a:pt x="748767" y="590184"/>
                      <a:pt x="725888" y="645419"/>
                      <a:pt x="685162" y="686144"/>
                    </a:cubicBezTo>
                    <a:cubicBezTo>
                      <a:pt x="644437" y="726869"/>
                      <a:pt x="589202" y="749748"/>
                      <a:pt x="531608" y="749748"/>
                    </a:cubicBezTo>
                    <a:lnTo>
                      <a:pt x="217158" y="749748"/>
                    </a:lnTo>
                    <a:cubicBezTo>
                      <a:pt x="159564" y="749748"/>
                      <a:pt x="104329" y="726869"/>
                      <a:pt x="63604" y="686144"/>
                    </a:cubicBezTo>
                    <a:cubicBezTo>
                      <a:pt x="22879" y="645419"/>
                      <a:pt x="0" y="590184"/>
                      <a:pt x="0" y="532590"/>
                    </a:cubicBezTo>
                    <a:lnTo>
                      <a:pt x="0" y="217158"/>
                    </a:lnTo>
                    <a:cubicBezTo>
                      <a:pt x="0" y="159564"/>
                      <a:pt x="22879" y="104329"/>
                      <a:pt x="63604" y="63604"/>
                    </a:cubicBezTo>
                    <a:cubicBezTo>
                      <a:pt x="104329" y="22879"/>
                      <a:pt x="159564" y="0"/>
                      <a:pt x="217158" y="0"/>
                    </a:cubicBezTo>
                    <a:close/>
                  </a:path>
                </a:pathLst>
              </a:custGeom>
              <a:solidFill>
                <a:srgbClr val="05061C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28575"/>
                <a:ext cx="748767" cy="77832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9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15145" y="14276"/>
              <a:ext cx="1253147" cy="11595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7620"/>
                </a:lnSpc>
                <a:spcBef>
                  <a:spcPct val="0"/>
                </a:spcBef>
              </a:pPr>
              <a:r>
                <a:rPr lang="en-US" b="true" sz="4853">
                  <a:solidFill>
                    <a:srgbClr val="FFFFFF"/>
                  </a:solidFill>
                  <a:latin typeface="Dumondi Condensed Bold"/>
                  <a:ea typeface="Dumondi Condensed Bold"/>
                  <a:cs typeface="Dumondi Condensed Bold"/>
                  <a:sym typeface="Dumondi Condensed Bold"/>
                </a:rPr>
                <a:t>0</a:t>
              </a:r>
              <a:r>
                <a:rPr lang="en-US" b="true" sz="4853" u="none">
                  <a:solidFill>
                    <a:srgbClr val="FFFFFF"/>
                  </a:solidFill>
                  <a:latin typeface="Dumondi Condensed Bold"/>
                  <a:ea typeface="Dumondi Condensed Bold"/>
                  <a:cs typeface="Dumondi Condensed Bold"/>
                  <a:sym typeface="Dumondi Condensed Bold"/>
                </a:rPr>
                <a:t>2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556316" y="6281984"/>
            <a:ext cx="3995168" cy="3517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8"/>
              </a:lnSpc>
            </a:pPr>
          </a:p>
          <a:p>
            <a:pPr algn="just">
              <a:lnSpc>
                <a:spcPts val="2208"/>
              </a:lnSpc>
            </a:pPr>
            <a:r>
              <a:rPr lang="en-US" sz="1577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- Conectividad Global: Las tecnologías digitales han permitido la comunicación instantánea y la conexión entre personas de todo el mundo a través de correos electrónicos, redes sociales, videollamadas y aplicaciones de mensajería.</a:t>
            </a:r>
          </a:p>
          <a:p>
            <a:pPr algn="just">
              <a:lnSpc>
                <a:spcPts val="2208"/>
              </a:lnSpc>
            </a:pPr>
            <a:r>
              <a:rPr lang="en-US" sz="1577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- Acceso a Información: La información está disponible al instante, permitiendo que las personas se mantengan informadas sobre eventos globales en tiempo real.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247766" y="5367424"/>
            <a:ext cx="3287314" cy="492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19"/>
              </a:lnSpc>
            </a:pPr>
            <a:r>
              <a:rPr lang="en-US" sz="3809">
                <a:solidFill>
                  <a:srgbClr val="05061C"/>
                </a:solidFill>
                <a:latin typeface="Dumondi Condensed"/>
                <a:ea typeface="Dumondi Condensed"/>
                <a:cs typeface="Dumondi Condensed"/>
                <a:sym typeface="Dumondi Condensed"/>
              </a:rPr>
              <a:t>DESAFÍOS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074898" y="6301034"/>
            <a:ext cx="3601628" cy="3223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94"/>
              </a:lnSpc>
            </a:pPr>
            <a:r>
              <a:rPr lang="en-US" sz="1710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-Dependencia Digital: La constante conexión puede llevar a una dependencia excesiva de dispositivos digitales y al deterioro de las interacciones cara a cara.</a:t>
            </a:r>
          </a:p>
          <a:p>
            <a:pPr algn="just">
              <a:lnSpc>
                <a:spcPts val="2394"/>
              </a:lnSpc>
            </a:pPr>
            <a:r>
              <a:rPr lang="en-US" sz="1710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-Privacidad: Las plataformas digitales pueden poner en riesgo la privacidad de los usuarios, exponiendo datos personales y vulnerabilidades.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8394870">
            <a:off x="15743648" y="1086913"/>
            <a:ext cx="2223657" cy="2864195"/>
          </a:xfrm>
          <a:custGeom>
            <a:avLst/>
            <a:gdLst/>
            <a:ahLst/>
            <a:cxnLst/>
            <a:rect r="r" b="b" t="t" l="l"/>
            <a:pathLst>
              <a:path h="2864195" w="2223657">
                <a:moveTo>
                  <a:pt x="0" y="0"/>
                </a:moveTo>
                <a:lnTo>
                  <a:pt x="2223657" y="0"/>
                </a:lnTo>
                <a:lnTo>
                  <a:pt x="2223657" y="2864195"/>
                </a:lnTo>
                <a:lnTo>
                  <a:pt x="0" y="28641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650431" y="5969295"/>
            <a:ext cx="2796267" cy="1860789"/>
          </a:xfrm>
          <a:custGeom>
            <a:avLst/>
            <a:gdLst/>
            <a:ahLst/>
            <a:cxnLst/>
            <a:rect r="r" b="b" t="t" l="l"/>
            <a:pathLst>
              <a:path h="1860789" w="2796267">
                <a:moveTo>
                  <a:pt x="0" y="0"/>
                </a:moveTo>
                <a:lnTo>
                  <a:pt x="2796267" y="0"/>
                </a:lnTo>
                <a:lnTo>
                  <a:pt x="2796267" y="1860789"/>
                </a:lnTo>
                <a:lnTo>
                  <a:pt x="0" y="1860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278769">
            <a:off x="10196562" y="1237109"/>
            <a:ext cx="2379060" cy="1946503"/>
          </a:xfrm>
          <a:custGeom>
            <a:avLst/>
            <a:gdLst/>
            <a:ahLst/>
            <a:cxnLst/>
            <a:rect r="r" b="b" t="t" l="l"/>
            <a:pathLst>
              <a:path h="1946503" w="2379060">
                <a:moveTo>
                  <a:pt x="0" y="0"/>
                </a:moveTo>
                <a:lnTo>
                  <a:pt x="2379060" y="0"/>
                </a:lnTo>
                <a:lnTo>
                  <a:pt x="2379060" y="1946504"/>
                </a:lnTo>
                <a:lnTo>
                  <a:pt x="0" y="19465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009705" y="1596432"/>
            <a:ext cx="9252665" cy="1683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75"/>
              </a:lnSpc>
            </a:pPr>
            <a:r>
              <a:rPr lang="en-US" sz="13490">
                <a:solidFill>
                  <a:srgbClr val="05061C"/>
                </a:solidFill>
                <a:latin typeface="Dumondi Condensed"/>
                <a:ea typeface="Dumondi Condensed"/>
                <a:cs typeface="Dumondi Condensed"/>
                <a:sym typeface="Dumondi Condensed"/>
              </a:rPr>
              <a:t>2. Educación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8214140" y="4583440"/>
            <a:ext cx="8255785" cy="1745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77"/>
              </a:lnSpc>
            </a:pPr>
          </a:p>
          <a:p>
            <a:pPr algn="just">
              <a:lnSpc>
                <a:spcPts val="2377"/>
              </a:lnSpc>
            </a:pPr>
            <a:r>
              <a:rPr lang="en-US" sz="1585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- Acceso a Recursos: Estudiantes y profesores tienen acceso a una vasta cantidad de recursos educativos en línea, incluyendo cursos, tutoriales y bibliotecas digitales.</a:t>
            </a:r>
          </a:p>
          <a:p>
            <a:pPr algn="just">
              <a:lnSpc>
                <a:spcPts val="2377"/>
              </a:lnSpc>
            </a:pPr>
            <a:r>
              <a:rPr lang="en-US" sz="1585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- E-learning: La educación en línea y a distancia ha democratizado el acceso al aprendizaje, permitiendo a personas de diferentes lugares y contextos estudiar a su propio ritmo.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169148" y="3859971"/>
            <a:ext cx="8255785" cy="771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82"/>
              </a:lnSpc>
              <a:spcBef>
                <a:spcPct val="0"/>
              </a:spcBef>
            </a:pPr>
            <a:r>
              <a:rPr lang="en-US" b="true" sz="4558">
                <a:solidFill>
                  <a:srgbClr val="05061C"/>
                </a:solidFill>
                <a:latin typeface="Dumondi Condensed Heavy"/>
                <a:ea typeface="Dumondi Condensed Heavy"/>
                <a:cs typeface="Dumondi Condensed Heavy"/>
                <a:sym typeface="Dumondi Condensed Heavy"/>
              </a:rPr>
              <a:t>VENTAJAS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214140" y="7278743"/>
            <a:ext cx="8255785" cy="1452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77"/>
              </a:lnSpc>
            </a:pPr>
          </a:p>
          <a:p>
            <a:pPr algn="just">
              <a:lnSpc>
                <a:spcPts val="2377"/>
              </a:lnSpc>
            </a:pPr>
            <a:r>
              <a:rPr lang="en-US" sz="1585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- Brecha Digital: La falta de acceso a tecnologías y conectividad puede excluir a grupos vulnerables, aumentando las desigualdades educativas.</a:t>
            </a:r>
          </a:p>
          <a:p>
            <a:pPr algn="just">
              <a:lnSpc>
                <a:spcPts val="2377"/>
              </a:lnSpc>
            </a:pPr>
            <a:r>
              <a:rPr lang="en-US" sz="1585">
                <a:solidFill>
                  <a:srgbClr val="05061C"/>
                </a:solidFill>
                <a:latin typeface="Canva Sans"/>
                <a:ea typeface="Canva Sans"/>
                <a:cs typeface="Canva Sans"/>
                <a:sym typeface="Canva Sans"/>
              </a:rPr>
              <a:t>- Distracción: La presencia constante de dispositivos digitales puede ser una fuente de distracción para los estudiante 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169148" y="6724261"/>
            <a:ext cx="8345769" cy="779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82"/>
              </a:lnSpc>
              <a:spcBef>
                <a:spcPct val="0"/>
              </a:spcBef>
            </a:pPr>
            <a:r>
              <a:rPr lang="en-US" b="true" sz="4558">
                <a:solidFill>
                  <a:srgbClr val="05061C"/>
                </a:solidFill>
                <a:latin typeface="Dumondi Condensed Bold"/>
                <a:ea typeface="Dumondi Condensed Bold"/>
                <a:cs typeface="Dumondi Condensed Bold"/>
                <a:sym typeface="Dumondi Condensed Bold"/>
              </a:rPr>
              <a:t>DESAFÍOS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1958499">
            <a:off x="1006428" y="3525237"/>
            <a:ext cx="3956755" cy="4890371"/>
          </a:xfrm>
          <a:custGeom>
            <a:avLst/>
            <a:gdLst/>
            <a:ahLst/>
            <a:cxnLst/>
            <a:rect r="r" b="b" t="t" l="l"/>
            <a:pathLst>
              <a:path h="4890371" w="3956755">
                <a:moveTo>
                  <a:pt x="0" y="0"/>
                </a:moveTo>
                <a:lnTo>
                  <a:pt x="3956755" y="0"/>
                </a:lnTo>
                <a:lnTo>
                  <a:pt x="3956755" y="4890372"/>
                </a:lnTo>
                <a:lnTo>
                  <a:pt x="0" y="4890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88341">
            <a:off x="-399277" y="350010"/>
            <a:ext cx="3492799" cy="2730734"/>
          </a:xfrm>
          <a:custGeom>
            <a:avLst/>
            <a:gdLst/>
            <a:ahLst/>
            <a:cxnLst/>
            <a:rect r="r" b="b" t="t" l="l"/>
            <a:pathLst>
              <a:path h="2730734" w="3492799">
                <a:moveTo>
                  <a:pt x="0" y="0"/>
                </a:moveTo>
                <a:lnTo>
                  <a:pt x="3492799" y="0"/>
                </a:lnTo>
                <a:lnTo>
                  <a:pt x="3492799" y="2730733"/>
                </a:lnTo>
                <a:lnTo>
                  <a:pt x="0" y="2730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840784">
            <a:off x="4001572" y="7916802"/>
            <a:ext cx="3735816" cy="2682995"/>
          </a:xfrm>
          <a:custGeom>
            <a:avLst/>
            <a:gdLst/>
            <a:ahLst/>
            <a:cxnLst/>
            <a:rect r="r" b="b" t="t" l="l"/>
            <a:pathLst>
              <a:path h="2682995" w="3735816">
                <a:moveTo>
                  <a:pt x="0" y="0"/>
                </a:moveTo>
                <a:lnTo>
                  <a:pt x="3735817" y="0"/>
                </a:lnTo>
                <a:lnTo>
                  <a:pt x="3735817" y="2682996"/>
                </a:lnTo>
                <a:lnTo>
                  <a:pt x="0" y="2682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3966258">
            <a:off x="4025788" y="1344110"/>
            <a:ext cx="3224293" cy="2092859"/>
          </a:xfrm>
          <a:custGeom>
            <a:avLst/>
            <a:gdLst/>
            <a:ahLst/>
            <a:cxnLst/>
            <a:rect r="r" b="b" t="t" l="l"/>
            <a:pathLst>
              <a:path h="2092859" w="3224293">
                <a:moveTo>
                  <a:pt x="3224293" y="0"/>
                </a:moveTo>
                <a:lnTo>
                  <a:pt x="0" y="0"/>
                </a:lnTo>
                <a:lnTo>
                  <a:pt x="0" y="2092860"/>
                </a:lnTo>
                <a:lnTo>
                  <a:pt x="3224293" y="2092860"/>
                </a:lnTo>
                <a:lnTo>
                  <a:pt x="32242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574989" y="8731518"/>
            <a:ext cx="2172846" cy="2280659"/>
          </a:xfrm>
          <a:custGeom>
            <a:avLst/>
            <a:gdLst/>
            <a:ahLst/>
            <a:cxnLst/>
            <a:rect r="r" b="b" t="t" l="l"/>
            <a:pathLst>
              <a:path h="2280659" w="2172846">
                <a:moveTo>
                  <a:pt x="0" y="0"/>
                </a:moveTo>
                <a:lnTo>
                  <a:pt x="2172846" y="0"/>
                </a:lnTo>
                <a:lnTo>
                  <a:pt x="2172846" y="2280659"/>
                </a:lnTo>
                <a:lnTo>
                  <a:pt x="0" y="22806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181" r="0" b="-2259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04950" y="4377627"/>
            <a:ext cx="7639050" cy="3428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371">
                <a:solidFill>
                  <a:srgbClr val="D5E6EB"/>
                </a:solidFill>
                <a:latin typeface="Public Sans"/>
                <a:ea typeface="Public Sans"/>
                <a:cs typeface="Public Sans"/>
                <a:sym typeface="Public Sans"/>
              </a:rPr>
              <a:t>La era digital ha traído consigo numerosos beneficios que han mejorado la conectividad, la educación, la economía, la cultura y la salud. Sin embargo, también presenta desafíos significativos que requieren soluciones innovadoras y responsables. La clave está en aprovechar las oportunidades que ofrece la digitalización mientras se mitigan sus riesgos para construir una sociedad más equitativa y sostenible.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0800000">
            <a:off x="5956929" y="-754562"/>
            <a:ext cx="5884483" cy="1893734"/>
          </a:xfrm>
          <a:custGeom>
            <a:avLst/>
            <a:gdLst/>
            <a:ahLst/>
            <a:cxnLst/>
            <a:rect r="r" b="b" t="t" l="l"/>
            <a:pathLst>
              <a:path h="1893734" w="5884483">
                <a:moveTo>
                  <a:pt x="0" y="0"/>
                </a:moveTo>
                <a:lnTo>
                  <a:pt x="5884483" y="0"/>
                </a:lnTo>
                <a:lnTo>
                  <a:pt x="5884483" y="1893734"/>
                </a:lnTo>
                <a:lnTo>
                  <a:pt x="0" y="1893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false" rot="0">
            <a:off x="-700088" y="9258300"/>
            <a:ext cx="5210615" cy="1676871"/>
          </a:xfrm>
          <a:custGeom>
            <a:avLst/>
            <a:gdLst/>
            <a:ahLst/>
            <a:cxnLst/>
            <a:rect r="r" b="b" t="t" l="l"/>
            <a:pathLst>
              <a:path h="1676871" w="5210615">
                <a:moveTo>
                  <a:pt x="5210615" y="0"/>
                </a:moveTo>
                <a:lnTo>
                  <a:pt x="0" y="0"/>
                </a:lnTo>
                <a:lnTo>
                  <a:pt x="0" y="1676871"/>
                </a:lnTo>
                <a:lnTo>
                  <a:pt x="5210615" y="1676871"/>
                </a:lnTo>
                <a:lnTo>
                  <a:pt x="52106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-440531" y="-985402"/>
            <a:ext cx="2345750" cy="2796721"/>
          </a:xfrm>
          <a:custGeom>
            <a:avLst/>
            <a:gdLst/>
            <a:ahLst/>
            <a:cxnLst/>
            <a:rect r="r" b="b" t="t" l="l"/>
            <a:pathLst>
              <a:path h="2796721" w="2345750">
                <a:moveTo>
                  <a:pt x="0" y="0"/>
                </a:moveTo>
                <a:lnTo>
                  <a:pt x="2345750" y="0"/>
                </a:lnTo>
                <a:lnTo>
                  <a:pt x="2345750" y="2796721"/>
                </a:lnTo>
                <a:lnTo>
                  <a:pt x="0" y="27967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7" id="7"/>
          <p:cNvGrpSpPr/>
          <p:nvPr/>
        </p:nvGrpSpPr>
        <p:grpSpPr>
          <a:xfrm rot="0">
            <a:off x="9930311" y="1735767"/>
            <a:ext cx="6815467" cy="681546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6126" y="0"/>
                  </a:moveTo>
                  <a:lnTo>
                    <a:pt x="786674" y="0"/>
                  </a:lnTo>
                  <a:cubicBezTo>
                    <a:pt x="793603" y="0"/>
                    <a:pt x="800248" y="2753"/>
                    <a:pt x="805148" y="7652"/>
                  </a:cubicBezTo>
                  <a:cubicBezTo>
                    <a:pt x="810047" y="12552"/>
                    <a:pt x="812800" y="19197"/>
                    <a:pt x="812800" y="26126"/>
                  </a:cubicBezTo>
                  <a:lnTo>
                    <a:pt x="812800" y="786674"/>
                  </a:lnTo>
                  <a:cubicBezTo>
                    <a:pt x="812800" y="793603"/>
                    <a:pt x="810047" y="800248"/>
                    <a:pt x="805148" y="805148"/>
                  </a:cubicBezTo>
                  <a:cubicBezTo>
                    <a:pt x="800248" y="810047"/>
                    <a:pt x="793603" y="812800"/>
                    <a:pt x="786674" y="812800"/>
                  </a:cubicBezTo>
                  <a:lnTo>
                    <a:pt x="26126" y="812800"/>
                  </a:lnTo>
                  <a:cubicBezTo>
                    <a:pt x="19197" y="812800"/>
                    <a:pt x="12552" y="810047"/>
                    <a:pt x="7652" y="805148"/>
                  </a:cubicBezTo>
                  <a:cubicBezTo>
                    <a:pt x="2753" y="800248"/>
                    <a:pt x="0" y="793603"/>
                    <a:pt x="0" y="786674"/>
                  </a:cubicBezTo>
                  <a:lnTo>
                    <a:pt x="0" y="26126"/>
                  </a:lnTo>
                  <a:cubicBezTo>
                    <a:pt x="0" y="19197"/>
                    <a:pt x="2753" y="12552"/>
                    <a:pt x="7652" y="7652"/>
                  </a:cubicBezTo>
                  <a:cubicBezTo>
                    <a:pt x="12552" y="2753"/>
                    <a:pt x="19197" y="0"/>
                    <a:pt x="26126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25046" r="0" b="-25046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DAGdOMgmFV8</dc:identifier>
  <dcterms:modified xsi:type="dcterms:W3CDTF">2011-08-01T06:04:30Z</dcterms:modified>
  <cp:revision>1</cp:revision>
  <dc:title>3.4. La era digital en la sociedad del conocimiento.</dc:title>
</cp:coreProperties>
</file>