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Lst>
  <p:notesMasterIdLst>
    <p:notesMasterId r:id="rId94"/>
  </p:notesMasterIdLst>
  <p:sldIdLst>
    <p:sldId id="256" r:id="rId2"/>
    <p:sldId id="257" r:id="rId3"/>
    <p:sldId id="368" r:id="rId4"/>
    <p:sldId id="260" r:id="rId5"/>
    <p:sldId id="423" r:id="rId6"/>
    <p:sldId id="354" r:id="rId7"/>
    <p:sldId id="355" r:id="rId8"/>
    <p:sldId id="356" r:id="rId9"/>
    <p:sldId id="261" r:id="rId10"/>
    <p:sldId id="357" r:id="rId11"/>
    <p:sldId id="358" r:id="rId12"/>
    <p:sldId id="359" r:id="rId13"/>
    <p:sldId id="360" r:id="rId14"/>
    <p:sldId id="361" r:id="rId15"/>
    <p:sldId id="362" r:id="rId16"/>
    <p:sldId id="363" r:id="rId17"/>
    <p:sldId id="364" r:id="rId18"/>
    <p:sldId id="365" r:id="rId19"/>
    <p:sldId id="367" r:id="rId20"/>
    <p:sldId id="281" r:id="rId21"/>
    <p:sldId id="369" r:id="rId22"/>
    <p:sldId id="370" r:id="rId23"/>
    <p:sldId id="262" r:id="rId24"/>
    <p:sldId id="278" r:id="rId25"/>
    <p:sldId id="371" r:id="rId26"/>
    <p:sldId id="372" r:id="rId27"/>
    <p:sldId id="373" r:id="rId28"/>
    <p:sldId id="353" r:id="rId29"/>
    <p:sldId id="259" r:id="rId30"/>
    <p:sldId id="374" r:id="rId31"/>
    <p:sldId id="263" r:id="rId32"/>
    <p:sldId id="375" r:id="rId33"/>
    <p:sldId id="266" r:id="rId34"/>
    <p:sldId id="289" r:id="rId35"/>
    <p:sldId id="267" r:id="rId36"/>
    <p:sldId id="376" r:id="rId37"/>
    <p:sldId id="377" r:id="rId38"/>
    <p:sldId id="378" r:id="rId39"/>
    <p:sldId id="379" r:id="rId40"/>
    <p:sldId id="381" r:id="rId41"/>
    <p:sldId id="382" r:id="rId42"/>
    <p:sldId id="383" r:id="rId43"/>
    <p:sldId id="275" r:id="rId44"/>
    <p:sldId id="366" r:id="rId45"/>
    <p:sldId id="274" r:id="rId46"/>
    <p:sldId id="384" r:id="rId47"/>
    <p:sldId id="385" r:id="rId48"/>
    <p:sldId id="386" r:id="rId49"/>
    <p:sldId id="387" r:id="rId50"/>
    <p:sldId id="388" r:id="rId51"/>
    <p:sldId id="389" r:id="rId52"/>
    <p:sldId id="390" r:id="rId53"/>
    <p:sldId id="391" r:id="rId54"/>
    <p:sldId id="392" r:id="rId55"/>
    <p:sldId id="393" r:id="rId56"/>
    <p:sldId id="394" r:id="rId57"/>
    <p:sldId id="395" r:id="rId58"/>
    <p:sldId id="396" r:id="rId59"/>
    <p:sldId id="265" r:id="rId60"/>
    <p:sldId id="397" r:id="rId61"/>
    <p:sldId id="398" r:id="rId62"/>
    <p:sldId id="399" r:id="rId63"/>
    <p:sldId id="400" r:id="rId64"/>
    <p:sldId id="401" r:id="rId65"/>
    <p:sldId id="264" r:id="rId66"/>
    <p:sldId id="403" r:id="rId67"/>
    <p:sldId id="270" r:id="rId68"/>
    <p:sldId id="404" r:id="rId69"/>
    <p:sldId id="405" r:id="rId70"/>
    <p:sldId id="406" r:id="rId71"/>
    <p:sldId id="407" r:id="rId72"/>
    <p:sldId id="408" r:id="rId73"/>
    <p:sldId id="271" r:id="rId74"/>
    <p:sldId id="409" r:id="rId75"/>
    <p:sldId id="410" r:id="rId76"/>
    <p:sldId id="411" r:id="rId77"/>
    <p:sldId id="276" r:id="rId78"/>
    <p:sldId id="412" r:id="rId79"/>
    <p:sldId id="413" r:id="rId80"/>
    <p:sldId id="414" r:id="rId81"/>
    <p:sldId id="277" r:id="rId82"/>
    <p:sldId id="415" r:id="rId83"/>
    <p:sldId id="416" r:id="rId84"/>
    <p:sldId id="284" r:id="rId85"/>
    <p:sldId id="417" r:id="rId86"/>
    <p:sldId id="418" r:id="rId87"/>
    <p:sldId id="279" r:id="rId88"/>
    <p:sldId id="419" r:id="rId89"/>
    <p:sldId id="296" r:id="rId90"/>
    <p:sldId id="420" r:id="rId91"/>
    <p:sldId id="421" r:id="rId92"/>
    <p:sldId id="422" r:id="rId93"/>
  </p:sldIdLst>
  <p:sldSz cx="9144000" cy="5143500" type="screen16x9"/>
  <p:notesSz cx="6858000" cy="9144000"/>
  <p:embeddedFontLst>
    <p:embeddedFont>
      <p:font typeface="Vidaloka" panose="020B0604020202020204" charset="0"/>
      <p:regular r:id="rId95"/>
    </p:embeddedFont>
    <p:embeddedFont>
      <p:font typeface="Russo One" panose="020B0604020202020204" charset="0"/>
      <p:regular r:id="rId96"/>
    </p:embeddedFont>
    <p:embeddedFont>
      <p:font typeface="Calibri" panose="020F0502020204030204" pitchFamily="34" charset="0"/>
      <p:regular r:id="rId97"/>
      <p:bold r:id="rId98"/>
      <p:italic r:id="rId99"/>
      <p:boldItalic r:id="rId100"/>
    </p:embeddedFont>
    <p:embeddedFont>
      <p:font typeface="Crimson Text" panose="020B0604020202020204" charset="0"/>
      <p:regular r:id="rId101"/>
      <p:bold r:id="rId102"/>
      <p:italic r:id="rId103"/>
      <p:boldItalic r:id="rId104"/>
    </p:embeddedFont>
    <p:embeddedFont>
      <p:font typeface="Mako" panose="020B0604020202020204" charset="0"/>
      <p:regular r:id="rId105"/>
    </p:embeddedFont>
    <p:embeddedFont>
      <p:font typeface="Montserrat" panose="00000500000000000000" pitchFamily="50" charset="0"/>
      <p:regular r:id="rId106"/>
      <p:bold r:id="rId107"/>
      <p:italic r:id="rId108"/>
      <p:boldItalic r:id="rId109"/>
    </p:embeddedFont>
    <p:embeddedFont>
      <p:font typeface="Lato" panose="020B0604020202020204" charset="0"/>
      <p:regular r:id="rId110"/>
      <p:bold r:id="rId111"/>
      <p:italic r:id="rId112"/>
      <p:boldItalic r:id="rId1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741A45-9EE5-4751-B99F-BE0EFC222C24}">
  <a:tblStyle styleId="{36741A45-9EE5-4751-B99F-BE0EFC222C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838" autoAdjust="0"/>
    <p:restoredTop sz="94249" autoAdjust="0"/>
  </p:normalViewPr>
  <p:slideViewPr>
    <p:cSldViewPr snapToGrid="0">
      <p:cViewPr varScale="1">
        <p:scale>
          <a:sx n="93" d="100"/>
          <a:sy n="93" d="100"/>
        </p:scale>
        <p:origin x="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8.fntdata"/><Relationship Id="rId16" Type="http://schemas.openxmlformats.org/officeDocument/2006/relationships/slide" Target="slides/slide15.xml"/><Relationship Id="rId107" Type="http://schemas.openxmlformats.org/officeDocument/2006/relationships/font" Target="fonts/font13.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8.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9.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9.fntdata"/><Relationship Id="rId108" Type="http://schemas.openxmlformats.org/officeDocument/2006/relationships/font" Target="fonts/font14.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5.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3.fntdata"/><Relationship Id="rId104"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6.fntdata"/><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6.fntdata"/><Relationship Id="rId105"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4.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7.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87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049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499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2347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784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657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4072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242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cc7554a049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cc7554a049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1894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082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cc7554a049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cc7554a049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07aaa41fe9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07aaa41fe9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07aaa41fe9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07aaa41fe9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355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07aaa41fe9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07aaa41fe9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427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cc7554a049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cc7554a049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841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cc7554a049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cc7554a049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3009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1270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cc7554a049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cc7554a049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4385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05aad17dc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105aad17dc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cc7554a049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cc7554a049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9637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cc7554a049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cc7554a049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682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cc7554a049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cc7554a049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522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cf7a3c50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cf7a3c50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07aaa41fe9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07aaa41fe9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07a9a8b46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07a9a8b46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07a9a8b46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07a9a8b46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353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07a9a8b46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07a9a8b46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1917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07a9a8b46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07a9a8b46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382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07a9a8b46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07a9a8b46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60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07a9a8b46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07a9a8b46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432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07a9a8b46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07a9a8b46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9939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07a9a8b46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07a9a8b46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1414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07aaa41fe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107aaa41fe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07aaa41fe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107aaa41fe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517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cf7a3c50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cf7a3c50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07aaa41fe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107aaa41fe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8119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cf7a3c50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cf7a3c50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3571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07aaa41fe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107aaa41fe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29508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cf7a3c50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cf7a3c50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15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cc7554a049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cc7554a049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2753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07aaa41fe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107aaa41fe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12527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07aaa41fe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107aaa41fe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299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cf7a3c50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cf7a3c50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774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0629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07aaa41fe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107aaa41fe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4147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07aaa41fe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107aaa41fe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813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cf7a3c50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cf7a3c50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13481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cf7a3c50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cf7a3c50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8610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cf7a3c50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cf7a3c50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53745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05aad17dc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05aad17dc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cf7a3c50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08644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cf7a3c50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cf7a3c50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9523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cf7a3c50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cf7a3c50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98868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cf7a3c50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cf7a3c50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14414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cf7a3c50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cf7a3c50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21912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cf7a3c50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cf7a3c50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53638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cc7554a049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cc7554a049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cc7554a049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cc7554a049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7006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cc7554a049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cc7554a049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cc7554a049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cc7554a049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9119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1083f33e91c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1083f33e91c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872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cf7a3c50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41633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1083f33e91c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1083f33e91c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3232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cc7554a049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cc7554a049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9936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1083f33e91c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1083f33e91c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0897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07a9a8b46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07a9a8b46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cc7554a049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cc7554a049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1843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cc7554a049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cc7554a049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487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cc7554a049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cc7554a049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6756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cc7554a049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cc7554a049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cc7554a049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cc7554a049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75686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07a9a8b46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07a9a8b46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414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cf7a3c50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0868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cc7554a049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cc7554a049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95975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07aaa41fe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07aaa41fe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07aaa41fe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07aaa41fe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0791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cf7a3c50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cf7a3c50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6769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cc7554a049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cc7554a049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cc7554a049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cc7554a049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33950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07a9a8b46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07a9a8b46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2404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107aaa41fe9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107aaa41fe9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1083f33e91c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1083f33e91c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04853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cc7554a049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cc7554a049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05aad17dc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05aad17dc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cc7554a049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cc7554a049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6464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1083f33e91c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1083f33e91c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836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6764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975" y="1248300"/>
            <a:ext cx="7064100" cy="20526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40000" y="3300900"/>
            <a:ext cx="7064100" cy="44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1" name="Google Shape;11;p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257975"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6467450"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1">
  <p:cSld name="CUSTOM_11">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200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1" name="Google Shape;91;p14"/>
          <p:cNvSpPr txBox="1">
            <a:spLocks noGrp="1"/>
          </p:cNvSpPr>
          <p:nvPr>
            <p:ph type="title" idx="2" hasCustomPrompt="1"/>
          </p:nvPr>
        </p:nvSpPr>
        <p:spPr>
          <a:xfrm>
            <a:off x="14826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2" name="Google Shape;92;p14"/>
          <p:cNvSpPr txBox="1">
            <a:spLocks noGrp="1"/>
          </p:cNvSpPr>
          <p:nvPr>
            <p:ph type="subTitle" idx="1"/>
          </p:nvPr>
        </p:nvSpPr>
        <p:spPr>
          <a:xfrm>
            <a:off x="720000" y="2081199"/>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3" name="Google Shape;93;p14"/>
          <p:cNvSpPr txBox="1">
            <a:spLocks noGrp="1"/>
          </p:cNvSpPr>
          <p:nvPr>
            <p:ph type="title" idx="3"/>
          </p:nvPr>
        </p:nvSpPr>
        <p:spPr>
          <a:xfrm>
            <a:off x="34038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 name="Google Shape;94;p14"/>
          <p:cNvSpPr txBox="1">
            <a:spLocks noGrp="1"/>
          </p:cNvSpPr>
          <p:nvPr>
            <p:ph type="title" idx="4" hasCustomPrompt="1"/>
          </p:nvPr>
        </p:nvSpPr>
        <p:spPr>
          <a:xfrm>
            <a:off x="41664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5" name="Google Shape;95;p14"/>
          <p:cNvSpPr txBox="1">
            <a:spLocks noGrp="1"/>
          </p:cNvSpPr>
          <p:nvPr>
            <p:ph type="subTitle" idx="5"/>
          </p:nvPr>
        </p:nvSpPr>
        <p:spPr>
          <a:xfrm>
            <a:off x="3403800" y="2081208"/>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6" name="Google Shape;96;p14"/>
          <p:cNvSpPr txBox="1">
            <a:spLocks noGrp="1"/>
          </p:cNvSpPr>
          <p:nvPr>
            <p:ph type="title" idx="6"/>
          </p:nvPr>
        </p:nvSpPr>
        <p:spPr>
          <a:xfrm>
            <a:off x="60876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 name="Google Shape;97;p14"/>
          <p:cNvSpPr txBox="1">
            <a:spLocks noGrp="1"/>
          </p:cNvSpPr>
          <p:nvPr>
            <p:ph type="title" idx="7" hasCustomPrompt="1"/>
          </p:nvPr>
        </p:nvSpPr>
        <p:spPr>
          <a:xfrm>
            <a:off x="68502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8" name="Google Shape;98;p14"/>
          <p:cNvSpPr txBox="1">
            <a:spLocks noGrp="1"/>
          </p:cNvSpPr>
          <p:nvPr>
            <p:ph type="subTitle" idx="8"/>
          </p:nvPr>
        </p:nvSpPr>
        <p:spPr>
          <a:xfrm>
            <a:off x="6087600" y="2081208"/>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 name="Google Shape;99;p14"/>
          <p:cNvSpPr txBox="1">
            <a:spLocks noGrp="1"/>
          </p:cNvSpPr>
          <p:nvPr>
            <p:ph type="title" idx="9"/>
          </p:nvPr>
        </p:nvSpPr>
        <p:spPr>
          <a:xfrm>
            <a:off x="7200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4"/>
          <p:cNvSpPr txBox="1">
            <a:spLocks noGrp="1"/>
          </p:cNvSpPr>
          <p:nvPr>
            <p:ph type="title" idx="13" hasCustomPrompt="1"/>
          </p:nvPr>
        </p:nvSpPr>
        <p:spPr>
          <a:xfrm>
            <a:off x="14826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1" name="Google Shape;101;p14"/>
          <p:cNvSpPr txBox="1">
            <a:spLocks noGrp="1"/>
          </p:cNvSpPr>
          <p:nvPr>
            <p:ph type="subTitle" idx="14"/>
          </p:nvPr>
        </p:nvSpPr>
        <p:spPr>
          <a:xfrm>
            <a:off x="7200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 name="Google Shape;102;p14"/>
          <p:cNvSpPr txBox="1">
            <a:spLocks noGrp="1"/>
          </p:cNvSpPr>
          <p:nvPr>
            <p:ph type="title" idx="15"/>
          </p:nvPr>
        </p:nvSpPr>
        <p:spPr>
          <a:xfrm>
            <a:off x="34038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14"/>
          <p:cNvSpPr txBox="1">
            <a:spLocks noGrp="1"/>
          </p:cNvSpPr>
          <p:nvPr>
            <p:ph type="title" idx="16" hasCustomPrompt="1"/>
          </p:nvPr>
        </p:nvSpPr>
        <p:spPr>
          <a:xfrm>
            <a:off x="41664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4" name="Google Shape;104;p14"/>
          <p:cNvSpPr txBox="1">
            <a:spLocks noGrp="1"/>
          </p:cNvSpPr>
          <p:nvPr>
            <p:ph type="subTitle" idx="17"/>
          </p:nvPr>
        </p:nvSpPr>
        <p:spPr>
          <a:xfrm>
            <a:off x="34038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5" name="Google Shape;105;p14"/>
          <p:cNvSpPr txBox="1">
            <a:spLocks noGrp="1"/>
          </p:cNvSpPr>
          <p:nvPr>
            <p:ph type="title" idx="18"/>
          </p:nvPr>
        </p:nvSpPr>
        <p:spPr>
          <a:xfrm>
            <a:off x="60876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6" name="Google Shape;106;p14"/>
          <p:cNvSpPr txBox="1">
            <a:spLocks noGrp="1"/>
          </p:cNvSpPr>
          <p:nvPr>
            <p:ph type="title" idx="19" hasCustomPrompt="1"/>
          </p:nvPr>
        </p:nvSpPr>
        <p:spPr>
          <a:xfrm>
            <a:off x="68502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7" name="Google Shape;107;p14"/>
          <p:cNvSpPr txBox="1">
            <a:spLocks noGrp="1"/>
          </p:cNvSpPr>
          <p:nvPr>
            <p:ph type="subTitle" idx="20"/>
          </p:nvPr>
        </p:nvSpPr>
        <p:spPr>
          <a:xfrm>
            <a:off x="60876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8" name="Google Shape;108;p14"/>
          <p:cNvSpPr txBox="1">
            <a:spLocks noGrp="1"/>
          </p:cNvSpPr>
          <p:nvPr>
            <p:ph type="title" idx="21"/>
          </p:nvPr>
        </p:nvSpPr>
        <p:spPr>
          <a:xfrm>
            <a:off x="2332400" y="445025"/>
            <a:ext cx="447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09" name="Google Shape;109;p1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0" name="Google Shape;110;p1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1" name="Google Shape;111;p14"/>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12" name="Google Shape;112;p14"/>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2410500" y="2808253"/>
            <a:ext cx="4323000" cy="49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115" name="Google Shape;115;p15"/>
          <p:cNvSpPr txBox="1">
            <a:spLocks noGrp="1"/>
          </p:cNvSpPr>
          <p:nvPr>
            <p:ph type="subTitle" idx="1"/>
          </p:nvPr>
        </p:nvSpPr>
        <p:spPr>
          <a:xfrm>
            <a:off x="1842900" y="1661963"/>
            <a:ext cx="5458200" cy="9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16" name="Google Shape;116;p1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7" name="Google Shape;117;p1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1">
  <p:cSld name="CUSTOM_12">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699900" y="2821263"/>
            <a:ext cx="4323000" cy="4977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120" name="Google Shape;120;p16"/>
          <p:cNvSpPr txBox="1">
            <a:spLocks noGrp="1"/>
          </p:cNvSpPr>
          <p:nvPr>
            <p:ph type="subTitle" idx="1"/>
          </p:nvPr>
        </p:nvSpPr>
        <p:spPr>
          <a:xfrm>
            <a:off x="699900" y="1675902"/>
            <a:ext cx="5458200" cy="9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21" name="Google Shape;121;p1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2" name="Google Shape;122;p1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3" name="Google Shape;123;p16"/>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24" name="Google Shape;124;p16"/>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13">
    <p:spTree>
      <p:nvGrpSpPr>
        <p:cNvPr id="1" name="Shape 125"/>
        <p:cNvGrpSpPr/>
        <p:nvPr/>
      </p:nvGrpSpPr>
      <p:grpSpPr>
        <a:xfrm>
          <a:off x="0" y="0"/>
          <a:ext cx="0" cy="0"/>
          <a:chOff x="0" y="0"/>
          <a:chExt cx="0" cy="0"/>
        </a:xfrm>
      </p:grpSpPr>
      <p:sp>
        <p:nvSpPr>
          <p:cNvPr id="126" name="Google Shape;126;p17"/>
          <p:cNvSpPr txBox="1">
            <a:spLocks noGrp="1"/>
          </p:cNvSpPr>
          <p:nvPr>
            <p:ph type="subTitle" idx="1"/>
          </p:nvPr>
        </p:nvSpPr>
        <p:spPr>
          <a:xfrm>
            <a:off x="264840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127" name="Google Shape;127;p17"/>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cxnSp>
        <p:nvCxnSpPr>
          <p:cNvPr id="128" name="Google Shape;128;p1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9" name="Google Shape;129;p1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30" name="Google Shape;130;p17"/>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1" name="Google Shape;131;p17"/>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1994850" y="1482825"/>
            <a:ext cx="5154300" cy="129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9000"/>
              <a:buNone/>
              <a:defRPr sz="9000"/>
            </a:lvl1pPr>
            <a:lvl2pPr lvl="1" algn="ctr" rtl="0">
              <a:spcBef>
                <a:spcPts val="0"/>
              </a:spcBef>
              <a:spcAft>
                <a:spcPts val="0"/>
              </a:spcAft>
              <a:buSzPts val="9000"/>
              <a:buNone/>
              <a:defRPr sz="9000"/>
            </a:lvl2pPr>
            <a:lvl3pPr lvl="2" algn="ctr" rtl="0">
              <a:spcBef>
                <a:spcPts val="0"/>
              </a:spcBef>
              <a:spcAft>
                <a:spcPts val="0"/>
              </a:spcAft>
              <a:buSzPts val="9000"/>
              <a:buNone/>
              <a:defRPr sz="9000"/>
            </a:lvl3pPr>
            <a:lvl4pPr lvl="3" algn="ctr" rtl="0">
              <a:spcBef>
                <a:spcPts val="0"/>
              </a:spcBef>
              <a:spcAft>
                <a:spcPts val="0"/>
              </a:spcAft>
              <a:buSzPts val="9000"/>
              <a:buNone/>
              <a:defRPr sz="9000"/>
            </a:lvl4pPr>
            <a:lvl5pPr lvl="4" algn="ctr" rtl="0">
              <a:spcBef>
                <a:spcPts val="0"/>
              </a:spcBef>
              <a:spcAft>
                <a:spcPts val="0"/>
              </a:spcAft>
              <a:buSzPts val="9000"/>
              <a:buNone/>
              <a:defRPr sz="9000"/>
            </a:lvl5pPr>
            <a:lvl6pPr lvl="5" algn="ctr" rtl="0">
              <a:spcBef>
                <a:spcPts val="0"/>
              </a:spcBef>
              <a:spcAft>
                <a:spcPts val="0"/>
              </a:spcAft>
              <a:buSzPts val="9000"/>
              <a:buNone/>
              <a:defRPr sz="9000"/>
            </a:lvl6pPr>
            <a:lvl7pPr lvl="6" algn="ctr" rtl="0">
              <a:spcBef>
                <a:spcPts val="0"/>
              </a:spcBef>
              <a:spcAft>
                <a:spcPts val="0"/>
              </a:spcAft>
              <a:buSzPts val="9000"/>
              <a:buNone/>
              <a:defRPr sz="9000"/>
            </a:lvl7pPr>
            <a:lvl8pPr lvl="7" algn="ctr" rtl="0">
              <a:spcBef>
                <a:spcPts val="0"/>
              </a:spcBef>
              <a:spcAft>
                <a:spcPts val="0"/>
              </a:spcAft>
              <a:buSzPts val="9000"/>
              <a:buNone/>
              <a:defRPr sz="9000"/>
            </a:lvl8pPr>
            <a:lvl9pPr lvl="8" algn="ctr" rtl="0">
              <a:spcBef>
                <a:spcPts val="0"/>
              </a:spcBef>
              <a:spcAft>
                <a:spcPts val="0"/>
              </a:spcAft>
              <a:buSzPts val="9000"/>
              <a:buNone/>
              <a:defRPr sz="9000"/>
            </a:lvl9pPr>
          </a:lstStyle>
          <a:p>
            <a:endParaRPr/>
          </a:p>
        </p:txBody>
      </p:sp>
      <p:sp>
        <p:nvSpPr>
          <p:cNvPr id="134" name="Google Shape;134;p18"/>
          <p:cNvSpPr txBox="1">
            <a:spLocks noGrp="1"/>
          </p:cNvSpPr>
          <p:nvPr>
            <p:ph type="subTitle" idx="1"/>
          </p:nvPr>
        </p:nvSpPr>
        <p:spPr>
          <a:xfrm>
            <a:off x="2299500" y="2972150"/>
            <a:ext cx="4545000" cy="5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35" name="Google Shape;135;p1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36" name="Google Shape;136;p1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14">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3742850" y="1549875"/>
            <a:ext cx="4545000" cy="1291200"/>
          </a:xfrm>
          <a:prstGeom prst="rect">
            <a:avLst/>
          </a:prstGeom>
        </p:spPr>
        <p:txBody>
          <a:bodyPr spcFirstLastPara="1" wrap="square" lIns="91425" tIns="91425" rIns="91425" bIns="91425" anchor="t" anchorCtr="0">
            <a:noAutofit/>
          </a:bodyPr>
          <a:lstStyle>
            <a:lvl1pPr lvl="0" rtl="0">
              <a:spcBef>
                <a:spcPts val="0"/>
              </a:spcBef>
              <a:spcAft>
                <a:spcPts val="0"/>
              </a:spcAft>
              <a:buSzPts val="9000"/>
              <a:buNone/>
              <a:defRPr sz="9000"/>
            </a:lvl1pPr>
            <a:lvl2pPr lvl="1" rtl="0">
              <a:spcBef>
                <a:spcPts val="0"/>
              </a:spcBef>
              <a:spcAft>
                <a:spcPts val="0"/>
              </a:spcAft>
              <a:buSzPts val="9000"/>
              <a:buNone/>
              <a:defRPr sz="9000"/>
            </a:lvl2pPr>
            <a:lvl3pPr lvl="2" rtl="0">
              <a:spcBef>
                <a:spcPts val="0"/>
              </a:spcBef>
              <a:spcAft>
                <a:spcPts val="0"/>
              </a:spcAft>
              <a:buSzPts val="9000"/>
              <a:buNone/>
              <a:defRPr sz="9000"/>
            </a:lvl3pPr>
            <a:lvl4pPr lvl="3" rtl="0">
              <a:spcBef>
                <a:spcPts val="0"/>
              </a:spcBef>
              <a:spcAft>
                <a:spcPts val="0"/>
              </a:spcAft>
              <a:buSzPts val="9000"/>
              <a:buNone/>
              <a:defRPr sz="9000"/>
            </a:lvl4pPr>
            <a:lvl5pPr lvl="4" rtl="0">
              <a:spcBef>
                <a:spcPts val="0"/>
              </a:spcBef>
              <a:spcAft>
                <a:spcPts val="0"/>
              </a:spcAft>
              <a:buSzPts val="9000"/>
              <a:buNone/>
              <a:defRPr sz="9000"/>
            </a:lvl5pPr>
            <a:lvl6pPr lvl="5" rtl="0">
              <a:spcBef>
                <a:spcPts val="0"/>
              </a:spcBef>
              <a:spcAft>
                <a:spcPts val="0"/>
              </a:spcAft>
              <a:buSzPts val="9000"/>
              <a:buNone/>
              <a:defRPr sz="9000"/>
            </a:lvl6pPr>
            <a:lvl7pPr lvl="6" rtl="0">
              <a:spcBef>
                <a:spcPts val="0"/>
              </a:spcBef>
              <a:spcAft>
                <a:spcPts val="0"/>
              </a:spcAft>
              <a:buSzPts val="9000"/>
              <a:buNone/>
              <a:defRPr sz="9000"/>
            </a:lvl7pPr>
            <a:lvl8pPr lvl="7" rtl="0">
              <a:spcBef>
                <a:spcPts val="0"/>
              </a:spcBef>
              <a:spcAft>
                <a:spcPts val="0"/>
              </a:spcAft>
              <a:buSzPts val="9000"/>
              <a:buNone/>
              <a:defRPr sz="9000"/>
            </a:lvl8pPr>
            <a:lvl9pPr lvl="8" rtl="0">
              <a:spcBef>
                <a:spcPts val="0"/>
              </a:spcBef>
              <a:spcAft>
                <a:spcPts val="0"/>
              </a:spcAft>
              <a:buSzPts val="9000"/>
              <a:buNone/>
              <a:defRPr sz="9000"/>
            </a:lvl9pPr>
          </a:lstStyle>
          <a:p>
            <a:endParaRPr/>
          </a:p>
        </p:txBody>
      </p:sp>
      <p:sp>
        <p:nvSpPr>
          <p:cNvPr id="139" name="Google Shape;139;p19"/>
          <p:cNvSpPr txBox="1">
            <a:spLocks noGrp="1"/>
          </p:cNvSpPr>
          <p:nvPr>
            <p:ph type="subTitle" idx="1"/>
          </p:nvPr>
        </p:nvSpPr>
        <p:spPr>
          <a:xfrm>
            <a:off x="3742850" y="3039213"/>
            <a:ext cx="4545000" cy="55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cxnSp>
        <p:nvCxnSpPr>
          <p:cNvPr id="140" name="Google Shape;140;p1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1" name="Google Shape;141;p1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2" name="Google Shape;142;p19"/>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3" name="Google Shape;143;p19"/>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4" name="Google Shape;144;p19"/>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5" name="Google Shape;145;p19"/>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15">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1677925" y="2511803"/>
            <a:ext cx="3714900" cy="8058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8" name="Google Shape;148;p20"/>
          <p:cNvSpPr txBox="1">
            <a:spLocks noGrp="1"/>
          </p:cNvSpPr>
          <p:nvPr>
            <p:ph type="title" idx="2" hasCustomPrompt="1"/>
          </p:nvPr>
        </p:nvSpPr>
        <p:spPr>
          <a:xfrm>
            <a:off x="3741925" y="1484693"/>
            <a:ext cx="1650900" cy="978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49" name="Google Shape;149;p20"/>
          <p:cNvSpPr txBox="1">
            <a:spLocks noGrp="1"/>
          </p:cNvSpPr>
          <p:nvPr>
            <p:ph type="subTitle" idx="1"/>
          </p:nvPr>
        </p:nvSpPr>
        <p:spPr>
          <a:xfrm>
            <a:off x="831625" y="3244000"/>
            <a:ext cx="4561200" cy="393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50" name="Google Shape;150;p20"/>
          <p:cNvCxnSpPr/>
          <p:nvPr/>
        </p:nvCxnSpPr>
        <p:spPr>
          <a:xfrm rot="10800000">
            <a:off x="-30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1" name="Google Shape;151;p20"/>
          <p:cNvCxnSpPr/>
          <p:nvPr/>
        </p:nvCxnSpPr>
        <p:spPr>
          <a:xfrm rot="10800000">
            <a:off x="-30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2" name="Google Shape;152;p20"/>
          <p:cNvCxnSpPr/>
          <p:nvPr/>
        </p:nvCxnSpPr>
        <p:spPr>
          <a:xfrm>
            <a:off x="-112875" y="3979775"/>
            <a:ext cx="1378500" cy="1236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53" name="Google Shape;153;p20"/>
          <p:cNvCxnSpPr/>
          <p:nvPr/>
        </p:nvCxnSpPr>
        <p:spPr>
          <a:xfrm>
            <a:off x="7908725" y="-88700"/>
            <a:ext cx="1418700" cy="1064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56" name="Google Shape;156;p2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7" name="Google Shape;157;p2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8" name="Google Shape;158;p21"/>
          <p:cNvCxnSpPr/>
          <p:nvPr/>
        </p:nvCxnSpPr>
        <p:spPr>
          <a:xfrm>
            <a:off x="7207350" y="-153175"/>
            <a:ext cx="2120400" cy="12738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16">
    <p:spTree>
      <p:nvGrpSpPr>
        <p:cNvPr id="1" name="Shape 159"/>
        <p:cNvGrpSpPr/>
        <p:nvPr/>
      </p:nvGrpSpPr>
      <p:grpSpPr>
        <a:xfrm>
          <a:off x="0" y="0"/>
          <a:ext cx="0" cy="0"/>
          <a:chOff x="0" y="0"/>
          <a:chExt cx="0" cy="0"/>
        </a:xfrm>
      </p:grpSpPr>
      <p:cxnSp>
        <p:nvCxnSpPr>
          <p:cNvPr id="160" name="Google Shape;160;p2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61" name="Google Shape;161;p2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62" name="Google Shape;162;p22"/>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3" name="Google Shape;163;p22"/>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4" name="Google Shape;164;p22"/>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5" name="Google Shape;165;p22"/>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166" name="Google Shape;166;p2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17">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1877475" y="445025"/>
            <a:ext cx="538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23"/>
          <p:cNvSpPr txBox="1">
            <a:spLocks noGrp="1"/>
          </p:cNvSpPr>
          <p:nvPr>
            <p:ph type="subTitle" idx="1"/>
          </p:nvPr>
        </p:nvSpPr>
        <p:spPr>
          <a:xfrm>
            <a:off x="3226708" y="1405390"/>
            <a:ext cx="2486100" cy="40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0" name="Google Shape;170;p23"/>
          <p:cNvSpPr txBox="1">
            <a:spLocks noGrp="1"/>
          </p:cNvSpPr>
          <p:nvPr>
            <p:ph type="subTitle" idx="2"/>
          </p:nvPr>
        </p:nvSpPr>
        <p:spPr>
          <a:xfrm>
            <a:off x="3226708" y="180641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1" name="Google Shape;171;p23"/>
          <p:cNvSpPr txBox="1">
            <a:spLocks noGrp="1"/>
          </p:cNvSpPr>
          <p:nvPr>
            <p:ph type="subTitle" idx="3"/>
          </p:nvPr>
        </p:nvSpPr>
        <p:spPr>
          <a:xfrm>
            <a:off x="719108" y="1405390"/>
            <a:ext cx="2486100" cy="40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2" name="Google Shape;172;p23"/>
          <p:cNvSpPr txBox="1">
            <a:spLocks noGrp="1"/>
          </p:cNvSpPr>
          <p:nvPr>
            <p:ph type="subTitle" idx="4"/>
          </p:nvPr>
        </p:nvSpPr>
        <p:spPr>
          <a:xfrm>
            <a:off x="719108" y="180641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3" name="Google Shape;173;p23"/>
          <p:cNvSpPr txBox="1">
            <a:spLocks noGrp="1"/>
          </p:cNvSpPr>
          <p:nvPr>
            <p:ph type="subTitle" idx="5"/>
          </p:nvPr>
        </p:nvSpPr>
        <p:spPr>
          <a:xfrm>
            <a:off x="3226708" y="3171118"/>
            <a:ext cx="2486100" cy="461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4" name="Google Shape;174;p23"/>
          <p:cNvSpPr txBox="1">
            <a:spLocks noGrp="1"/>
          </p:cNvSpPr>
          <p:nvPr>
            <p:ph type="subTitle" idx="6"/>
          </p:nvPr>
        </p:nvSpPr>
        <p:spPr>
          <a:xfrm>
            <a:off x="3226708" y="356548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5" name="Google Shape;175;p23"/>
          <p:cNvSpPr txBox="1">
            <a:spLocks noGrp="1"/>
          </p:cNvSpPr>
          <p:nvPr>
            <p:ph type="subTitle" idx="7"/>
          </p:nvPr>
        </p:nvSpPr>
        <p:spPr>
          <a:xfrm>
            <a:off x="719108" y="3171118"/>
            <a:ext cx="2486100" cy="461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6" name="Google Shape;176;p23"/>
          <p:cNvSpPr txBox="1">
            <a:spLocks noGrp="1"/>
          </p:cNvSpPr>
          <p:nvPr>
            <p:ph type="subTitle" idx="8"/>
          </p:nvPr>
        </p:nvSpPr>
        <p:spPr>
          <a:xfrm>
            <a:off x="719158" y="356548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77" name="Google Shape;177;p2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78" name="Google Shape;178;p2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714550" y="2366272"/>
            <a:ext cx="3714900" cy="8184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746550" y="1339163"/>
            <a:ext cx="1650900" cy="9783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8" name="Google Shape;18;p3"/>
          <p:cNvSpPr txBox="1">
            <a:spLocks noGrp="1"/>
          </p:cNvSpPr>
          <p:nvPr>
            <p:ph type="subTitle" idx="1"/>
          </p:nvPr>
        </p:nvSpPr>
        <p:spPr>
          <a:xfrm>
            <a:off x="2291400" y="3076675"/>
            <a:ext cx="4561200" cy="39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9" name="Google Shape;19;p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 name="Google Shape;20;p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 name="Google Shape;21;p3"/>
          <p:cNvCxnSpPr/>
          <p:nvPr/>
        </p:nvCxnSpPr>
        <p:spPr>
          <a:xfrm flipH="1">
            <a:off x="7948925" y="3979775"/>
            <a:ext cx="1378500" cy="1236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 name="Google Shape;22;p3"/>
          <p:cNvCxnSpPr/>
          <p:nvPr/>
        </p:nvCxnSpPr>
        <p:spPr>
          <a:xfrm flipH="1">
            <a:off x="-112875" y="-88700"/>
            <a:ext cx="1418700" cy="1064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1">
  <p:cSld name="CUSTOM_19">
    <p:spTree>
      <p:nvGrpSpPr>
        <p:cNvPr id="1" name="Shape 185"/>
        <p:cNvGrpSpPr/>
        <p:nvPr/>
      </p:nvGrpSpPr>
      <p:grpSpPr>
        <a:xfrm>
          <a:off x="0" y="0"/>
          <a:ext cx="0" cy="0"/>
          <a:chOff x="0" y="0"/>
          <a:chExt cx="0" cy="0"/>
        </a:xfrm>
      </p:grpSpPr>
      <p:sp>
        <p:nvSpPr>
          <p:cNvPr id="186" name="Google Shape;186;p25"/>
          <p:cNvSpPr txBox="1">
            <a:spLocks noGrp="1"/>
          </p:cNvSpPr>
          <p:nvPr>
            <p:ph type="title" hasCustomPrompt="1"/>
          </p:nvPr>
        </p:nvSpPr>
        <p:spPr>
          <a:xfrm>
            <a:off x="713225" y="1345375"/>
            <a:ext cx="6120300" cy="16443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2000">
                <a:solidFill>
                  <a:schemeClr val="accent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87" name="Google Shape;187;p25"/>
          <p:cNvSpPr txBox="1">
            <a:spLocks noGrp="1"/>
          </p:cNvSpPr>
          <p:nvPr>
            <p:ph type="subTitle" idx="1"/>
          </p:nvPr>
        </p:nvSpPr>
        <p:spPr>
          <a:xfrm>
            <a:off x="713225" y="3188648"/>
            <a:ext cx="61203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cxnSp>
        <p:nvCxnSpPr>
          <p:cNvPr id="188" name="Google Shape;188;p2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9" name="Google Shape;189;p2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0" name="Google Shape;190;p25"/>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91" name="Google Shape;191;p25"/>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4956100" y="2467375"/>
            <a:ext cx="2475300" cy="648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94" name="Google Shape;194;p26"/>
          <p:cNvSpPr txBox="1">
            <a:spLocks noGrp="1"/>
          </p:cNvSpPr>
          <p:nvPr>
            <p:ph type="title" idx="2" hasCustomPrompt="1"/>
          </p:nvPr>
        </p:nvSpPr>
        <p:spPr>
          <a:xfrm>
            <a:off x="4956100" y="1402325"/>
            <a:ext cx="1650900" cy="97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a:solidFill>
                  <a:schemeClr val="accent1"/>
                </a:solidFill>
              </a:defRPr>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r>
              <a:t>xx%</a:t>
            </a:r>
          </a:p>
        </p:txBody>
      </p:sp>
      <p:sp>
        <p:nvSpPr>
          <p:cNvPr id="195" name="Google Shape;195;p26"/>
          <p:cNvSpPr txBox="1">
            <a:spLocks noGrp="1"/>
          </p:cNvSpPr>
          <p:nvPr>
            <p:ph type="subTitle" idx="1"/>
          </p:nvPr>
        </p:nvSpPr>
        <p:spPr>
          <a:xfrm>
            <a:off x="4956100" y="3116275"/>
            <a:ext cx="2475300" cy="62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96" name="Google Shape;196;p2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7" name="Google Shape;197;p2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8" name="Google Shape;198;p26"/>
          <p:cNvCxnSpPr/>
          <p:nvPr/>
        </p:nvCxnSpPr>
        <p:spPr>
          <a:xfrm>
            <a:off x="-209600" y="2402450"/>
            <a:ext cx="3144300" cy="27897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3">
  <p:cSld name="CUSTOM_20">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4373850" y="944250"/>
            <a:ext cx="2475300" cy="648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01" name="Google Shape;201;p27"/>
          <p:cNvSpPr txBox="1">
            <a:spLocks noGrp="1"/>
          </p:cNvSpPr>
          <p:nvPr>
            <p:ph type="title" idx="2" hasCustomPrompt="1"/>
          </p:nvPr>
        </p:nvSpPr>
        <p:spPr>
          <a:xfrm>
            <a:off x="2294850" y="1096650"/>
            <a:ext cx="1650900" cy="978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000">
                <a:solidFill>
                  <a:schemeClr val="accent1"/>
                </a:solidFill>
              </a:defRPr>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r>
              <a:t>xx%</a:t>
            </a:r>
          </a:p>
        </p:txBody>
      </p:sp>
      <p:sp>
        <p:nvSpPr>
          <p:cNvPr id="202" name="Google Shape;202;p27"/>
          <p:cNvSpPr txBox="1">
            <a:spLocks noGrp="1"/>
          </p:cNvSpPr>
          <p:nvPr>
            <p:ph type="subTitle" idx="1"/>
          </p:nvPr>
        </p:nvSpPr>
        <p:spPr>
          <a:xfrm>
            <a:off x="4373850" y="1593150"/>
            <a:ext cx="2475300" cy="62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03" name="Google Shape;203;p2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4" name="Google Shape;204;p2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5" name="Google Shape;205;p27"/>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6" name="Google Shape;206;p27"/>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7" name="Google Shape;207;p27"/>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8" name="Google Shape;208;p27"/>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CUSTOM_3_1">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1043725" y="922567"/>
            <a:ext cx="3123000" cy="2257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1" name="Google Shape;211;p28"/>
          <p:cNvSpPr txBox="1">
            <a:spLocks noGrp="1"/>
          </p:cNvSpPr>
          <p:nvPr>
            <p:ph type="subTitle" idx="1"/>
          </p:nvPr>
        </p:nvSpPr>
        <p:spPr>
          <a:xfrm>
            <a:off x="1043725" y="3360938"/>
            <a:ext cx="3013500" cy="7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cxnSp>
        <p:nvCxnSpPr>
          <p:cNvPr id="212" name="Google Shape;212;p2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3" name="Google Shape;213;p2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4" name="Google Shape;214;p28"/>
          <p:cNvCxnSpPr/>
          <p:nvPr/>
        </p:nvCxnSpPr>
        <p:spPr>
          <a:xfrm>
            <a:off x="5322650" y="-80625"/>
            <a:ext cx="4005000" cy="20073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2">
  <p:cSld name="CUSTOM_28">
    <p:spTree>
      <p:nvGrpSpPr>
        <p:cNvPr id="1" name="Shape 380"/>
        <p:cNvGrpSpPr/>
        <p:nvPr/>
      </p:nvGrpSpPr>
      <p:grpSpPr>
        <a:xfrm>
          <a:off x="0" y="0"/>
          <a:ext cx="0" cy="0"/>
          <a:chOff x="0" y="0"/>
          <a:chExt cx="0" cy="0"/>
        </a:xfrm>
      </p:grpSpPr>
      <p:sp>
        <p:nvSpPr>
          <p:cNvPr id="381" name="Google Shape;381;p42"/>
          <p:cNvSpPr txBox="1">
            <a:spLocks noGrp="1"/>
          </p:cNvSpPr>
          <p:nvPr>
            <p:ph type="subTitle" idx="1"/>
          </p:nvPr>
        </p:nvSpPr>
        <p:spPr>
          <a:xfrm>
            <a:off x="5700609" y="2084269"/>
            <a:ext cx="27645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82" name="Google Shape;382;p42"/>
          <p:cNvSpPr txBox="1">
            <a:spLocks noGrp="1"/>
          </p:cNvSpPr>
          <p:nvPr>
            <p:ph type="subTitle" idx="2"/>
          </p:nvPr>
        </p:nvSpPr>
        <p:spPr>
          <a:xfrm>
            <a:off x="5700621" y="2486544"/>
            <a:ext cx="2764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3" name="Google Shape;383;p42"/>
          <p:cNvSpPr txBox="1">
            <a:spLocks noGrp="1"/>
          </p:cNvSpPr>
          <p:nvPr>
            <p:ph type="subTitle" idx="3"/>
          </p:nvPr>
        </p:nvSpPr>
        <p:spPr>
          <a:xfrm>
            <a:off x="1973988" y="902134"/>
            <a:ext cx="27645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84" name="Google Shape;384;p42"/>
          <p:cNvSpPr txBox="1">
            <a:spLocks noGrp="1"/>
          </p:cNvSpPr>
          <p:nvPr>
            <p:ph type="subTitle" idx="4"/>
          </p:nvPr>
        </p:nvSpPr>
        <p:spPr>
          <a:xfrm>
            <a:off x="1973988" y="1304410"/>
            <a:ext cx="2764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5" name="Google Shape;385;p42"/>
          <p:cNvSpPr txBox="1">
            <a:spLocks noGrp="1"/>
          </p:cNvSpPr>
          <p:nvPr>
            <p:ph type="subTitle" idx="5"/>
          </p:nvPr>
        </p:nvSpPr>
        <p:spPr>
          <a:xfrm>
            <a:off x="1973988" y="3290875"/>
            <a:ext cx="27645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86" name="Google Shape;386;p42"/>
          <p:cNvSpPr txBox="1">
            <a:spLocks noGrp="1"/>
          </p:cNvSpPr>
          <p:nvPr>
            <p:ph type="subTitle" idx="6"/>
          </p:nvPr>
        </p:nvSpPr>
        <p:spPr>
          <a:xfrm>
            <a:off x="1973988" y="3699649"/>
            <a:ext cx="2764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387" name="Google Shape;387;p4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88" name="Google Shape;388;p4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89" name="Google Shape;389;p42"/>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90" name="Google Shape;390;p42"/>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91" name="Google Shape;391;p42"/>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92" name="Google Shape;392;p42"/>
          <p:cNvSpPr txBox="1">
            <a:spLocks noGrp="1"/>
          </p:cNvSpPr>
          <p:nvPr>
            <p:ph type="title" hasCustomPrompt="1"/>
          </p:nvPr>
        </p:nvSpPr>
        <p:spPr>
          <a:xfrm>
            <a:off x="733000" y="1114450"/>
            <a:ext cx="1118100" cy="61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93" name="Google Shape;393;p42"/>
          <p:cNvSpPr txBox="1">
            <a:spLocks noGrp="1"/>
          </p:cNvSpPr>
          <p:nvPr>
            <p:ph type="title" idx="7" hasCustomPrompt="1"/>
          </p:nvPr>
        </p:nvSpPr>
        <p:spPr>
          <a:xfrm>
            <a:off x="733000" y="3503175"/>
            <a:ext cx="1118100" cy="61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94" name="Google Shape;394;p42"/>
          <p:cNvSpPr txBox="1">
            <a:spLocks noGrp="1"/>
          </p:cNvSpPr>
          <p:nvPr>
            <p:ph type="title" idx="8" hasCustomPrompt="1"/>
          </p:nvPr>
        </p:nvSpPr>
        <p:spPr>
          <a:xfrm>
            <a:off x="4441002" y="2276488"/>
            <a:ext cx="1118100" cy="61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449"/>
        <p:cNvGrpSpPr/>
        <p:nvPr/>
      </p:nvGrpSpPr>
      <p:grpSpPr>
        <a:xfrm>
          <a:off x="0" y="0"/>
          <a:ext cx="0" cy="0"/>
          <a:chOff x="0" y="0"/>
          <a:chExt cx="0" cy="0"/>
        </a:xfrm>
      </p:grpSpPr>
      <p:cxnSp>
        <p:nvCxnSpPr>
          <p:cNvPr id="450" name="Google Shape;450;p5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1" name="Google Shape;451;p5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452"/>
        <p:cNvGrpSpPr/>
        <p:nvPr/>
      </p:nvGrpSpPr>
      <p:grpSpPr>
        <a:xfrm>
          <a:off x="0" y="0"/>
          <a:ext cx="0" cy="0"/>
          <a:chOff x="0" y="0"/>
          <a:chExt cx="0" cy="0"/>
        </a:xfrm>
      </p:grpSpPr>
      <p:cxnSp>
        <p:nvCxnSpPr>
          <p:cNvPr id="453" name="Google Shape;453;p5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4" name="Google Shape;454;p5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5" name="Google Shape;455;p51"/>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56" name="Google Shape;456;p51"/>
          <p:cNvCxnSpPr/>
          <p:nvPr/>
        </p:nvCxnSpPr>
        <p:spPr>
          <a:xfrm>
            <a:off x="-147275" y="3943475"/>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457"/>
        <p:cNvGrpSpPr/>
        <p:nvPr/>
      </p:nvGrpSpPr>
      <p:grpSpPr>
        <a:xfrm>
          <a:off x="0" y="0"/>
          <a:ext cx="0" cy="0"/>
          <a:chOff x="0" y="0"/>
          <a:chExt cx="0" cy="0"/>
        </a:xfrm>
      </p:grpSpPr>
      <p:cxnSp>
        <p:nvCxnSpPr>
          <p:cNvPr id="458" name="Google Shape;458;p5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9" name="Google Shape;459;p5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0" name="Google Shape;460;p52"/>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CUSTOM_30">
    <p:spTree>
      <p:nvGrpSpPr>
        <p:cNvPr id="1" name="Shape 461"/>
        <p:cNvGrpSpPr/>
        <p:nvPr/>
      </p:nvGrpSpPr>
      <p:grpSpPr>
        <a:xfrm>
          <a:off x="0" y="0"/>
          <a:ext cx="0" cy="0"/>
          <a:chOff x="0" y="0"/>
          <a:chExt cx="0" cy="0"/>
        </a:xfrm>
      </p:grpSpPr>
      <p:cxnSp>
        <p:nvCxnSpPr>
          <p:cNvPr id="462" name="Google Shape;462;p5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3" name="Google Shape;463;p5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4" name="Google Shape;464;p53"/>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5" name="Google Shape;465;p53"/>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6" name="Google Shape;466;p53"/>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7" name="Google Shape;467;p53"/>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100"/>
            </a:lvl1pPr>
            <a:lvl2pPr marL="914400" lvl="1" indent="-317500">
              <a:spcBef>
                <a:spcPts val="0"/>
              </a:spcBef>
              <a:spcAft>
                <a:spcPts val="0"/>
              </a:spcAft>
              <a:buClr>
                <a:schemeClr val="dk1"/>
              </a:buClr>
              <a:buSzPts val="1400"/>
              <a:buFont typeface="Lato"/>
              <a:buChar char="○"/>
              <a:defRPr/>
            </a:lvl2pPr>
            <a:lvl3pPr marL="1371600" lvl="2" indent="-317500">
              <a:spcBef>
                <a:spcPts val="0"/>
              </a:spcBef>
              <a:spcAft>
                <a:spcPts val="0"/>
              </a:spcAft>
              <a:buClr>
                <a:schemeClr val="dk1"/>
              </a:buClr>
              <a:buSzPts val="1400"/>
              <a:buFont typeface="Lato"/>
              <a:buChar char="■"/>
              <a:defRPr/>
            </a:lvl3pPr>
            <a:lvl4pPr marL="1828800" lvl="3" indent="-317500">
              <a:spcBef>
                <a:spcPts val="0"/>
              </a:spcBef>
              <a:spcAft>
                <a:spcPts val="0"/>
              </a:spcAft>
              <a:buClr>
                <a:schemeClr val="dk1"/>
              </a:buClr>
              <a:buSzPts val="1400"/>
              <a:buFont typeface="Lato"/>
              <a:buChar char="●"/>
              <a:defRPr/>
            </a:lvl4pPr>
            <a:lvl5pPr marL="2286000" lvl="4" indent="-317500">
              <a:spcBef>
                <a:spcPts val="0"/>
              </a:spcBef>
              <a:spcAft>
                <a:spcPts val="0"/>
              </a:spcAft>
              <a:buClr>
                <a:schemeClr val="dk1"/>
              </a:buClr>
              <a:buSzPts val="1400"/>
              <a:buFont typeface="Lato"/>
              <a:buChar char="○"/>
              <a:defRPr/>
            </a:lvl5pPr>
            <a:lvl6pPr marL="2743200" lvl="5" indent="-317500">
              <a:spcBef>
                <a:spcPts val="0"/>
              </a:spcBef>
              <a:spcAft>
                <a:spcPts val="0"/>
              </a:spcAft>
              <a:buClr>
                <a:schemeClr val="dk1"/>
              </a:buClr>
              <a:buSzPts val="1400"/>
              <a:buFont typeface="Lato"/>
              <a:buChar char="■"/>
              <a:defRPr/>
            </a:lvl6pPr>
            <a:lvl7pPr marL="3200400" lvl="6" indent="-317500">
              <a:spcBef>
                <a:spcPts val="0"/>
              </a:spcBef>
              <a:spcAft>
                <a:spcPts val="0"/>
              </a:spcAft>
              <a:buClr>
                <a:schemeClr val="dk1"/>
              </a:buClr>
              <a:buSzPts val="1400"/>
              <a:buFont typeface="Lato"/>
              <a:buChar char="●"/>
              <a:defRPr/>
            </a:lvl7pPr>
            <a:lvl8pPr marL="3657600" lvl="7" indent="-317500">
              <a:spcBef>
                <a:spcPts val="0"/>
              </a:spcBef>
              <a:spcAft>
                <a:spcPts val="0"/>
              </a:spcAft>
              <a:buClr>
                <a:schemeClr val="dk1"/>
              </a:buClr>
              <a:buSzPts val="1400"/>
              <a:buFont typeface="Lato"/>
              <a:buChar char="○"/>
              <a:defRPr/>
            </a:lvl8pPr>
            <a:lvl9pPr marL="4114800" lvl="8" indent="-317500">
              <a:spcBef>
                <a:spcPts val="0"/>
              </a:spcBef>
              <a:spcAft>
                <a:spcPts val="0"/>
              </a:spcAft>
              <a:buClr>
                <a:schemeClr val="dk1"/>
              </a:buClr>
              <a:buSzPts val="1400"/>
              <a:buFont typeface="Lato"/>
              <a:buChar char="■"/>
              <a:defRPr/>
            </a:lvl9pPr>
          </a:lstStyle>
          <a:p>
            <a:endParaRPr/>
          </a:p>
        </p:txBody>
      </p:sp>
      <p:cxnSp>
        <p:nvCxnSpPr>
          <p:cNvPr id="26" name="Google Shape;26;p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7" name="Google Shape;27;p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 name="Google Shape;28;p4"/>
          <p:cNvCxnSpPr/>
          <p:nvPr/>
        </p:nvCxnSpPr>
        <p:spPr>
          <a:xfrm>
            <a:off x="6884900" y="-113600"/>
            <a:ext cx="2565600" cy="1306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3225" y="445025"/>
            <a:ext cx="56811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5"/>
          <p:cNvSpPr txBox="1">
            <a:spLocks noGrp="1"/>
          </p:cNvSpPr>
          <p:nvPr>
            <p:ph type="subTitle" idx="1"/>
          </p:nvPr>
        </p:nvSpPr>
        <p:spPr>
          <a:xfrm>
            <a:off x="5038975" y="2551449"/>
            <a:ext cx="2486100" cy="50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400" b="1">
                <a:latin typeface="Vidaloka"/>
                <a:ea typeface="Vidaloka"/>
                <a:cs typeface="Vidaloka"/>
                <a:sym typeface="Vidaloka"/>
              </a:defRPr>
            </a:lvl2pPr>
            <a:lvl3pPr lvl="2" algn="ctr" rtl="0">
              <a:spcBef>
                <a:spcPts val="0"/>
              </a:spcBef>
              <a:spcAft>
                <a:spcPts val="0"/>
              </a:spcAft>
              <a:buSzPts val="2400"/>
              <a:buFont typeface="Vidaloka"/>
              <a:buNone/>
              <a:defRPr sz="2400" b="1">
                <a:latin typeface="Vidaloka"/>
                <a:ea typeface="Vidaloka"/>
                <a:cs typeface="Vidaloka"/>
                <a:sym typeface="Vidaloka"/>
              </a:defRPr>
            </a:lvl3pPr>
            <a:lvl4pPr lvl="3" algn="ctr" rtl="0">
              <a:spcBef>
                <a:spcPts val="0"/>
              </a:spcBef>
              <a:spcAft>
                <a:spcPts val="0"/>
              </a:spcAft>
              <a:buSzPts val="2400"/>
              <a:buFont typeface="Vidaloka"/>
              <a:buNone/>
              <a:defRPr sz="2400" b="1">
                <a:latin typeface="Vidaloka"/>
                <a:ea typeface="Vidaloka"/>
                <a:cs typeface="Vidaloka"/>
                <a:sym typeface="Vidaloka"/>
              </a:defRPr>
            </a:lvl4pPr>
            <a:lvl5pPr lvl="4" algn="ctr" rtl="0">
              <a:spcBef>
                <a:spcPts val="0"/>
              </a:spcBef>
              <a:spcAft>
                <a:spcPts val="0"/>
              </a:spcAft>
              <a:buSzPts val="2400"/>
              <a:buFont typeface="Vidaloka"/>
              <a:buNone/>
              <a:defRPr sz="2400" b="1">
                <a:latin typeface="Vidaloka"/>
                <a:ea typeface="Vidaloka"/>
                <a:cs typeface="Vidaloka"/>
                <a:sym typeface="Vidaloka"/>
              </a:defRPr>
            </a:lvl5pPr>
            <a:lvl6pPr lvl="5" algn="ctr" rtl="0">
              <a:spcBef>
                <a:spcPts val="0"/>
              </a:spcBef>
              <a:spcAft>
                <a:spcPts val="0"/>
              </a:spcAft>
              <a:buSzPts val="2400"/>
              <a:buFont typeface="Vidaloka"/>
              <a:buNone/>
              <a:defRPr sz="2400" b="1">
                <a:latin typeface="Vidaloka"/>
                <a:ea typeface="Vidaloka"/>
                <a:cs typeface="Vidaloka"/>
                <a:sym typeface="Vidaloka"/>
              </a:defRPr>
            </a:lvl6pPr>
            <a:lvl7pPr lvl="6" algn="ctr" rtl="0">
              <a:spcBef>
                <a:spcPts val="0"/>
              </a:spcBef>
              <a:spcAft>
                <a:spcPts val="0"/>
              </a:spcAft>
              <a:buSzPts val="2400"/>
              <a:buFont typeface="Vidaloka"/>
              <a:buNone/>
              <a:defRPr sz="2400" b="1">
                <a:latin typeface="Vidaloka"/>
                <a:ea typeface="Vidaloka"/>
                <a:cs typeface="Vidaloka"/>
                <a:sym typeface="Vidaloka"/>
              </a:defRPr>
            </a:lvl7pPr>
            <a:lvl8pPr lvl="7" algn="ctr" rtl="0">
              <a:spcBef>
                <a:spcPts val="0"/>
              </a:spcBef>
              <a:spcAft>
                <a:spcPts val="0"/>
              </a:spcAft>
              <a:buSzPts val="2400"/>
              <a:buFont typeface="Vidaloka"/>
              <a:buNone/>
              <a:defRPr sz="2400" b="1">
                <a:latin typeface="Vidaloka"/>
                <a:ea typeface="Vidaloka"/>
                <a:cs typeface="Vidaloka"/>
                <a:sym typeface="Vidaloka"/>
              </a:defRPr>
            </a:lvl8pPr>
            <a:lvl9pPr lvl="8" algn="ctr" rtl="0">
              <a:spcBef>
                <a:spcPts val="0"/>
              </a:spcBef>
              <a:spcAft>
                <a:spcPts val="0"/>
              </a:spcAft>
              <a:buSzPts val="2400"/>
              <a:buFont typeface="Vidaloka"/>
              <a:buNone/>
              <a:defRPr sz="2400" b="1">
                <a:latin typeface="Vidaloka"/>
                <a:ea typeface="Vidaloka"/>
                <a:cs typeface="Vidaloka"/>
                <a:sym typeface="Vidaloka"/>
              </a:defRPr>
            </a:lvl9pPr>
          </a:lstStyle>
          <a:p>
            <a:endParaRPr/>
          </a:p>
        </p:txBody>
      </p:sp>
      <p:sp>
        <p:nvSpPr>
          <p:cNvPr id="32" name="Google Shape;32;p5"/>
          <p:cNvSpPr txBox="1">
            <a:spLocks noGrp="1"/>
          </p:cNvSpPr>
          <p:nvPr>
            <p:ph type="subTitle" idx="2"/>
          </p:nvPr>
        </p:nvSpPr>
        <p:spPr>
          <a:xfrm>
            <a:off x="5038975" y="2961200"/>
            <a:ext cx="2486100" cy="9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 name="Google Shape;33;p5"/>
          <p:cNvSpPr txBox="1">
            <a:spLocks noGrp="1"/>
          </p:cNvSpPr>
          <p:nvPr>
            <p:ph type="subTitle" idx="3"/>
          </p:nvPr>
        </p:nvSpPr>
        <p:spPr>
          <a:xfrm>
            <a:off x="1693175" y="2551449"/>
            <a:ext cx="2486100" cy="50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400" b="1">
                <a:latin typeface="Vidaloka"/>
                <a:ea typeface="Vidaloka"/>
                <a:cs typeface="Vidaloka"/>
                <a:sym typeface="Vidaloka"/>
              </a:defRPr>
            </a:lvl2pPr>
            <a:lvl3pPr lvl="2" algn="ctr" rtl="0">
              <a:spcBef>
                <a:spcPts val="0"/>
              </a:spcBef>
              <a:spcAft>
                <a:spcPts val="0"/>
              </a:spcAft>
              <a:buSzPts val="2400"/>
              <a:buFont typeface="Vidaloka"/>
              <a:buNone/>
              <a:defRPr sz="2400" b="1">
                <a:latin typeface="Vidaloka"/>
                <a:ea typeface="Vidaloka"/>
                <a:cs typeface="Vidaloka"/>
                <a:sym typeface="Vidaloka"/>
              </a:defRPr>
            </a:lvl3pPr>
            <a:lvl4pPr lvl="3" algn="ctr" rtl="0">
              <a:spcBef>
                <a:spcPts val="0"/>
              </a:spcBef>
              <a:spcAft>
                <a:spcPts val="0"/>
              </a:spcAft>
              <a:buSzPts val="2400"/>
              <a:buFont typeface="Vidaloka"/>
              <a:buNone/>
              <a:defRPr sz="2400" b="1">
                <a:latin typeface="Vidaloka"/>
                <a:ea typeface="Vidaloka"/>
                <a:cs typeface="Vidaloka"/>
                <a:sym typeface="Vidaloka"/>
              </a:defRPr>
            </a:lvl4pPr>
            <a:lvl5pPr lvl="4" algn="ctr" rtl="0">
              <a:spcBef>
                <a:spcPts val="0"/>
              </a:spcBef>
              <a:spcAft>
                <a:spcPts val="0"/>
              </a:spcAft>
              <a:buSzPts val="2400"/>
              <a:buFont typeface="Vidaloka"/>
              <a:buNone/>
              <a:defRPr sz="2400" b="1">
                <a:latin typeface="Vidaloka"/>
                <a:ea typeface="Vidaloka"/>
                <a:cs typeface="Vidaloka"/>
                <a:sym typeface="Vidaloka"/>
              </a:defRPr>
            </a:lvl5pPr>
            <a:lvl6pPr lvl="5" algn="ctr" rtl="0">
              <a:spcBef>
                <a:spcPts val="0"/>
              </a:spcBef>
              <a:spcAft>
                <a:spcPts val="0"/>
              </a:spcAft>
              <a:buSzPts val="2400"/>
              <a:buFont typeface="Vidaloka"/>
              <a:buNone/>
              <a:defRPr sz="2400" b="1">
                <a:latin typeface="Vidaloka"/>
                <a:ea typeface="Vidaloka"/>
                <a:cs typeface="Vidaloka"/>
                <a:sym typeface="Vidaloka"/>
              </a:defRPr>
            </a:lvl6pPr>
            <a:lvl7pPr lvl="6" algn="ctr" rtl="0">
              <a:spcBef>
                <a:spcPts val="0"/>
              </a:spcBef>
              <a:spcAft>
                <a:spcPts val="0"/>
              </a:spcAft>
              <a:buSzPts val="2400"/>
              <a:buFont typeface="Vidaloka"/>
              <a:buNone/>
              <a:defRPr sz="2400" b="1">
                <a:latin typeface="Vidaloka"/>
                <a:ea typeface="Vidaloka"/>
                <a:cs typeface="Vidaloka"/>
                <a:sym typeface="Vidaloka"/>
              </a:defRPr>
            </a:lvl7pPr>
            <a:lvl8pPr lvl="7" algn="ctr" rtl="0">
              <a:spcBef>
                <a:spcPts val="0"/>
              </a:spcBef>
              <a:spcAft>
                <a:spcPts val="0"/>
              </a:spcAft>
              <a:buSzPts val="2400"/>
              <a:buFont typeface="Vidaloka"/>
              <a:buNone/>
              <a:defRPr sz="2400" b="1">
                <a:latin typeface="Vidaloka"/>
                <a:ea typeface="Vidaloka"/>
                <a:cs typeface="Vidaloka"/>
                <a:sym typeface="Vidaloka"/>
              </a:defRPr>
            </a:lvl8pPr>
            <a:lvl9pPr lvl="8" algn="ctr" rtl="0">
              <a:spcBef>
                <a:spcPts val="0"/>
              </a:spcBef>
              <a:spcAft>
                <a:spcPts val="0"/>
              </a:spcAft>
              <a:buSzPts val="2400"/>
              <a:buFont typeface="Vidaloka"/>
              <a:buNone/>
              <a:defRPr sz="2400" b="1">
                <a:latin typeface="Vidaloka"/>
                <a:ea typeface="Vidaloka"/>
                <a:cs typeface="Vidaloka"/>
                <a:sym typeface="Vidaloka"/>
              </a:defRPr>
            </a:lvl9pPr>
          </a:lstStyle>
          <a:p>
            <a:endParaRPr/>
          </a:p>
        </p:txBody>
      </p:sp>
      <p:sp>
        <p:nvSpPr>
          <p:cNvPr id="34" name="Google Shape;34;p5"/>
          <p:cNvSpPr txBox="1">
            <a:spLocks noGrp="1"/>
          </p:cNvSpPr>
          <p:nvPr>
            <p:ph type="subTitle" idx="4"/>
          </p:nvPr>
        </p:nvSpPr>
        <p:spPr>
          <a:xfrm>
            <a:off x="1693175" y="2961200"/>
            <a:ext cx="2486100" cy="9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35" name="Google Shape;35;p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6" name="Google Shape;36;p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7" name="Google Shape;37;p5"/>
          <p:cNvCxnSpPr/>
          <p:nvPr/>
        </p:nvCxnSpPr>
        <p:spPr>
          <a:xfrm flipH="1">
            <a:off x="6935750" y="3931325"/>
            <a:ext cx="2549400" cy="13545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1122500" y="1073000"/>
            <a:ext cx="6899100" cy="285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50" name="Google Shape;50;p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1" name="Google Shape;51;p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2" name="Google Shape;52;p8"/>
          <p:cNvCxnSpPr/>
          <p:nvPr/>
        </p:nvCxnSpPr>
        <p:spPr>
          <a:xfrm flipH="1">
            <a:off x="7093250" y="3935075"/>
            <a:ext cx="2332800" cy="1347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53" name="Google Shape;53;p8"/>
          <p:cNvCxnSpPr/>
          <p:nvPr/>
        </p:nvCxnSpPr>
        <p:spPr>
          <a:xfrm flipH="1">
            <a:off x="-420450" y="-121600"/>
            <a:ext cx="2332800" cy="1347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89595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56" name="Google Shape;56;p9"/>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57" name="Google Shape;57;p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5925450" y="2797500"/>
            <a:ext cx="3378000" cy="24669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1"/>
          <p:cNvSpPr txBox="1">
            <a:spLocks noGrp="1"/>
          </p:cNvSpPr>
          <p:nvPr>
            <p:ph type="title" hasCustomPrompt="1"/>
          </p:nvPr>
        </p:nvSpPr>
        <p:spPr>
          <a:xfrm>
            <a:off x="713225" y="1345363"/>
            <a:ext cx="7717500" cy="16443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1"/>
          <p:cNvSpPr txBox="1">
            <a:spLocks noGrp="1"/>
          </p:cNvSpPr>
          <p:nvPr>
            <p:ph type="subTitle" idx="1"/>
          </p:nvPr>
        </p:nvSpPr>
        <p:spPr>
          <a:xfrm>
            <a:off x="1514325" y="3188648"/>
            <a:ext cx="6120300" cy="375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a:endParaRPr/>
          </a:p>
        </p:txBody>
      </p:sp>
      <p:cxnSp>
        <p:nvCxnSpPr>
          <p:cNvPr id="68" name="Google Shape;68;p1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9" name="Google Shape;69;p1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70" name="Google Shape;70;p11"/>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71" name="Google Shape;71;p11"/>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713225" y="445025"/>
            <a:ext cx="3583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5" name="Google Shape;75;p13"/>
          <p:cNvSpPr txBox="1">
            <a:spLocks noGrp="1"/>
          </p:cNvSpPr>
          <p:nvPr>
            <p:ph type="subTitle" idx="1"/>
          </p:nvPr>
        </p:nvSpPr>
        <p:spPr>
          <a:xfrm>
            <a:off x="5859325" y="1405390"/>
            <a:ext cx="2486100" cy="40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6" name="Google Shape;76;p13"/>
          <p:cNvSpPr txBox="1">
            <a:spLocks noGrp="1"/>
          </p:cNvSpPr>
          <p:nvPr>
            <p:ph type="subTitle" idx="2"/>
          </p:nvPr>
        </p:nvSpPr>
        <p:spPr>
          <a:xfrm>
            <a:off x="5859325" y="1806417"/>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7" name="Google Shape;77;p13"/>
          <p:cNvSpPr txBox="1">
            <a:spLocks noGrp="1"/>
          </p:cNvSpPr>
          <p:nvPr>
            <p:ph type="subTitle" idx="3"/>
          </p:nvPr>
        </p:nvSpPr>
        <p:spPr>
          <a:xfrm>
            <a:off x="1903925" y="1405390"/>
            <a:ext cx="2486100" cy="40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8" name="Google Shape;78;p13"/>
          <p:cNvSpPr txBox="1">
            <a:spLocks noGrp="1"/>
          </p:cNvSpPr>
          <p:nvPr>
            <p:ph type="subTitle" idx="4"/>
          </p:nvPr>
        </p:nvSpPr>
        <p:spPr>
          <a:xfrm>
            <a:off x="1903925" y="1806417"/>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 name="Google Shape;79;p13"/>
          <p:cNvSpPr txBox="1">
            <a:spLocks noGrp="1"/>
          </p:cNvSpPr>
          <p:nvPr>
            <p:ph type="subTitle" idx="5"/>
          </p:nvPr>
        </p:nvSpPr>
        <p:spPr>
          <a:xfrm>
            <a:off x="5859325" y="3171118"/>
            <a:ext cx="2486100" cy="46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0" name="Google Shape;80;p13"/>
          <p:cNvSpPr txBox="1">
            <a:spLocks noGrp="1"/>
          </p:cNvSpPr>
          <p:nvPr>
            <p:ph type="subTitle" idx="6"/>
          </p:nvPr>
        </p:nvSpPr>
        <p:spPr>
          <a:xfrm>
            <a:off x="5859325" y="3565487"/>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1" name="Google Shape;81;p13"/>
          <p:cNvSpPr txBox="1">
            <a:spLocks noGrp="1"/>
          </p:cNvSpPr>
          <p:nvPr>
            <p:ph type="subTitle" idx="7"/>
          </p:nvPr>
        </p:nvSpPr>
        <p:spPr>
          <a:xfrm>
            <a:off x="1903925" y="3171118"/>
            <a:ext cx="2486100" cy="46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2" name="Google Shape;82;p13"/>
          <p:cNvSpPr txBox="1">
            <a:spLocks noGrp="1"/>
          </p:cNvSpPr>
          <p:nvPr>
            <p:ph type="subTitle" idx="8"/>
          </p:nvPr>
        </p:nvSpPr>
        <p:spPr>
          <a:xfrm>
            <a:off x="1903975" y="3565487"/>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 name="Google Shape;83;p13"/>
          <p:cNvSpPr txBox="1">
            <a:spLocks noGrp="1"/>
          </p:cNvSpPr>
          <p:nvPr>
            <p:ph type="title" idx="9" hasCustomPrompt="1"/>
          </p:nvPr>
        </p:nvSpPr>
        <p:spPr>
          <a:xfrm>
            <a:off x="798575" y="1417915"/>
            <a:ext cx="1039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4" name="Google Shape;84;p13"/>
          <p:cNvSpPr txBox="1">
            <a:spLocks noGrp="1"/>
          </p:cNvSpPr>
          <p:nvPr>
            <p:ph type="title" idx="13" hasCustomPrompt="1"/>
          </p:nvPr>
        </p:nvSpPr>
        <p:spPr>
          <a:xfrm>
            <a:off x="4753975" y="1403976"/>
            <a:ext cx="1039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5" name="Google Shape;85;p13"/>
          <p:cNvSpPr txBox="1">
            <a:spLocks noGrp="1"/>
          </p:cNvSpPr>
          <p:nvPr>
            <p:ph type="title" idx="14" hasCustomPrompt="1"/>
          </p:nvPr>
        </p:nvSpPr>
        <p:spPr>
          <a:xfrm>
            <a:off x="798625" y="3176773"/>
            <a:ext cx="1039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6" name="Google Shape;86;p13"/>
          <p:cNvSpPr txBox="1">
            <a:spLocks noGrp="1"/>
          </p:cNvSpPr>
          <p:nvPr>
            <p:ph type="title" idx="15" hasCustomPrompt="1"/>
          </p:nvPr>
        </p:nvSpPr>
        <p:spPr>
          <a:xfrm>
            <a:off x="4753975" y="3162833"/>
            <a:ext cx="1039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cxnSp>
        <p:nvCxnSpPr>
          <p:cNvPr id="87" name="Google Shape;87;p1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88" name="Google Shape;88;p1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1" r:id="rId20"/>
    <p:sldLayoutId id="2147483672" r:id="rId21"/>
    <p:sldLayoutId id="2147483673" r:id="rId22"/>
    <p:sldLayoutId id="2147483674" r:id="rId23"/>
    <p:sldLayoutId id="2147483688" r:id="rId24"/>
    <p:sldLayoutId id="2147483696" r:id="rId25"/>
    <p:sldLayoutId id="2147483697" r:id="rId26"/>
    <p:sldLayoutId id="2147483698" r:id="rId27"/>
    <p:sldLayoutId id="2147483699"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4.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6.wdp"/><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5.wdp"/><Relationship Id="rId9" Type="http://schemas.microsoft.com/office/2007/relationships/hdphoto" Target="../media/hdphoto7.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decs.bvs.br/E/DeCS2016_Alfab-P.htm"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8.jpeg"/><Relationship Id="rId13" Type="http://schemas.microsoft.com/office/2007/relationships/hdphoto" Target="../media/hdphoto10.wdp"/><Relationship Id="rId3" Type="http://schemas.openxmlformats.org/officeDocument/2006/relationships/image" Target="../media/image15.png"/><Relationship Id="rId7" Type="http://schemas.microsoft.com/office/2007/relationships/hdphoto" Target="../media/hdphoto9.wdp"/><Relationship Id="rId12" Type="http://schemas.openxmlformats.org/officeDocument/2006/relationships/image" Target="../media/image22.png"/><Relationship Id="rId2" Type="http://schemas.openxmlformats.org/officeDocument/2006/relationships/notesSlide" Target="../notesSlides/notesSlide30.xml"/><Relationship Id="rId16" Type="http://schemas.microsoft.com/office/2007/relationships/hdphoto" Target="../media/hdphoto11.wdp"/><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1.png"/><Relationship Id="rId5" Type="http://schemas.microsoft.com/office/2007/relationships/hdphoto" Target="../media/hdphoto8.wdp"/><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13.wdp"/><Relationship Id="rId12"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7.png"/><Relationship Id="rId11" Type="http://schemas.microsoft.com/office/2007/relationships/hdphoto" Target="../media/hdphoto15.wdp"/><Relationship Id="rId5" Type="http://schemas.openxmlformats.org/officeDocument/2006/relationships/image" Target="../media/image26.png"/><Relationship Id="rId10" Type="http://schemas.openxmlformats.org/officeDocument/2006/relationships/image" Target="../media/image29.png"/><Relationship Id="rId4" Type="http://schemas.microsoft.com/office/2007/relationships/hdphoto" Target="../media/hdphoto12.wdp"/><Relationship Id="rId9" Type="http://schemas.microsoft.com/office/2007/relationships/hdphoto" Target="../media/hdphoto14.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4.xml"/><Relationship Id="rId5" Type="http://schemas.openxmlformats.org/officeDocument/2006/relationships/hyperlink" Target="https://web.archive.org/" TargetMode="External"/><Relationship Id="rId4" Type="http://schemas.openxmlformats.org/officeDocument/2006/relationships/image" Target="../media/image38.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9"/>
          <p:cNvSpPr txBox="1">
            <a:spLocks noGrp="1"/>
          </p:cNvSpPr>
          <p:nvPr>
            <p:ph type="ctrTitle"/>
          </p:nvPr>
        </p:nvSpPr>
        <p:spPr>
          <a:xfrm>
            <a:off x="836039" y="1259589"/>
            <a:ext cx="7471922" cy="2052600"/>
          </a:xfrm>
          <a:prstGeom prst="rect">
            <a:avLst/>
          </a:prstGeom>
        </p:spPr>
        <p:txBody>
          <a:bodyPr spcFirstLastPara="1" wrap="square" lIns="91425" tIns="91425" rIns="91425" bIns="91425" anchor="t" anchorCtr="0">
            <a:noAutofit/>
          </a:bodyPr>
          <a:lstStyle/>
          <a:p>
            <a:r>
              <a:rPr lang="es-ES" sz="5400" dirty="0" smtClean="0"/>
              <a:t>Introducción a la </a:t>
            </a:r>
            <a:r>
              <a:rPr lang="es-ES" sz="5400" dirty="0"/>
              <a:t>redacción </a:t>
            </a:r>
            <a:r>
              <a:rPr lang="es-ES" sz="5400" dirty="0" smtClean="0"/>
              <a:t>científica</a:t>
            </a:r>
            <a:endParaRPr lang="es-EC" sz="5400" dirty="0"/>
          </a:p>
        </p:txBody>
      </p:sp>
      <p:sp>
        <p:nvSpPr>
          <p:cNvPr id="3" name="Subtítulo 2">
            <a:extLst>
              <a:ext uri="{FF2B5EF4-FFF2-40B4-BE49-F238E27FC236}">
                <a16:creationId xmlns:a16="http://schemas.microsoft.com/office/drawing/2014/main" id="{92B7AB6C-2FE6-A6E9-5DC5-87AF6B8FD8CD}"/>
              </a:ext>
            </a:extLst>
          </p:cNvPr>
          <p:cNvSpPr>
            <a:spLocks noGrp="1"/>
          </p:cNvSpPr>
          <p:nvPr>
            <p:ph type="subTitle" idx="1"/>
          </p:nvPr>
        </p:nvSpPr>
        <p:spPr>
          <a:xfrm>
            <a:off x="-2492050" y="4463655"/>
            <a:ext cx="7064100" cy="441900"/>
          </a:xfrm>
        </p:spPr>
        <p:txBody>
          <a:bodyPr/>
          <a:lstStyle/>
          <a:p>
            <a:r>
              <a:rPr lang="es-EC" dirty="0" smtClean="0"/>
              <a:t>Liuvan Herrera Carpio</a:t>
            </a:r>
            <a:endParaRPr lang="es-EC" dirty="0"/>
          </a:p>
        </p:txBody>
      </p:sp>
      <p:pic>
        <p:nvPicPr>
          <p:cNvPr id="1026" name="Picture 2" descr="Pedagogía de la Lengua y la Literatura ele » Universidad Nacional de  Chimborazo">
            <a:extLst>
              <a:ext uri="{FF2B5EF4-FFF2-40B4-BE49-F238E27FC236}">
                <a16:creationId xmlns:a16="http://schemas.microsoft.com/office/drawing/2014/main" id="{7AA5A98B-7908-8FCA-196B-048F90F79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648" y="33569"/>
            <a:ext cx="3067280" cy="12260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3"/>
          <p:cNvSpPr txBox="1">
            <a:spLocks noGrp="1"/>
          </p:cNvSpPr>
          <p:nvPr>
            <p:ph type="title"/>
          </p:nvPr>
        </p:nvSpPr>
        <p:spPr>
          <a:xfrm>
            <a:off x="325502" y="463577"/>
            <a:ext cx="4323000" cy="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Título</a:t>
            </a:r>
          </a:p>
        </p:txBody>
      </p:sp>
      <p:sp>
        <p:nvSpPr>
          <p:cNvPr id="535" name="Google Shape;535;p63"/>
          <p:cNvSpPr txBox="1">
            <a:spLocks noGrp="1"/>
          </p:cNvSpPr>
          <p:nvPr>
            <p:ph type="subTitle" idx="1"/>
          </p:nvPr>
        </p:nvSpPr>
        <p:spPr>
          <a:xfrm>
            <a:off x="325502" y="1177734"/>
            <a:ext cx="8329794" cy="9972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s-ES" sz="1800" dirty="0"/>
              <a:t>Según Jara </a:t>
            </a:r>
            <a:r>
              <a:rPr lang="es-ES" sz="1800" dirty="0" smtClean="0"/>
              <a:t>(2022) </a:t>
            </a:r>
            <a:r>
              <a:rPr lang="es-ES" sz="1800" dirty="0"/>
              <a:t>se estima que cada cinco minutos se produce un nuevo hallazgo en Medicina, y en cuyo marco se publican cada año más de 2 millones de artículos en más de 20 000 revistas. De ahí la importancia en la selección del título, cuyo valor se desconoce por algunos autores.</a:t>
            </a:r>
          </a:p>
          <a:p>
            <a:pPr marL="0" lvl="0" indent="0" algn="just" rtl="0">
              <a:spcBef>
                <a:spcPts val="0"/>
              </a:spcBef>
              <a:spcAft>
                <a:spcPts val="1200"/>
              </a:spcAft>
              <a:buNone/>
            </a:pPr>
            <a:r>
              <a:rPr lang="es-ES" sz="1800" dirty="0"/>
              <a:t>La mayoría de los investigadores no </a:t>
            </a:r>
            <a:r>
              <a:rPr lang="es-ES" sz="1800" dirty="0" smtClean="0"/>
              <a:t>lee </a:t>
            </a:r>
            <a:r>
              <a:rPr lang="es-ES" sz="1800" dirty="0"/>
              <a:t>el artículo original completo, pero es probable que el título lo haya leído en el sumario de la revista en que fue publicada en algún índice bibliográfico. El motivo por el que no </a:t>
            </a:r>
            <a:r>
              <a:rPr lang="es-ES" sz="1800" dirty="0" smtClean="0"/>
              <a:t>se lee un artículo se relaciona con </a:t>
            </a:r>
            <a:r>
              <a:rPr lang="es-ES" sz="1800" dirty="0"/>
              <a:t>que el título no </a:t>
            </a:r>
            <a:r>
              <a:rPr lang="es-ES" sz="1800" dirty="0" smtClean="0"/>
              <a:t>resulta </a:t>
            </a:r>
            <a:r>
              <a:rPr lang="es-ES" sz="1800" dirty="0"/>
              <a:t>atractivo y no refleja el contenido en forma precisa y clara.</a:t>
            </a:r>
          </a:p>
        </p:txBody>
      </p:sp>
    </p:spTree>
    <p:extLst>
      <p:ext uri="{BB962C8B-B14F-4D97-AF65-F5344CB8AC3E}">
        <p14:creationId xmlns:p14="http://schemas.microsoft.com/office/powerpoint/2010/main" val="2773362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3"/>
          <p:cNvSpPr txBox="1">
            <a:spLocks noGrp="1"/>
          </p:cNvSpPr>
          <p:nvPr>
            <p:ph type="title"/>
          </p:nvPr>
        </p:nvSpPr>
        <p:spPr>
          <a:xfrm>
            <a:off x="325502" y="463577"/>
            <a:ext cx="4323000" cy="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Título</a:t>
            </a:r>
          </a:p>
        </p:txBody>
      </p:sp>
      <p:sp>
        <p:nvSpPr>
          <p:cNvPr id="535" name="Google Shape;535;p63"/>
          <p:cNvSpPr txBox="1">
            <a:spLocks noGrp="1"/>
          </p:cNvSpPr>
          <p:nvPr>
            <p:ph type="subTitle" idx="1"/>
          </p:nvPr>
        </p:nvSpPr>
        <p:spPr>
          <a:xfrm>
            <a:off x="325502" y="1177734"/>
            <a:ext cx="6468703" cy="4977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s-ES" sz="1800" dirty="0"/>
              <a:t>Consideraciones para su efectiva redacción:</a:t>
            </a:r>
          </a:p>
        </p:txBody>
      </p:sp>
      <p:grpSp>
        <p:nvGrpSpPr>
          <p:cNvPr id="2" name="Google Shape;1017;p93">
            <a:extLst>
              <a:ext uri="{FF2B5EF4-FFF2-40B4-BE49-F238E27FC236}">
                <a16:creationId xmlns:a16="http://schemas.microsoft.com/office/drawing/2014/main" id="{A23057E5-5949-7C1C-F859-78AE93F4CE5A}"/>
              </a:ext>
            </a:extLst>
          </p:cNvPr>
          <p:cNvGrpSpPr/>
          <p:nvPr/>
        </p:nvGrpSpPr>
        <p:grpSpPr>
          <a:xfrm>
            <a:off x="1360604" y="2036138"/>
            <a:ext cx="382473" cy="382473"/>
            <a:chOff x="1492675" y="4992125"/>
            <a:chExt cx="481825" cy="481825"/>
          </a:xfrm>
        </p:grpSpPr>
        <p:sp>
          <p:nvSpPr>
            <p:cNvPr id="3" name="Google Shape;1018;p93">
              <a:extLst>
                <a:ext uri="{FF2B5EF4-FFF2-40B4-BE49-F238E27FC236}">
                  <a16:creationId xmlns:a16="http://schemas.microsoft.com/office/drawing/2014/main" id="{14D19989-152B-BFAE-331C-381E11FF4338}"/>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solidFill>
              </a:endParaRPr>
            </a:p>
          </p:txBody>
        </p:sp>
        <p:sp>
          <p:nvSpPr>
            <p:cNvPr id="4" name="Google Shape;1019;p93">
              <a:extLst>
                <a:ext uri="{FF2B5EF4-FFF2-40B4-BE49-F238E27FC236}">
                  <a16:creationId xmlns:a16="http://schemas.microsoft.com/office/drawing/2014/main" id="{A783B1BD-D8F5-6682-3495-C71D5817F73D}"/>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sp>
        <p:nvSpPr>
          <p:cNvPr id="5" name="CuadroTexto 4">
            <a:extLst>
              <a:ext uri="{FF2B5EF4-FFF2-40B4-BE49-F238E27FC236}">
                <a16:creationId xmlns:a16="http://schemas.microsoft.com/office/drawing/2014/main" id="{057382DC-ED84-23FB-E7C2-83B45F70031C}"/>
              </a:ext>
            </a:extLst>
          </p:cNvPr>
          <p:cNvSpPr txBox="1"/>
          <p:nvPr/>
        </p:nvSpPr>
        <p:spPr>
          <a:xfrm>
            <a:off x="1882634" y="2036138"/>
            <a:ext cx="5784112" cy="2431435"/>
          </a:xfrm>
          <a:prstGeom prst="rect">
            <a:avLst/>
          </a:prstGeom>
          <a:noFill/>
        </p:spPr>
        <p:txBody>
          <a:bodyPr wrap="square" rtlCol="0">
            <a:spAutoFit/>
          </a:bodyPr>
          <a:lstStyle/>
          <a:p>
            <a:pPr marL="0" lvl="0" indent="0" algn="just" rtl="0">
              <a:spcBef>
                <a:spcPts val="0"/>
              </a:spcBef>
              <a:spcAft>
                <a:spcPts val="1200"/>
              </a:spcAft>
            </a:pPr>
            <a:r>
              <a:rPr lang="es-ES" sz="1800" dirty="0">
                <a:solidFill>
                  <a:schemeClr val="dk2"/>
                </a:solidFill>
                <a:latin typeface="Montserrat"/>
                <a:sym typeface="Montserrat"/>
              </a:rPr>
              <a:t>Ser atractivo, de modo que describa el contenido del artículo o tesis de forma específica, clara, exacta, breve y concisa.</a:t>
            </a:r>
          </a:p>
          <a:p>
            <a:pPr marL="0" lvl="0" indent="0" algn="just" rtl="0">
              <a:spcBef>
                <a:spcPts val="0"/>
              </a:spcBef>
              <a:spcAft>
                <a:spcPts val="1200"/>
              </a:spcAft>
            </a:pPr>
            <a:r>
              <a:rPr lang="es-ES" sz="1800" dirty="0">
                <a:solidFill>
                  <a:schemeClr val="dk2"/>
                </a:solidFill>
                <a:latin typeface="Montserrat"/>
                <a:sym typeface="Montserrat"/>
              </a:rPr>
              <a:t>Posibilitar que el lector identifique el tema con facilidad.</a:t>
            </a:r>
          </a:p>
          <a:p>
            <a:pPr marL="0" lvl="0" indent="0" algn="just" rtl="0">
              <a:spcBef>
                <a:spcPts val="0"/>
              </a:spcBef>
              <a:spcAft>
                <a:spcPts val="1200"/>
              </a:spcAft>
            </a:pPr>
            <a:r>
              <a:rPr lang="es-ES" sz="1800" dirty="0">
                <a:solidFill>
                  <a:schemeClr val="dk2"/>
                </a:solidFill>
                <a:latin typeface="Montserrat"/>
                <a:sym typeface="Montserrat"/>
              </a:rPr>
              <a:t>Permitir una indización precisa del material</a:t>
            </a:r>
            <a:r>
              <a:rPr lang="es-ES" sz="1400" dirty="0"/>
              <a:t>.</a:t>
            </a:r>
          </a:p>
          <a:p>
            <a:endParaRPr lang="es-EC" dirty="0"/>
          </a:p>
        </p:txBody>
      </p:sp>
      <p:grpSp>
        <p:nvGrpSpPr>
          <p:cNvPr id="6" name="Google Shape;1017;p93">
            <a:extLst>
              <a:ext uri="{FF2B5EF4-FFF2-40B4-BE49-F238E27FC236}">
                <a16:creationId xmlns:a16="http://schemas.microsoft.com/office/drawing/2014/main" id="{F3FC8DB0-11DF-6DD2-2CB1-E943E1FDE866}"/>
              </a:ext>
            </a:extLst>
          </p:cNvPr>
          <p:cNvGrpSpPr/>
          <p:nvPr/>
        </p:nvGrpSpPr>
        <p:grpSpPr>
          <a:xfrm>
            <a:off x="1360604" y="3032930"/>
            <a:ext cx="382473" cy="382473"/>
            <a:chOff x="1492675" y="4992125"/>
            <a:chExt cx="481825" cy="481825"/>
          </a:xfrm>
        </p:grpSpPr>
        <p:sp>
          <p:nvSpPr>
            <p:cNvPr id="7" name="Google Shape;1018;p93">
              <a:extLst>
                <a:ext uri="{FF2B5EF4-FFF2-40B4-BE49-F238E27FC236}">
                  <a16:creationId xmlns:a16="http://schemas.microsoft.com/office/drawing/2014/main" id="{B19C83C5-D7E3-4D6A-234F-E2B2B9B9DC30}"/>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 name="Google Shape;1019;p93">
              <a:extLst>
                <a:ext uri="{FF2B5EF4-FFF2-40B4-BE49-F238E27FC236}">
                  <a16:creationId xmlns:a16="http://schemas.microsoft.com/office/drawing/2014/main" id="{13CDBD3B-C1D4-5F64-8A23-80065F732B5A}"/>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grpSp>
        <p:nvGrpSpPr>
          <p:cNvPr id="9" name="Google Shape;1017;p93">
            <a:extLst>
              <a:ext uri="{FF2B5EF4-FFF2-40B4-BE49-F238E27FC236}">
                <a16:creationId xmlns:a16="http://schemas.microsoft.com/office/drawing/2014/main" id="{221199CB-89EB-663A-9BED-1FD16EEBAB00}"/>
              </a:ext>
            </a:extLst>
          </p:cNvPr>
          <p:cNvGrpSpPr/>
          <p:nvPr/>
        </p:nvGrpSpPr>
        <p:grpSpPr>
          <a:xfrm>
            <a:off x="1360604" y="3677307"/>
            <a:ext cx="382473" cy="382473"/>
            <a:chOff x="1492675" y="4992125"/>
            <a:chExt cx="481825" cy="481825"/>
          </a:xfrm>
        </p:grpSpPr>
        <p:sp>
          <p:nvSpPr>
            <p:cNvPr id="10" name="Google Shape;1018;p93">
              <a:extLst>
                <a:ext uri="{FF2B5EF4-FFF2-40B4-BE49-F238E27FC236}">
                  <a16:creationId xmlns:a16="http://schemas.microsoft.com/office/drawing/2014/main" id="{E9183E24-822A-1940-7BD2-B3220E055671}"/>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 name="Google Shape;1019;p93">
              <a:extLst>
                <a:ext uri="{FF2B5EF4-FFF2-40B4-BE49-F238E27FC236}">
                  <a16:creationId xmlns:a16="http://schemas.microsoft.com/office/drawing/2014/main" id="{4843B5B5-0C0C-5184-293D-B18C28978B8B}"/>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spTree>
    <p:extLst>
      <p:ext uri="{BB962C8B-B14F-4D97-AF65-F5344CB8AC3E}">
        <p14:creationId xmlns:p14="http://schemas.microsoft.com/office/powerpoint/2010/main" val="2329066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3"/>
          <p:cNvSpPr txBox="1">
            <a:spLocks noGrp="1"/>
          </p:cNvSpPr>
          <p:nvPr>
            <p:ph type="title"/>
          </p:nvPr>
        </p:nvSpPr>
        <p:spPr>
          <a:xfrm>
            <a:off x="325502" y="463577"/>
            <a:ext cx="4323000" cy="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Título</a:t>
            </a:r>
          </a:p>
        </p:txBody>
      </p:sp>
      <p:sp>
        <p:nvSpPr>
          <p:cNvPr id="535" name="Google Shape;535;p63"/>
          <p:cNvSpPr txBox="1">
            <a:spLocks noGrp="1"/>
          </p:cNvSpPr>
          <p:nvPr>
            <p:ph type="subTitle" idx="1"/>
          </p:nvPr>
        </p:nvSpPr>
        <p:spPr>
          <a:xfrm>
            <a:off x="325502" y="1574550"/>
            <a:ext cx="8329794" cy="9972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s-ES" sz="1800" dirty="0"/>
              <a:t>Es relevante como una guía para el que lee o busca un trabajo. Su extensión debe tener la menor cantidad de palabras posibles que describan los contenidos del trabajo (hasta 12 palabras según APA 7) con efectividad en la sintaxis y sin requerimientos gramaticales fuertes. </a:t>
            </a:r>
            <a:r>
              <a:rPr lang="es-ES" sz="1800" dirty="0" smtClean="0"/>
              <a:t>Se recomienda </a:t>
            </a:r>
            <a:r>
              <a:rPr lang="es-ES" sz="1800" dirty="0"/>
              <a:t>definir un título tentativo previo a redactar el manuscrito y elaborar el título final luego de terminar el artículo. Evitar en lo posible subtítulos y abreviaciones. Nunca llevan punto final.</a:t>
            </a:r>
          </a:p>
        </p:txBody>
      </p:sp>
    </p:spTree>
    <p:extLst>
      <p:ext uri="{BB962C8B-B14F-4D97-AF65-F5344CB8AC3E}">
        <p14:creationId xmlns:p14="http://schemas.microsoft.com/office/powerpoint/2010/main" val="4036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5" name="Google Shape;535;p63"/>
          <p:cNvSpPr txBox="1">
            <a:spLocks noGrp="1"/>
          </p:cNvSpPr>
          <p:nvPr>
            <p:ph type="subTitle" idx="1"/>
          </p:nvPr>
        </p:nvSpPr>
        <p:spPr>
          <a:xfrm>
            <a:off x="325502" y="561046"/>
            <a:ext cx="8329794" cy="9972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s-ES" sz="1800" dirty="0"/>
              <a:t>Existe una serie de elementos y frases </a:t>
            </a:r>
            <a:r>
              <a:rPr lang="es-ES" sz="1800" dirty="0" err="1"/>
              <a:t>sobrexplicativas</a:t>
            </a:r>
            <a:r>
              <a:rPr lang="es-ES" sz="1800" dirty="0"/>
              <a:t> que se repiten constantemente a la hora de hacer títulos de artículos científicos y que han dejado de aportar valor, los que se deben evitar:</a:t>
            </a:r>
          </a:p>
        </p:txBody>
      </p:sp>
      <p:sp>
        <p:nvSpPr>
          <p:cNvPr id="4" name="CuadroTexto 3">
            <a:extLst>
              <a:ext uri="{FF2B5EF4-FFF2-40B4-BE49-F238E27FC236}">
                <a16:creationId xmlns:a16="http://schemas.microsoft.com/office/drawing/2014/main" id="{0229F1B0-28AF-C252-5C8A-4C5A119C1458}"/>
              </a:ext>
            </a:extLst>
          </p:cNvPr>
          <p:cNvSpPr txBox="1"/>
          <p:nvPr/>
        </p:nvSpPr>
        <p:spPr>
          <a:xfrm>
            <a:off x="1408814" y="1928509"/>
            <a:ext cx="7581014" cy="2547620"/>
          </a:xfrm>
          <a:prstGeom prst="rect">
            <a:avLst/>
          </a:prstGeom>
          <a:noFill/>
        </p:spPr>
        <p:txBody>
          <a:bodyPr wrap="square" rtlCol="0">
            <a:spAutoFit/>
          </a:bodyPr>
          <a:lstStyle/>
          <a:p>
            <a:pPr marL="342900" lvl="0" indent="-342900">
              <a:lnSpc>
                <a:spcPct val="107000"/>
              </a:lnSpc>
              <a:spcAft>
                <a:spcPts val="600"/>
              </a:spcAft>
              <a:buFont typeface="Symbol" panose="05050102010706020507" pitchFamily="18" charset="2"/>
              <a:buChar char=""/>
            </a:pPr>
            <a:r>
              <a:rPr lang="es-EC" sz="1800" dirty="0">
                <a:solidFill>
                  <a:schemeClr val="dk2"/>
                </a:solidFill>
                <a:latin typeface="Montserrat"/>
                <a:sym typeface="Montserrat"/>
              </a:rPr>
              <a:t>Aspectos de…</a:t>
            </a:r>
          </a:p>
          <a:p>
            <a:pPr marL="342900" lvl="0" indent="-342900">
              <a:lnSpc>
                <a:spcPct val="107000"/>
              </a:lnSpc>
              <a:spcAft>
                <a:spcPts val="600"/>
              </a:spcAft>
              <a:buFont typeface="Symbol" panose="05050102010706020507" pitchFamily="18" charset="2"/>
              <a:buChar char=""/>
            </a:pPr>
            <a:r>
              <a:rPr lang="es-EC" sz="1800" dirty="0">
                <a:solidFill>
                  <a:schemeClr val="dk2"/>
                </a:solidFill>
                <a:latin typeface="Montserrat"/>
                <a:sym typeface="Montserrat"/>
              </a:rPr>
              <a:t>Comentarios sobre…</a:t>
            </a:r>
          </a:p>
          <a:p>
            <a:pPr marL="342900" lvl="0" indent="-342900">
              <a:lnSpc>
                <a:spcPct val="107000"/>
              </a:lnSpc>
              <a:spcAft>
                <a:spcPts val="600"/>
              </a:spcAft>
              <a:buFont typeface="Symbol" panose="05050102010706020507" pitchFamily="18" charset="2"/>
              <a:buChar char=""/>
            </a:pPr>
            <a:r>
              <a:rPr lang="es-EC" sz="1800" dirty="0">
                <a:solidFill>
                  <a:schemeClr val="dk2"/>
                </a:solidFill>
                <a:latin typeface="Montserrat"/>
                <a:sym typeface="Montserrat"/>
              </a:rPr>
              <a:t>Investigación acerca de…</a:t>
            </a:r>
          </a:p>
          <a:p>
            <a:pPr marL="342900" lvl="0" indent="-342900">
              <a:lnSpc>
                <a:spcPct val="107000"/>
              </a:lnSpc>
              <a:spcAft>
                <a:spcPts val="600"/>
              </a:spcAft>
              <a:buFont typeface="Symbol" panose="05050102010706020507" pitchFamily="18" charset="2"/>
              <a:buChar char=""/>
            </a:pPr>
            <a:r>
              <a:rPr lang="es-EC" sz="1800" dirty="0">
                <a:solidFill>
                  <a:schemeClr val="dk2"/>
                </a:solidFill>
                <a:latin typeface="Montserrat"/>
                <a:sym typeface="Montserrat"/>
              </a:rPr>
              <a:t>Estudio de…</a:t>
            </a:r>
          </a:p>
          <a:p>
            <a:pPr marL="342900" lvl="0" indent="-342900">
              <a:lnSpc>
                <a:spcPct val="107000"/>
              </a:lnSpc>
              <a:spcAft>
                <a:spcPts val="600"/>
              </a:spcAft>
              <a:buFont typeface="Symbol" panose="05050102010706020507" pitchFamily="18" charset="2"/>
              <a:buChar char=""/>
            </a:pPr>
            <a:r>
              <a:rPr lang="es-EC" sz="1800" dirty="0">
                <a:solidFill>
                  <a:schemeClr val="dk2"/>
                </a:solidFill>
                <a:latin typeface="Montserrat"/>
                <a:sym typeface="Montserrat"/>
              </a:rPr>
              <a:t>Observaciones sobre…</a:t>
            </a:r>
          </a:p>
          <a:p>
            <a:pPr marL="342900" lvl="0" indent="-342900">
              <a:lnSpc>
                <a:spcPct val="107000"/>
              </a:lnSpc>
              <a:spcAft>
                <a:spcPts val="600"/>
              </a:spcAft>
              <a:buFont typeface="Symbol" panose="05050102010706020507" pitchFamily="18" charset="2"/>
              <a:buChar char=""/>
            </a:pPr>
            <a:r>
              <a:rPr lang="es-EC" sz="1800" dirty="0">
                <a:solidFill>
                  <a:schemeClr val="dk2"/>
                </a:solidFill>
                <a:latin typeface="Montserrat"/>
                <a:sym typeface="Montserrat"/>
              </a:rPr>
              <a:t>Informe preliminar de…</a:t>
            </a:r>
          </a:p>
          <a:p>
            <a:pPr marL="285750" indent="-285750">
              <a:buFont typeface="Arial" panose="020B0604020202020204" pitchFamily="34" charset="0"/>
              <a:buChar char="•"/>
            </a:pPr>
            <a:endParaRPr lang="es-EC" dirty="0"/>
          </a:p>
        </p:txBody>
      </p:sp>
    </p:spTree>
    <p:extLst>
      <p:ext uri="{BB962C8B-B14F-4D97-AF65-F5344CB8AC3E}">
        <p14:creationId xmlns:p14="http://schemas.microsoft.com/office/powerpoint/2010/main" val="95079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4" name="CuadroTexto 3">
            <a:extLst>
              <a:ext uri="{FF2B5EF4-FFF2-40B4-BE49-F238E27FC236}">
                <a16:creationId xmlns:a16="http://schemas.microsoft.com/office/drawing/2014/main" id="{0229F1B0-28AF-C252-5C8A-4C5A119C1458}"/>
              </a:ext>
            </a:extLst>
          </p:cNvPr>
          <p:cNvSpPr txBox="1"/>
          <p:nvPr/>
        </p:nvSpPr>
        <p:spPr>
          <a:xfrm>
            <a:off x="1419448" y="556911"/>
            <a:ext cx="7581014" cy="4414157"/>
          </a:xfrm>
          <a:prstGeom prst="rect">
            <a:avLst/>
          </a:prstGeom>
          <a:noFill/>
        </p:spPr>
        <p:txBody>
          <a:bodyPr wrap="square" rtlCol="0">
            <a:spAutoFit/>
          </a:bodyPr>
          <a:lstStyle/>
          <a:p>
            <a:pPr marL="342900" lvl="0" indent="-342900">
              <a:lnSpc>
                <a:spcPct val="107000"/>
              </a:lnSpc>
              <a:spcAft>
                <a:spcPts val="600"/>
              </a:spcAft>
              <a:buFont typeface="Symbol" panose="05050102010706020507" pitchFamily="18" charset="2"/>
              <a:buChar char=""/>
            </a:pPr>
            <a:r>
              <a:rPr lang="es-ES" sz="1800" dirty="0">
                <a:solidFill>
                  <a:schemeClr val="dk2"/>
                </a:solidFill>
                <a:latin typeface="Montserrat"/>
                <a:sym typeface="Montserrat"/>
              </a:rPr>
              <a:t>Contribución a…</a:t>
            </a:r>
          </a:p>
          <a:p>
            <a:pPr marL="342900" lvl="0" indent="-342900">
              <a:lnSpc>
                <a:spcPct val="107000"/>
              </a:lnSpc>
              <a:spcAft>
                <a:spcPts val="600"/>
              </a:spcAft>
              <a:buFont typeface="Symbol" panose="05050102010706020507" pitchFamily="18" charset="2"/>
              <a:buChar char=""/>
            </a:pPr>
            <a:r>
              <a:rPr lang="es-ES" sz="1800" dirty="0">
                <a:solidFill>
                  <a:schemeClr val="dk2"/>
                </a:solidFill>
                <a:latin typeface="Montserrat"/>
                <a:sym typeface="Montserrat"/>
              </a:rPr>
              <a:t>Resultados de un estudio sobre…</a:t>
            </a:r>
          </a:p>
          <a:p>
            <a:pPr marL="342900" lvl="0" indent="-342900">
              <a:lnSpc>
                <a:spcPct val="107000"/>
              </a:lnSpc>
              <a:spcAft>
                <a:spcPts val="600"/>
              </a:spcAft>
              <a:buFont typeface="Symbol" panose="05050102010706020507" pitchFamily="18" charset="2"/>
              <a:buChar char=""/>
            </a:pPr>
            <a:r>
              <a:rPr lang="es-ES" sz="1800" dirty="0">
                <a:solidFill>
                  <a:schemeClr val="dk2"/>
                </a:solidFill>
                <a:latin typeface="Montserrat"/>
                <a:sym typeface="Montserrat"/>
              </a:rPr>
              <a:t>Análisis de los resultados de…</a:t>
            </a:r>
          </a:p>
          <a:p>
            <a:pPr marL="342900" lvl="0" indent="-342900">
              <a:lnSpc>
                <a:spcPct val="107000"/>
              </a:lnSpc>
              <a:spcAft>
                <a:spcPts val="600"/>
              </a:spcAft>
              <a:buFont typeface="Symbol" panose="05050102010706020507" pitchFamily="18" charset="2"/>
              <a:buChar char=""/>
            </a:pPr>
            <a:r>
              <a:rPr lang="es-ES" sz="1800" dirty="0">
                <a:solidFill>
                  <a:schemeClr val="dk2"/>
                </a:solidFill>
                <a:latin typeface="Montserrat"/>
                <a:sym typeface="Montserrat"/>
              </a:rPr>
              <a:t>Situación de…</a:t>
            </a:r>
          </a:p>
          <a:p>
            <a:pPr marL="342900" lvl="0" indent="-342900">
              <a:lnSpc>
                <a:spcPct val="107000"/>
              </a:lnSpc>
              <a:spcAft>
                <a:spcPts val="600"/>
              </a:spcAft>
              <a:buFont typeface="Symbol" panose="05050102010706020507" pitchFamily="18" charset="2"/>
              <a:buChar char=""/>
            </a:pPr>
            <a:r>
              <a:rPr lang="es-ES" sz="1800" dirty="0">
                <a:solidFill>
                  <a:schemeClr val="dk2"/>
                </a:solidFill>
                <a:latin typeface="Montserrat"/>
                <a:sym typeface="Montserrat"/>
              </a:rPr>
              <a:t>Estado de…</a:t>
            </a:r>
          </a:p>
          <a:p>
            <a:pPr marL="342900" lvl="0" indent="-342900">
              <a:lnSpc>
                <a:spcPct val="107000"/>
              </a:lnSpc>
              <a:spcAft>
                <a:spcPts val="600"/>
              </a:spcAft>
              <a:buFont typeface="Symbol" panose="05050102010706020507" pitchFamily="18" charset="2"/>
              <a:buChar char=""/>
            </a:pPr>
            <a:r>
              <a:rPr lang="es-ES" sz="1800" dirty="0">
                <a:solidFill>
                  <a:schemeClr val="dk2"/>
                </a:solidFill>
                <a:latin typeface="Montserrat"/>
                <a:sym typeface="Montserrat"/>
              </a:rPr>
              <a:t>Conceptuación de…</a:t>
            </a:r>
          </a:p>
          <a:p>
            <a:pPr marL="342900" lvl="0" indent="-342900">
              <a:lnSpc>
                <a:spcPct val="107000"/>
              </a:lnSpc>
              <a:spcAft>
                <a:spcPts val="600"/>
              </a:spcAft>
              <a:buFont typeface="Symbol" panose="05050102010706020507" pitchFamily="18" charset="2"/>
              <a:buChar char=""/>
            </a:pPr>
            <a:r>
              <a:rPr lang="es-ES" sz="1800" dirty="0">
                <a:solidFill>
                  <a:schemeClr val="dk2"/>
                </a:solidFill>
                <a:latin typeface="Montserrat"/>
                <a:sym typeface="Montserrat"/>
              </a:rPr>
              <a:t>Determinación de…</a:t>
            </a:r>
          </a:p>
          <a:p>
            <a:pPr marL="342900" lvl="0" indent="-342900">
              <a:lnSpc>
                <a:spcPct val="107000"/>
              </a:lnSpc>
              <a:spcAft>
                <a:spcPts val="600"/>
              </a:spcAft>
              <a:buFont typeface="Symbol" panose="05050102010706020507" pitchFamily="18" charset="2"/>
              <a:buChar char=""/>
            </a:pPr>
            <a:r>
              <a:rPr lang="es-ES" sz="1800" dirty="0">
                <a:solidFill>
                  <a:schemeClr val="dk2"/>
                </a:solidFill>
                <a:latin typeface="Montserrat"/>
                <a:sym typeface="Montserrat"/>
              </a:rPr>
              <a:t>Primer caso…</a:t>
            </a:r>
          </a:p>
          <a:p>
            <a:pPr marL="342900" lvl="0" indent="-342900">
              <a:lnSpc>
                <a:spcPct val="107000"/>
              </a:lnSpc>
              <a:spcAft>
                <a:spcPts val="600"/>
              </a:spcAft>
              <a:buFont typeface="Symbol" panose="05050102010706020507" pitchFamily="18" charset="2"/>
              <a:buChar char=""/>
            </a:pPr>
            <a:r>
              <a:rPr lang="es-ES" sz="1800" dirty="0">
                <a:solidFill>
                  <a:schemeClr val="dk2"/>
                </a:solidFill>
                <a:latin typeface="Montserrat"/>
                <a:sym typeface="Montserrat"/>
              </a:rPr>
              <a:t>Novedosa investigación…</a:t>
            </a:r>
          </a:p>
          <a:p>
            <a:pPr marL="342900" lvl="0" indent="-342900">
              <a:lnSpc>
                <a:spcPct val="107000"/>
              </a:lnSpc>
              <a:spcAft>
                <a:spcPts val="600"/>
              </a:spcAft>
              <a:buFont typeface="Symbol" panose="05050102010706020507" pitchFamily="18" charset="2"/>
              <a:buChar char=""/>
            </a:pPr>
            <a:r>
              <a:rPr lang="es-ES" sz="1800" dirty="0">
                <a:solidFill>
                  <a:schemeClr val="dk2"/>
                </a:solidFill>
                <a:latin typeface="Montserrat"/>
                <a:sym typeface="Montserrat"/>
              </a:rPr>
              <a:t>Investigación acerca de…</a:t>
            </a:r>
          </a:p>
          <a:p>
            <a:pPr marL="342900" lvl="0" indent="-342900">
              <a:lnSpc>
                <a:spcPct val="107000"/>
              </a:lnSpc>
              <a:spcAft>
                <a:spcPts val="600"/>
              </a:spcAft>
              <a:buFont typeface="Symbol" panose="05050102010706020507" pitchFamily="18" charset="2"/>
              <a:buChar char=""/>
            </a:pPr>
            <a:r>
              <a:rPr lang="es-ES" sz="1800" dirty="0">
                <a:solidFill>
                  <a:schemeClr val="dk2"/>
                </a:solidFill>
                <a:latin typeface="Montserrat"/>
                <a:sym typeface="Montserrat"/>
              </a:rPr>
              <a:t>Algunos aspectos interesantes sobre el conocimiento de…</a:t>
            </a:r>
          </a:p>
          <a:p>
            <a:pPr marL="285750" indent="-285750">
              <a:buFont typeface="Arial" panose="020B0604020202020204" pitchFamily="34" charset="0"/>
              <a:buChar char="•"/>
            </a:pPr>
            <a:endParaRPr lang="es-EC" dirty="0"/>
          </a:p>
        </p:txBody>
      </p:sp>
    </p:spTree>
    <p:extLst>
      <p:ext uri="{BB962C8B-B14F-4D97-AF65-F5344CB8AC3E}">
        <p14:creationId xmlns:p14="http://schemas.microsoft.com/office/powerpoint/2010/main" val="2131830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3"/>
          <p:cNvSpPr txBox="1">
            <a:spLocks noGrp="1"/>
          </p:cNvSpPr>
          <p:nvPr>
            <p:ph type="title"/>
          </p:nvPr>
        </p:nvSpPr>
        <p:spPr>
          <a:xfrm>
            <a:off x="5729446" y="1892050"/>
            <a:ext cx="3847212" cy="997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C" sz="2800" dirty="0"/>
              <a:t>Ejemplos de </a:t>
            </a:r>
            <a:br>
              <a:rPr lang="es-EC" sz="2800" dirty="0"/>
            </a:br>
            <a:r>
              <a:rPr lang="es-EC" sz="2800" dirty="0"/>
              <a:t>usos incorrectos </a:t>
            </a:r>
            <a:br>
              <a:rPr lang="es-EC" sz="2800" dirty="0"/>
            </a:br>
            <a:r>
              <a:rPr lang="es-EC" sz="2800" dirty="0"/>
              <a:t>de títulos</a:t>
            </a:r>
          </a:p>
        </p:txBody>
      </p:sp>
      <p:sp>
        <p:nvSpPr>
          <p:cNvPr id="535" name="Google Shape;535;p63"/>
          <p:cNvSpPr txBox="1">
            <a:spLocks noGrp="1"/>
          </p:cNvSpPr>
          <p:nvPr>
            <p:ph type="subTitle" idx="1"/>
          </p:nvPr>
        </p:nvSpPr>
        <p:spPr>
          <a:xfrm>
            <a:off x="215900" y="669897"/>
            <a:ext cx="5894546" cy="997200"/>
          </a:xfrm>
          <a:prstGeom prst="rect">
            <a:avLst/>
          </a:prstGeom>
        </p:spPr>
        <p:txBody>
          <a:bodyPr spcFirstLastPara="1" wrap="square" lIns="91425" tIns="91425" rIns="91425" bIns="91425" anchor="t" anchorCtr="0">
            <a:noAutofit/>
          </a:bodyPr>
          <a:lstStyle/>
          <a:p>
            <a:pPr marL="342900" lvl="0" algn="just" rtl="0">
              <a:spcBef>
                <a:spcPts val="0"/>
              </a:spcBef>
              <a:spcAft>
                <a:spcPts val="1200"/>
              </a:spcAft>
              <a:buFont typeface="+mj-lt"/>
              <a:buAutoNum type="arabicPeriod"/>
            </a:pPr>
            <a:r>
              <a:rPr lang="es-ES" sz="1600" dirty="0"/>
              <a:t>Estudios sobre la aportación de la densitometría ósea en las artroplastias de rodilla</a:t>
            </a:r>
          </a:p>
          <a:p>
            <a:pPr marL="342900" lvl="0" algn="just" rtl="0">
              <a:spcBef>
                <a:spcPts val="0"/>
              </a:spcBef>
              <a:spcAft>
                <a:spcPts val="1200"/>
              </a:spcAft>
              <a:buFont typeface="+mj-lt"/>
              <a:buAutoNum type="arabicPeriod"/>
            </a:pPr>
            <a:r>
              <a:rPr lang="es-ES" sz="1600" dirty="0"/>
              <a:t>Análisis de las complicaciones en cirugía de mínima invasión en el reemplazo total de cadera </a:t>
            </a:r>
          </a:p>
          <a:p>
            <a:pPr marL="342900" lvl="0" algn="just" rtl="0">
              <a:spcBef>
                <a:spcPts val="0"/>
              </a:spcBef>
              <a:spcAft>
                <a:spcPts val="1200"/>
              </a:spcAft>
              <a:buFont typeface="+mj-lt"/>
              <a:buAutoNum type="arabicPeriod"/>
            </a:pPr>
            <a:r>
              <a:rPr lang="es-ES" sz="1600" dirty="0"/>
              <a:t>Posible efecto del desempeño competitivo de los destinos turísticos balnearios. El caso de Algarbe versus el sur de España</a:t>
            </a:r>
          </a:p>
          <a:p>
            <a:pPr marL="342900" lvl="0" algn="just" rtl="0">
              <a:spcBef>
                <a:spcPts val="0"/>
              </a:spcBef>
              <a:spcAft>
                <a:spcPts val="1200"/>
              </a:spcAft>
              <a:buFont typeface="+mj-lt"/>
              <a:buAutoNum type="arabicPeriod"/>
            </a:pPr>
            <a:r>
              <a:rPr lang="es-ES" sz="1600" dirty="0"/>
              <a:t>Algunos aspectos interesantes sobre los factores determinantes en los procesos de innovación: una mirada a la situación en Latinoamérica</a:t>
            </a:r>
          </a:p>
          <a:p>
            <a:pPr marL="342900" lvl="0" algn="just" rtl="0">
              <a:spcBef>
                <a:spcPts val="0"/>
              </a:spcBef>
              <a:spcAft>
                <a:spcPts val="1200"/>
              </a:spcAft>
              <a:buFont typeface="+mj-lt"/>
              <a:buAutoNum type="arabicPeriod"/>
            </a:pPr>
            <a:r>
              <a:rPr lang="es-ES" sz="1600" dirty="0"/>
              <a:t>El escenario de competencia de la Industria Gastronómica de Cancún basado en las cinco fuerzas de Porter</a:t>
            </a:r>
          </a:p>
          <a:p>
            <a:pPr marL="0" lvl="0" indent="0" algn="just" rtl="0">
              <a:spcBef>
                <a:spcPts val="0"/>
              </a:spcBef>
              <a:spcAft>
                <a:spcPts val="1200"/>
              </a:spcAft>
              <a:buNone/>
            </a:pPr>
            <a:endParaRPr lang="es-ES" sz="1600" dirty="0"/>
          </a:p>
        </p:txBody>
      </p:sp>
    </p:spTree>
    <p:extLst>
      <p:ext uri="{BB962C8B-B14F-4D97-AF65-F5344CB8AC3E}">
        <p14:creationId xmlns:p14="http://schemas.microsoft.com/office/powerpoint/2010/main" val="3784631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5" name="Google Shape;535;p63"/>
          <p:cNvSpPr txBox="1">
            <a:spLocks noGrp="1"/>
          </p:cNvSpPr>
          <p:nvPr>
            <p:ph type="subTitle" idx="1"/>
          </p:nvPr>
        </p:nvSpPr>
        <p:spPr>
          <a:xfrm>
            <a:off x="215900" y="811198"/>
            <a:ext cx="8521700" cy="3521103"/>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pPr>
            <a:r>
              <a:rPr lang="es-ES" sz="1800" dirty="0"/>
              <a:t>“Influencia de los recursos didácticos utilizados por las maestras en el proceso enseñanza aprendizaje de la matemática de las niñas de tercer año de Educación Básica del Centro Educativo “Magdalena Dávalos” de la parroquia Veloz, cantón Riobamba, provincia de Chimborazo, durante el año lectivo 2012-2013” (45 palabras)</a:t>
            </a:r>
          </a:p>
          <a:p>
            <a:pPr marL="0" lvl="0" indent="0" algn="just" rtl="0">
              <a:spcBef>
                <a:spcPts val="0"/>
              </a:spcBef>
              <a:spcAft>
                <a:spcPts val="1200"/>
              </a:spcAft>
            </a:pPr>
            <a:endParaRPr lang="es-ES" sz="1800" dirty="0"/>
          </a:p>
          <a:p>
            <a:pPr marL="0" lvl="0" indent="0" algn="just" rtl="0">
              <a:spcBef>
                <a:spcPts val="0"/>
              </a:spcBef>
              <a:spcAft>
                <a:spcPts val="1200"/>
              </a:spcAft>
            </a:pPr>
            <a:r>
              <a:rPr lang="es-ES" sz="1800" dirty="0"/>
              <a:t>“Las precisiones de enseñanza y el aprendizaje para el desarrollo de los objetivos del año en el área de Matemática en los estudiantes de cuarto año de Educación General Básica de la Escuela Fiscal Mixta, “García Moreno”, parroquia El Batán Cantón Riobamba provincia de Chimborazo período 2013 - 2014” (49 palabras)</a:t>
            </a:r>
          </a:p>
          <a:p>
            <a:pPr marL="0" lvl="0" indent="0" algn="just" rtl="0">
              <a:spcBef>
                <a:spcPts val="0"/>
              </a:spcBef>
              <a:spcAft>
                <a:spcPts val="1200"/>
              </a:spcAft>
              <a:buNone/>
            </a:pPr>
            <a:endParaRPr lang="es-ES" sz="1800" dirty="0"/>
          </a:p>
        </p:txBody>
      </p:sp>
    </p:spTree>
    <p:extLst>
      <p:ext uri="{BB962C8B-B14F-4D97-AF65-F5344CB8AC3E}">
        <p14:creationId xmlns:p14="http://schemas.microsoft.com/office/powerpoint/2010/main" val="3743391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5" name="Google Shape;535;p63"/>
          <p:cNvSpPr txBox="1">
            <a:spLocks noGrp="1"/>
          </p:cNvSpPr>
          <p:nvPr>
            <p:ph type="subTitle" idx="1"/>
          </p:nvPr>
        </p:nvSpPr>
        <p:spPr>
          <a:xfrm>
            <a:off x="520700" y="1792225"/>
            <a:ext cx="8102600" cy="155905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pPr>
            <a:r>
              <a:rPr lang="es-ES" dirty="0"/>
              <a:t>El debate como estrategia para el desarrollo del pensamiento crítico (9 palabras)</a:t>
            </a:r>
          </a:p>
          <a:p>
            <a:pPr marL="0" lvl="0" indent="0" algn="just" rtl="0">
              <a:spcBef>
                <a:spcPts val="0"/>
              </a:spcBef>
              <a:spcAft>
                <a:spcPts val="1200"/>
              </a:spcAft>
            </a:pPr>
            <a:r>
              <a:rPr lang="es-ES" dirty="0"/>
              <a:t>Análisis semiótico de la imposición religiosa en </a:t>
            </a:r>
            <a:r>
              <a:rPr lang="es-ES" i="1" dirty="0"/>
              <a:t>Huasipungo </a:t>
            </a:r>
            <a:r>
              <a:rPr lang="es-ES" dirty="0"/>
              <a:t>de Jorge Icaza (11 palabras)</a:t>
            </a:r>
          </a:p>
          <a:p>
            <a:pPr marL="0" lvl="0" indent="0" algn="just" rtl="0">
              <a:spcBef>
                <a:spcPts val="0"/>
              </a:spcBef>
              <a:spcAft>
                <a:spcPts val="1200"/>
              </a:spcAft>
            </a:pPr>
            <a:endParaRPr lang="es-ES" dirty="0"/>
          </a:p>
        </p:txBody>
      </p:sp>
    </p:spTree>
    <p:extLst>
      <p:ext uri="{BB962C8B-B14F-4D97-AF65-F5344CB8AC3E}">
        <p14:creationId xmlns:p14="http://schemas.microsoft.com/office/powerpoint/2010/main" val="1736864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73"/>
          <p:cNvSpPr txBox="1">
            <a:spLocks noGrp="1"/>
          </p:cNvSpPr>
          <p:nvPr>
            <p:ph type="title"/>
          </p:nvPr>
        </p:nvSpPr>
        <p:spPr>
          <a:xfrm>
            <a:off x="497325" y="432325"/>
            <a:ext cx="632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Resumen</a:t>
            </a:r>
            <a:endParaRPr dirty="0"/>
          </a:p>
        </p:txBody>
      </p:sp>
      <p:sp>
        <p:nvSpPr>
          <p:cNvPr id="621" name="Google Shape;621;p73"/>
          <p:cNvSpPr txBox="1">
            <a:spLocks noGrp="1"/>
          </p:cNvSpPr>
          <p:nvPr>
            <p:ph type="subTitle" idx="2"/>
          </p:nvPr>
        </p:nvSpPr>
        <p:spPr>
          <a:xfrm>
            <a:off x="497325" y="1326392"/>
            <a:ext cx="7910075" cy="3004307"/>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ES" sz="1800" dirty="0"/>
              <a:t>El resumen (</a:t>
            </a:r>
            <a:r>
              <a:rPr lang="es-ES" sz="1800" i="1" dirty="0" err="1"/>
              <a:t>abstract</a:t>
            </a:r>
            <a:r>
              <a:rPr lang="es-ES" sz="1800" dirty="0"/>
              <a:t>) constituye una de las partes más importantes del artículo científico o la tesis. Como sucede con el título, el resumen se publica solo en varias ocasiones y los investigadores lo usan para decidir si deben obtener el artículo completo. </a:t>
            </a:r>
          </a:p>
          <a:p>
            <a:pPr marL="0" lvl="0" indent="0" algn="just" rtl="0">
              <a:spcBef>
                <a:spcPts val="0"/>
              </a:spcBef>
              <a:spcAft>
                <a:spcPts val="0"/>
              </a:spcAft>
              <a:buNone/>
            </a:pPr>
            <a:r>
              <a:rPr lang="es-ES" sz="1800" dirty="0"/>
              <a:t>Se conforma como un miniartículo que sintetiza los cuatro aspectos principales de la investigación: 1. El propósito del trabajo (Introducción) 2. Los métodos principales (Materiales y Métodos) 3. Los resultados más importantes (Resultados) 4. Las conclusiones principales (Discusión).</a:t>
            </a:r>
          </a:p>
          <a:p>
            <a:pPr marL="0" lvl="0" indent="0" algn="just" rtl="0">
              <a:spcBef>
                <a:spcPts val="0"/>
              </a:spcBef>
              <a:spcAft>
                <a:spcPts val="0"/>
              </a:spcAft>
              <a:buNone/>
            </a:pPr>
            <a:endParaRPr dirty="0"/>
          </a:p>
        </p:txBody>
      </p:sp>
    </p:spTree>
    <p:extLst>
      <p:ext uri="{BB962C8B-B14F-4D97-AF65-F5344CB8AC3E}">
        <p14:creationId xmlns:p14="http://schemas.microsoft.com/office/powerpoint/2010/main" val="547219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4" name="Google Shape;668;p78">
            <a:extLst>
              <a:ext uri="{FF2B5EF4-FFF2-40B4-BE49-F238E27FC236}">
                <a16:creationId xmlns:a16="http://schemas.microsoft.com/office/drawing/2014/main" id="{567B5821-7EB3-580B-0E25-91F08EFC3F51}"/>
              </a:ext>
            </a:extLst>
          </p:cNvPr>
          <p:cNvSpPr txBox="1">
            <a:spLocks noGrp="1"/>
          </p:cNvSpPr>
          <p:nvPr>
            <p:ph type="subTitle" idx="1"/>
          </p:nvPr>
        </p:nvSpPr>
        <p:spPr>
          <a:xfrm>
            <a:off x="304800" y="305748"/>
            <a:ext cx="8610600" cy="375000"/>
          </a:xfrm>
          <a:prstGeom prst="rect">
            <a:avLst/>
          </a:prstGeom>
        </p:spPr>
        <p:txBody>
          <a:bodyPr spcFirstLastPara="1" wrap="square" lIns="91425" tIns="91425" rIns="91425" bIns="91425" anchor="t" anchorCtr="0">
            <a:noAutofit/>
          </a:bodyPr>
          <a:lstStyle/>
          <a:p>
            <a:pPr marL="0" lvl="0" indent="0" algn="just">
              <a:spcAft>
                <a:spcPts val="1200"/>
              </a:spcAft>
            </a:pPr>
            <a:r>
              <a:rPr lang="es-ES" sz="1800" dirty="0"/>
              <a:t>[1] El propósito de esta investigación fue determinar la distribución geográfica del aura tiñosa (</a:t>
            </a:r>
            <a:r>
              <a:rPr lang="es-ES" sz="1800" i="1" dirty="0" err="1"/>
              <a:t>Cathartes</a:t>
            </a:r>
            <a:r>
              <a:rPr lang="es-ES" sz="1800" i="1" dirty="0"/>
              <a:t> aura</a:t>
            </a:r>
            <a:r>
              <a:rPr lang="es-ES" sz="1800" dirty="0"/>
              <a:t>) en las zonas costeras de Puerto Rico. [2] Una vez por semana, desde enero hasta diciembre de 1995, se recorrió en automóvil la carretera número 2, saliendo a las 07:30 desde Mayagüez, viajando hacia el sur y regresando al punto de partida por el norte. El autor y dos acompañantes anotaron el número de auras observadas durante el recorrido. [3] Observamos aves desde Yauco hasta Caguas, con la mayoría de los avistamientos entre Guánica y Santa Isabel. Las aves abundaron desde julio hasta septiembre y escasearon desde enero hasta marzo (durante el periodo reproductivo). [4] La presencia de aves en el área de Caguas, informada aquí por primera vez, indica que el aura tiñosa sigue su expansión hacia el norte. La abundancia en las demás localidades es similar a la informada por otros autores.</a:t>
            </a:r>
            <a:endParaRPr sz="1800" dirty="0"/>
          </a:p>
        </p:txBody>
      </p:sp>
      <p:sp>
        <p:nvSpPr>
          <p:cNvPr id="5" name="Google Shape;619;p73">
            <a:extLst>
              <a:ext uri="{FF2B5EF4-FFF2-40B4-BE49-F238E27FC236}">
                <a16:creationId xmlns:a16="http://schemas.microsoft.com/office/drawing/2014/main" id="{197CA8D9-08B8-13F5-8EC6-CE2833CC9E78}"/>
              </a:ext>
            </a:extLst>
          </p:cNvPr>
          <p:cNvSpPr txBox="1">
            <a:spLocks noGrp="1"/>
          </p:cNvSpPr>
          <p:nvPr>
            <p:ph type="title"/>
          </p:nvPr>
        </p:nvSpPr>
        <p:spPr>
          <a:xfrm>
            <a:off x="304800" y="4140725"/>
            <a:ext cx="632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Resumen (ejemplo)</a:t>
            </a:r>
            <a:endParaRPr dirty="0"/>
          </a:p>
        </p:txBody>
      </p:sp>
    </p:spTree>
    <p:extLst>
      <p:ext uri="{BB962C8B-B14F-4D97-AF65-F5344CB8AC3E}">
        <p14:creationId xmlns:p14="http://schemas.microsoft.com/office/powerpoint/2010/main" val="21352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9" name="Google Shape;489;p60"/>
          <p:cNvSpPr txBox="1">
            <a:spLocks noGrp="1"/>
          </p:cNvSpPr>
          <p:nvPr>
            <p:ph type="body" idx="1"/>
          </p:nvPr>
        </p:nvSpPr>
        <p:spPr>
          <a:xfrm>
            <a:off x="440267" y="1097280"/>
            <a:ext cx="8263466" cy="3471445"/>
          </a:xfrm>
          <a:prstGeom prst="rect">
            <a:avLst/>
          </a:prstGeom>
        </p:spPr>
        <p:txBody>
          <a:bodyPr spcFirstLastPara="1" wrap="square" lIns="91425" tIns="91425" rIns="91425" bIns="91425" anchor="t" anchorCtr="0">
            <a:noAutofit/>
          </a:bodyPr>
          <a:lstStyle/>
          <a:p>
            <a:pPr marL="0" lvl="0" indent="0" algn="just" rtl="0">
              <a:spcBef>
                <a:spcPts val="400"/>
              </a:spcBef>
              <a:spcAft>
                <a:spcPts val="400"/>
              </a:spcAft>
              <a:buClr>
                <a:schemeClr val="dk1"/>
              </a:buClr>
              <a:buSzPts val="1100"/>
              <a:buFont typeface="Arial"/>
              <a:buNone/>
            </a:pPr>
            <a:r>
              <a:rPr lang="es-ES" sz="2000" dirty="0"/>
              <a:t>Bien se conoce aquella anécdota atribuida a un escribano de </a:t>
            </a:r>
            <a:r>
              <a:rPr lang="es-ES" sz="2000" dirty="0" smtClean="0"/>
              <a:t>Nerón, uno </a:t>
            </a:r>
            <a:r>
              <a:rPr lang="es-ES" sz="2000" dirty="0"/>
              <a:t>de los emperadores de Roma. El copista recibió una orden de su jefe: redactar un mensaje en el que se plasmara el perdón a la vida de un prisionero enemigo.</a:t>
            </a:r>
          </a:p>
          <a:p>
            <a:pPr marL="0" lvl="0" indent="0" algn="just" rtl="0">
              <a:spcBef>
                <a:spcPts val="400"/>
              </a:spcBef>
              <a:spcAft>
                <a:spcPts val="400"/>
              </a:spcAft>
              <a:buClr>
                <a:schemeClr val="dk1"/>
              </a:buClr>
              <a:buSzPts val="1100"/>
              <a:buFont typeface="Arial"/>
              <a:buNone/>
            </a:pPr>
            <a:r>
              <a:rPr lang="es-ES" sz="2000" dirty="0"/>
              <a:t>Pero el escribiente alteró en la nota la ubicación de la coma; de modo que en vez de garabatear: «matadlo no, dejadlo vivo», el hombre rotuló: «matadlo, no dejadlo vivo». Y así el cautivo fue pasado por las armas; aunque cuentan que a la postre, por su error, el escribano también.</a:t>
            </a:r>
          </a:p>
          <a:p>
            <a:pPr marL="0" lvl="0" indent="0" algn="l" rtl="0">
              <a:spcBef>
                <a:spcPts val="0"/>
              </a:spcBef>
              <a:spcAft>
                <a:spcPts val="0"/>
              </a:spcAft>
              <a:buClr>
                <a:schemeClr val="dk1"/>
              </a:buClr>
              <a:buSzPts val="1100"/>
              <a:buFont typeface="Arial"/>
              <a:buNone/>
            </a:pPr>
            <a:endParaRPr lang="es-EC"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84"/>
          <p:cNvSpPr txBox="1">
            <a:spLocks noGrp="1"/>
          </p:cNvSpPr>
          <p:nvPr>
            <p:ph type="title"/>
          </p:nvPr>
        </p:nvSpPr>
        <p:spPr>
          <a:xfrm>
            <a:off x="713250" y="19727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Resumen (características)</a:t>
            </a:r>
            <a:endParaRPr dirty="0"/>
          </a:p>
        </p:txBody>
      </p:sp>
      <p:sp>
        <p:nvSpPr>
          <p:cNvPr id="738" name="Google Shape;738;p84"/>
          <p:cNvSpPr txBox="1"/>
          <p:nvPr/>
        </p:nvSpPr>
        <p:spPr>
          <a:xfrm>
            <a:off x="1731338" y="1005490"/>
            <a:ext cx="2379938" cy="618600"/>
          </a:xfrm>
          <a:prstGeom prst="rect">
            <a:avLst/>
          </a:prstGeom>
          <a:noFill/>
          <a:ln>
            <a:noFill/>
          </a:ln>
        </p:spPr>
        <p:txBody>
          <a:bodyPr spcFirstLastPara="1" wrap="square" lIns="91425" tIns="91425" rIns="91425" bIns="91425" anchor="t" anchorCtr="0">
            <a:noAutofit/>
          </a:bodyPr>
          <a:lstStyle/>
          <a:p>
            <a:pPr lvl="0"/>
            <a:r>
              <a:rPr lang="es-EC" sz="1800" dirty="0">
                <a:solidFill>
                  <a:schemeClr val="dk2"/>
                </a:solidFill>
                <a:latin typeface="Montserrat"/>
                <a:ea typeface="Montserrat"/>
                <a:cs typeface="Montserrat"/>
                <a:sym typeface="Montserrat"/>
              </a:rPr>
              <a:t>Consiste </a:t>
            </a:r>
            <a:r>
              <a:rPr lang="es-EC" sz="1800" dirty="0" smtClean="0">
                <a:solidFill>
                  <a:schemeClr val="dk2"/>
                </a:solidFill>
                <a:latin typeface="Montserrat"/>
                <a:ea typeface="Montserrat"/>
                <a:cs typeface="Montserrat"/>
                <a:sym typeface="Montserrat"/>
              </a:rPr>
              <a:t>en </a:t>
            </a:r>
            <a:r>
              <a:rPr lang="es-EC" sz="1800" dirty="0">
                <a:solidFill>
                  <a:schemeClr val="dk2"/>
                </a:solidFill>
                <a:latin typeface="Montserrat"/>
                <a:ea typeface="Montserrat"/>
                <a:cs typeface="Montserrat"/>
                <a:sym typeface="Montserrat"/>
              </a:rPr>
              <a:t>un solo párrafo.</a:t>
            </a:r>
            <a:endParaRPr sz="1800" dirty="0">
              <a:solidFill>
                <a:schemeClr val="dk2"/>
              </a:solidFill>
              <a:latin typeface="Montserrat"/>
              <a:ea typeface="Montserrat"/>
              <a:cs typeface="Montserrat"/>
              <a:sym typeface="Montserrat"/>
            </a:endParaRPr>
          </a:p>
        </p:txBody>
      </p:sp>
      <p:sp>
        <p:nvSpPr>
          <p:cNvPr id="740" name="Google Shape;740;p84"/>
          <p:cNvSpPr txBox="1"/>
          <p:nvPr/>
        </p:nvSpPr>
        <p:spPr>
          <a:xfrm>
            <a:off x="1663155" y="2235691"/>
            <a:ext cx="2379939" cy="61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algn="r">
              <a:buClr>
                <a:schemeClr val="dk1"/>
              </a:buClr>
              <a:buSzPts val="1100"/>
              <a:defRPr sz="1800">
                <a:solidFill>
                  <a:schemeClr val="dk2"/>
                </a:solidFill>
                <a:latin typeface="Montserrat"/>
                <a:ea typeface="Montserrat"/>
                <a:cs typeface="Montserrat"/>
              </a:defRPr>
            </a:lvl1pPr>
          </a:lstStyle>
          <a:p>
            <a:pPr algn="l"/>
            <a:r>
              <a:rPr lang="es-EC" dirty="0">
                <a:sym typeface="Lato"/>
              </a:rPr>
              <a:t>No contiene referencias a tablas o a figuras</a:t>
            </a:r>
            <a:endParaRPr dirty="0">
              <a:sym typeface="Lato"/>
            </a:endParaRPr>
          </a:p>
        </p:txBody>
      </p:sp>
      <p:sp>
        <p:nvSpPr>
          <p:cNvPr id="742" name="Google Shape;742;p84"/>
          <p:cNvSpPr txBox="1"/>
          <p:nvPr/>
        </p:nvSpPr>
        <p:spPr>
          <a:xfrm>
            <a:off x="5043230" y="814305"/>
            <a:ext cx="2379938" cy="618600"/>
          </a:xfrm>
          <a:prstGeom prst="rect">
            <a:avLst/>
          </a:prstGeom>
          <a:noFill/>
          <a:ln>
            <a:noFill/>
          </a:ln>
        </p:spPr>
        <p:txBody>
          <a:bodyPr spcFirstLastPara="1" wrap="square" lIns="91425" tIns="91425" rIns="91425" bIns="91425" anchor="t" anchorCtr="0">
            <a:noAutofit/>
          </a:bodyPr>
          <a:lstStyle/>
          <a:p>
            <a:pPr lvl="0" algn="r">
              <a:buClr>
                <a:schemeClr val="dk1"/>
              </a:buClr>
              <a:buSzPts val="1100"/>
            </a:pPr>
            <a:r>
              <a:rPr lang="es-EC" sz="1800" dirty="0">
                <a:solidFill>
                  <a:schemeClr val="dk2"/>
                </a:solidFill>
                <a:latin typeface="Montserrat"/>
                <a:ea typeface="Montserrat"/>
                <a:cs typeface="Montserrat"/>
                <a:sym typeface="Montserrat"/>
              </a:rPr>
              <a:t>No contiene citas bibliográficas o referencias.</a:t>
            </a:r>
            <a:endParaRPr sz="1800" dirty="0">
              <a:solidFill>
                <a:schemeClr val="dk2"/>
              </a:solidFill>
              <a:latin typeface="Montserrat"/>
              <a:ea typeface="Montserrat"/>
              <a:cs typeface="Montserrat"/>
              <a:sym typeface="Montserrat"/>
            </a:endParaRPr>
          </a:p>
        </p:txBody>
      </p:sp>
      <p:sp>
        <p:nvSpPr>
          <p:cNvPr id="2" name="AutoShape 2" descr="párrafo icono gratis">
            <a:extLst>
              <a:ext uri="{FF2B5EF4-FFF2-40B4-BE49-F238E27FC236}">
                <a16:creationId xmlns:a16="http://schemas.microsoft.com/office/drawing/2014/main" id="{7B2DF9C7-EB67-0001-ABDB-FA0CA105759F}"/>
              </a:ext>
            </a:extLst>
          </p:cNvPr>
          <p:cNvSpPr>
            <a:spLocks noChangeAspect="1" noChangeArrowheads="1"/>
          </p:cNvSpPr>
          <p:nvPr/>
        </p:nvSpPr>
        <p:spPr bwMode="auto">
          <a:xfrm>
            <a:off x="4660530" y="176579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0" name="Picture 6" descr="Icono Párrafo, capital, texto en Neu Text">
            <a:extLst>
              <a:ext uri="{FF2B5EF4-FFF2-40B4-BE49-F238E27FC236}">
                <a16:creationId xmlns:a16="http://schemas.microsoft.com/office/drawing/2014/main" id="{8D035030-EF68-3463-22C1-B11D9FE36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79" y="918426"/>
            <a:ext cx="942046" cy="9420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rowth Chart Icon. Upper Arrows Sign. Vector Stock Vector - Illustration of  allowed, business: 142458303">
            <a:extLst>
              <a:ext uri="{FF2B5EF4-FFF2-40B4-BE49-F238E27FC236}">
                <a16:creationId xmlns:a16="http://schemas.microsoft.com/office/drawing/2014/main" id="{C1C9F837-259A-D124-8E77-C4306F4685E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9000" y1="42968" x2="39000" y2="42968"/>
                        <a14:foregroundMark x1="62750" y1="47604" x2="62750" y2="47604"/>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2068657"/>
            <a:ext cx="1782762" cy="14418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o O Detente. Icono De Libro. Símbolo De Educación. Señal De Instrucción O  Aprendizaje Electrónico. Prohibido Símbolo De Parada De Prohibición. Ningún  Icono De Educación. Vector Ilustraciones Svg, Vectoriales, Clip Art  Vectorizado">
            <a:extLst>
              <a:ext uri="{FF2B5EF4-FFF2-40B4-BE49-F238E27FC236}">
                <a16:creationId xmlns:a16="http://schemas.microsoft.com/office/drawing/2014/main" id="{CFE38841-CA90-3FA8-3177-C320BF248D7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33231" y1="45385" x2="33231" y2="45385"/>
                        <a14:foregroundMark x1="57385" y1="43482" x2="57385" y2="43482"/>
                        <a14:foregroundMark x1="57385" y1="40247" x2="57385" y2="40247"/>
                        <a14:foregroundMark x1="56154" y1="47383" x2="56154" y2="47383"/>
                        <a14:backgroundMark x1="51769" y1="55281" x2="51769" y2="55281"/>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61238" y="564750"/>
            <a:ext cx="1782762" cy="1441155"/>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740;p84">
            <a:extLst>
              <a:ext uri="{FF2B5EF4-FFF2-40B4-BE49-F238E27FC236}">
                <a16:creationId xmlns:a16="http://schemas.microsoft.com/office/drawing/2014/main" id="{D2DB703D-7BB1-E5A9-E2DB-ED4DB408CF57}"/>
              </a:ext>
            </a:extLst>
          </p:cNvPr>
          <p:cNvSpPr txBox="1"/>
          <p:nvPr/>
        </p:nvSpPr>
        <p:spPr>
          <a:xfrm>
            <a:off x="4876425" y="2095992"/>
            <a:ext cx="2633942" cy="61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algn="r">
              <a:buClr>
                <a:schemeClr val="dk1"/>
              </a:buClr>
              <a:buSzPts val="1100"/>
              <a:defRPr sz="1800">
                <a:solidFill>
                  <a:schemeClr val="dk2"/>
                </a:solidFill>
                <a:latin typeface="Montserrat"/>
                <a:ea typeface="Montserrat"/>
                <a:cs typeface="Montserrat"/>
              </a:defRPr>
            </a:lvl1pPr>
          </a:lstStyle>
          <a:p>
            <a:r>
              <a:rPr lang="es-ES" dirty="0">
                <a:sym typeface="Lato"/>
              </a:rPr>
              <a:t>Generalmente se redacta en tiempo pasado (se encontró, se observó, etc.).</a:t>
            </a:r>
            <a:endParaRPr lang="es-EC" dirty="0">
              <a:sym typeface="Lato"/>
            </a:endParaRPr>
          </a:p>
        </p:txBody>
      </p:sp>
      <p:pic>
        <p:nvPicPr>
          <p:cNvPr id="1040" name="Picture 16" descr="Pasado - Iconos gratis de hora y fecha">
            <a:extLst>
              <a:ext uri="{FF2B5EF4-FFF2-40B4-BE49-F238E27FC236}">
                <a16:creationId xmlns:a16="http://schemas.microsoft.com/office/drawing/2014/main" id="{30E45FC9-03D8-11CB-670A-E6785B81B6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1388" y="2237710"/>
            <a:ext cx="953764" cy="953764"/>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738;p84">
            <a:extLst>
              <a:ext uri="{FF2B5EF4-FFF2-40B4-BE49-F238E27FC236}">
                <a16:creationId xmlns:a16="http://schemas.microsoft.com/office/drawing/2014/main" id="{99ABD690-7B79-2562-F23B-126965B5C3BC}"/>
              </a:ext>
            </a:extLst>
          </p:cNvPr>
          <p:cNvSpPr txBox="1"/>
          <p:nvPr/>
        </p:nvSpPr>
        <p:spPr>
          <a:xfrm>
            <a:off x="3190079" y="3578970"/>
            <a:ext cx="3706302" cy="618600"/>
          </a:xfrm>
          <a:prstGeom prst="rect">
            <a:avLst/>
          </a:prstGeom>
          <a:noFill/>
          <a:ln>
            <a:noFill/>
          </a:ln>
        </p:spPr>
        <p:txBody>
          <a:bodyPr spcFirstLastPara="1" wrap="square" lIns="91425" tIns="91425" rIns="91425" bIns="91425" anchor="t" anchorCtr="0">
            <a:noAutofit/>
          </a:bodyPr>
          <a:lstStyle/>
          <a:p>
            <a:pPr lvl="0"/>
            <a:r>
              <a:rPr lang="es-EC" sz="1800" dirty="0">
                <a:solidFill>
                  <a:schemeClr val="dk2"/>
                </a:solidFill>
                <a:latin typeface="Montserrat"/>
                <a:ea typeface="Montserrat"/>
                <a:cs typeface="Montserrat"/>
                <a:sym typeface="Montserrat"/>
              </a:rPr>
              <a:t>No contiene siglas o abreviaturas (excepto aquellas que toda la audiencia conoce).</a:t>
            </a:r>
          </a:p>
        </p:txBody>
      </p:sp>
      <p:pic>
        <p:nvPicPr>
          <p:cNvPr id="12" name="Picture 2" descr="Omg - Free social media icons">
            <a:extLst>
              <a:ext uri="{FF2B5EF4-FFF2-40B4-BE49-F238E27FC236}">
                <a16:creationId xmlns:a16="http://schemas.microsoft.com/office/drawing/2014/main" id="{2B3DA9C9-C19E-DA74-DEA8-640F5FBC33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6315" y="3675834"/>
            <a:ext cx="618600" cy="61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Prohibido - Iconos gratis de señales">
            <a:extLst>
              <a:ext uri="{FF2B5EF4-FFF2-40B4-BE49-F238E27FC236}">
                <a16:creationId xmlns:a16="http://schemas.microsoft.com/office/drawing/2014/main" id="{1BA0DF62-463C-2CA8-1C88-A7886FE481B2}"/>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68733" y="3471223"/>
            <a:ext cx="953764" cy="9537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40" name="Google Shape;740;p84"/>
          <p:cNvSpPr txBox="1"/>
          <p:nvPr/>
        </p:nvSpPr>
        <p:spPr>
          <a:xfrm>
            <a:off x="5052121" y="576116"/>
            <a:ext cx="2379939" cy="61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algn="r">
              <a:buClr>
                <a:schemeClr val="dk1"/>
              </a:buClr>
              <a:buSzPts val="1100"/>
              <a:defRPr sz="1800">
                <a:solidFill>
                  <a:schemeClr val="dk2"/>
                </a:solidFill>
                <a:latin typeface="Montserrat"/>
                <a:ea typeface="Montserrat"/>
                <a:cs typeface="Montserrat"/>
              </a:defRPr>
            </a:lvl1pPr>
          </a:lstStyle>
          <a:p>
            <a:r>
              <a:rPr lang="es-ES" dirty="0">
                <a:sym typeface="Lato"/>
              </a:rPr>
              <a:t>No puede exceder la longitud especificada por la revista (usualmente 150 a 250 palabras).</a:t>
            </a:r>
            <a:endParaRPr lang="es-EC" dirty="0">
              <a:sym typeface="Lato"/>
            </a:endParaRPr>
          </a:p>
        </p:txBody>
      </p:sp>
      <p:sp>
        <p:nvSpPr>
          <p:cNvPr id="742" name="Google Shape;742;p84"/>
          <p:cNvSpPr txBox="1"/>
          <p:nvPr/>
        </p:nvSpPr>
        <p:spPr>
          <a:xfrm>
            <a:off x="1619264" y="576116"/>
            <a:ext cx="2445460" cy="6186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ES" sz="1800" dirty="0">
                <a:solidFill>
                  <a:schemeClr val="dk2"/>
                </a:solidFill>
                <a:latin typeface="Montserrat"/>
                <a:ea typeface="Montserrat"/>
                <a:cs typeface="Montserrat"/>
                <a:sym typeface="Montserrat"/>
              </a:rPr>
              <a:t>Por lo general contiene el nombre común y el nombre científico de las especies estudiadas.</a:t>
            </a:r>
            <a:endParaRPr lang="es-EC" sz="1800" dirty="0">
              <a:solidFill>
                <a:schemeClr val="dk2"/>
              </a:solidFill>
              <a:latin typeface="Montserrat"/>
              <a:ea typeface="Montserrat"/>
              <a:cs typeface="Montserrat"/>
              <a:sym typeface="Montserrat"/>
            </a:endParaRPr>
          </a:p>
        </p:txBody>
      </p:sp>
      <p:sp>
        <p:nvSpPr>
          <p:cNvPr id="2" name="AutoShape 2" descr="párrafo icono gratis">
            <a:extLst>
              <a:ext uri="{FF2B5EF4-FFF2-40B4-BE49-F238E27FC236}">
                <a16:creationId xmlns:a16="http://schemas.microsoft.com/office/drawing/2014/main" id="{7B2DF9C7-EB67-0001-ABDB-FA0CA105759F}"/>
              </a:ext>
            </a:extLst>
          </p:cNvPr>
          <p:cNvSpPr>
            <a:spLocks noChangeAspect="1" noChangeArrowheads="1"/>
          </p:cNvSpPr>
          <p:nvPr/>
        </p:nvSpPr>
        <p:spPr bwMode="auto">
          <a:xfrm>
            <a:off x="4364560" y="205797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Google Shape;740;p84">
            <a:extLst>
              <a:ext uri="{FF2B5EF4-FFF2-40B4-BE49-F238E27FC236}">
                <a16:creationId xmlns:a16="http://schemas.microsoft.com/office/drawing/2014/main" id="{D2DB703D-7BB1-E5A9-E2DB-ED4DB408CF57}"/>
              </a:ext>
            </a:extLst>
          </p:cNvPr>
          <p:cNvSpPr txBox="1"/>
          <p:nvPr/>
        </p:nvSpPr>
        <p:spPr>
          <a:xfrm>
            <a:off x="1619264" y="2716247"/>
            <a:ext cx="2633942" cy="61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algn="r">
              <a:buClr>
                <a:schemeClr val="dk1"/>
              </a:buClr>
              <a:buSzPts val="1100"/>
              <a:defRPr sz="1800">
                <a:solidFill>
                  <a:schemeClr val="dk2"/>
                </a:solidFill>
                <a:latin typeface="Montserrat"/>
                <a:ea typeface="Montserrat"/>
                <a:cs typeface="Montserrat"/>
              </a:defRPr>
            </a:lvl1pPr>
          </a:lstStyle>
          <a:p>
            <a:pPr algn="l"/>
            <a:r>
              <a:rPr lang="es-ES" dirty="0">
                <a:sym typeface="Lato"/>
              </a:rPr>
              <a:t>Su longitud debe guardar proporción con la longitud del artículo y la importancia de la investigación.</a:t>
            </a:r>
            <a:endParaRPr lang="es-EC" dirty="0">
              <a:sym typeface="Lato"/>
            </a:endParaRPr>
          </a:p>
        </p:txBody>
      </p:sp>
      <p:grpSp>
        <p:nvGrpSpPr>
          <p:cNvPr id="10" name="Google Shape;6716;p141">
            <a:extLst>
              <a:ext uri="{FF2B5EF4-FFF2-40B4-BE49-F238E27FC236}">
                <a16:creationId xmlns:a16="http://schemas.microsoft.com/office/drawing/2014/main" id="{77FD6C44-BB12-4ECC-63C9-FF870A9ADCCB}"/>
              </a:ext>
            </a:extLst>
          </p:cNvPr>
          <p:cNvGrpSpPr/>
          <p:nvPr/>
        </p:nvGrpSpPr>
        <p:grpSpPr>
          <a:xfrm>
            <a:off x="587719" y="953557"/>
            <a:ext cx="676439" cy="823211"/>
            <a:chOff x="914900" y="3806450"/>
            <a:chExt cx="451700" cy="481825"/>
          </a:xfrm>
          <a:solidFill>
            <a:schemeClr val="tx1"/>
          </a:solidFill>
        </p:grpSpPr>
        <p:sp>
          <p:nvSpPr>
            <p:cNvPr id="11" name="Google Shape;6717;p141">
              <a:extLst>
                <a:ext uri="{FF2B5EF4-FFF2-40B4-BE49-F238E27FC236}">
                  <a16:creationId xmlns:a16="http://schemas.microsoft.com/office/drawing/2014/main" id="{68E69247-123D-D20F-8526-4D0518EC5C1D}"/>
                </a:ext>
              </a:extLst>
            </p:cNvPr>
            <p:cNvSpPr/>
            <p:nvPr/>
          </p:nvSpPr>
          <p:spPr>
            <a:xfrm>
              <a:off x="914900" y="4174425"/>
              <a:ext cx="423400" cy="113850"/>
            </a:xfrm>
            <a:custGeom>
              <a:avLst/>
              <a:gdLst/>
              <a:ahLst/>
              <a:cxnLst/>
              <a:rect l="l" t="t" r="r" b="b"/>
              <a:pathLst>
                <a:path w="16936" h="4554" extrusionOk="0">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6718;p141">
              <a:extLst>
                <a:ext uri="{FF2B5EF4-FFF2-40B4-BE49-F238E27FC236}">
                  <a16:creationId xmlns:a16="http://schemas.microsoft.com/office/drawing/2014/main" id="{85D5A315-5ADE-23F9-7587-4356EC17070B}"/>
                </a:ext>
              </a:extLst>
            </p:cNvPr>
            <p:cNvSpPr/>
            <p:nvPr/>
          </p:nvSpPr>
          <p:spPr>
            <a:xfrm>
              <a:off x="971350" y="3806450"/>
              <a:ext cx="254100" cy="339775"/>
            </a:xfrm>
            <a:custGeom>
              <a:avLst/>
              <a:gdLst/>
              <a:ahLst/>
              <a:cxnLst/>
              <a:rect l="l" t="t" r="r" b="b"/>
              <a:pathLst>
                <a:path w="10164" h="13591" extrusionOk="0">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13" name="Google Shape;6719;p141">
              <a:extLst>
                <a:ext uri="{FF2B5EF4-FFF2-40B4-BE49-F238E27FC236}">
                  <a16:creationId xmlns:a16="http://schemas.microsoft.com/office/drawing/2014/main" id="{30997FF0-1179-721A-B055-38853532BF81}"/>
                </a:ext>
              </a:extLst>
            </p:cNvPr>
            <p:cNvSpPr/>
            <p:nvPr/>
          </p:nvSpPr>
          <p:spPr>
            <a:xfrm>
              <a:off x="971350" y="3947600"/>
              <a:ext cx="141175" cy="198625"/>
            </a:xfrm>
            <a:custGeom>
              <a:avLst/>
              <a:gdLst/>
              <a:ahLst/>
              <a:cxnLst/>
              <a:rect l="l" t="t" r="r" b="b"/>
              <a:pathLst>
                <a:path w="5647" h="7945" extrusionOk="0">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6720;p141">
              <a:extLst>
                <a:ext uri="{FF2B5EF4-FFF2-40B4-BE49-F238E27FC236}">
                  <a16:creationId xmlns:a16="http://schemas.microsoft.com/office/drawing/2014/main" id="{35B6825F-9A78-8402-E3F7-9507DEB3799C}"/>
                </a:ext>
              </a:extLst>
            </p:cNvPr>
            <p:cNvSpPr/>
            <p:nvPr/>
          </p:nvSpPr>
          <p:spPr>
            <a:xfrm>
              <a:off x="1253675" y="3806450"/>
              <a:ext cx="112925" cy="90350"/>
            </a:xfrm>
            <a:custGeom>
              <a:avLst/>
              <a:gdLst/>
              <a:ahLst/>
              <a:cxnLst/>
              <a:rect l="l" t="t" r="r" b="b"/>
              <a:pathLst>
                <a:path w="4517" h="3614" extrusionOk="0">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 name="Google Shape;6721;p141">
              <a:extLst>
                <a:ext uri="{FF2B5EF4-FFF2-40B4-BE49-F238E27FC236}">
                  <a16:creationId xmlns:a16="http://schemas.microsoft.com/office/drawing/2014/main" id="{CC562B62-9BBD-8410-1B59-B8F8783766EC}"/>
                </a:ext>
              </a:extLst>
            </p:cNvPr>
            <p:cNvSpPr/>
            <p:nvPr/>
          </p:nvSpPr>
          <p:spPr>
            <a:xfrm>
              <a:off x="1253600" y="3876425"/>
              <a:ext cx="95025" cy="42975"/>
            </a:xfrm>
            <a:custGeom>
              <a:avLst/>
              <a:gdLst/>
              <a:ahLst/>
              <a:cxnLst/>
              <a:rect l="l" t="t" r="r" b="b"/>
              <a:pathLst>
                <a:path w="3801" h="1719" extrusionOk="0">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2056" name="Picture 8" descr="Iconos de Párrafo - Iconos gratuitos de 1,455">
            <a:extLst>
              <a:ext uri="{FF2B5EF4-FFF2-40B4-BE49-F238E27FC236}">
                <a16:creationId xmlns:a16="http://schemas.microsoft.com/office/drawing/2014/main" id="{3B15F10F-5DDE-7AA9-73F3-CE446068B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5814" y="953557"/>
            <a:ext cx="953764" cy="9537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exto de interlineado - Iconos gratis de interfaz">
            <a:extLst>
              <a:ext uri="{FF2B5EF4-FFF2-40B4-BE49-F238E27FC236}">
                <a16:creationId xmlns:a16="http://schemas.microsoft.com/office/drawing/2014/main" id="{CDDF4B96-220E-C19D-9E0E-041C44CCD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15" y="3025547"/>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738;p84">
            <a:extLst>
              <a:ext uri="{FF2B5EF4-FFF2-40B4-BE49-F238E27FC236}">
                <a16:creationId xmlns:a16="http://schemas.microsoft.com/office/drawing/2014/main" id="{64BBF89B-E2CA-A32B-9CC4-2604550FD43D}"/>
              </a:ext>
            </a:extLst>
          </p:cNvPr>
          <p:cNvSpPr txBox="1"/>
          <p:nvPr/>
        </p:nvSpPr>
        <p:spPr>
          <a:xfrm>
            <a:off x="4989082" y="2510821"/>
            <a:ext cx="2442978" cy="618600"/>
          </a:xfrm>
          <a:prstGeom prst="rect">
            <a:avLst/>
          </a:prstGeom>
          <a:noFill/>
          <a:ln>
            <a:noFill/>
          </a:ln>
        </p:spPr>
        <p:txBody>
          <a:bodyPr spcFirstLastPara="1" wrap="square" lIns="91425" tIns="91425" rIns="91425" bIns="91425" anchor="t" anchorCtr="0">
            <a:noAutofit/>
          </a:bodyPr>
          <a:lstStyle/>
          <a:p>
            <a:pPr lvl="0" algn="r"/>
            <a:r>
              <a:rPr lang="es-ES" sz="1800" dirty="0" smtClean="0">
                <a:solidFill>
                  <a:schemeClr val="dk2"/>
                </a:solidFill>
                <a:latin typeface="Montserrat"/>
                <a:ea typeface="Montserrat"/>
                <a:cs typeface="Montserrat"/>
                <a:sym typeface="Montserrat"/>
              </a:rPr>
              <a:t>Las versiones </a:t>
            </a:r>
            <a:r>
              <a:rPr lang="es-ES" sz="1800" dirty="0">
                <a:solidFill>
                  <a:schemeClr val="dk2"/>
                </a:solidFill>
                <a:latin typeface="Montserrat"/>
                <a:ea typeface="Montserrat"/>
                <a:cs typeface="Montserrat"/>
                <a:sym typeface="Montserrat"/>
              </a:rPr>
              <a:t>en español y </a:t>
            </a:r>
            <a:r>
              <a:rPr lang="es-ES" sz="1800" dirty="0" smtClean="0">
                <a:solidFill>
                  <a:schemeClr val="dk2"/>
                </a:solidFill>
                <a:latin typeface="Montserrat"/>
                <a:ea typeface="Montserrat"/>
                <a:cs typeface="Montserrat"/>
                <a:sym typeface="Montserrat"/>
              </a:rPr>
              <a:t>en inglés </a:t>
            </a:r>
            <a:r>
              <a:rPr lang="es-ES" sz="1800" dirty="0">
                <a:solidFill>
                  <a:schemeClr val="dk2"/>
                </a:solidFill>
                <a:latin typeface="Montserrat"/>
                <a:ea typeface="Montserrat"/>
                <a:cs typeface="Montserrat"/>
                <a:sym typeface="Montserrat"/>
              </a:rPr>
              <a:t>tienen que decir lo mismo; la única diferencia entre ambas es el idioma.</a:t>
            </a:r>
            <a:endParaRPr lang="es-EC" sz="1800" dirty="0">
              <a:solidFill>
                <a:schemeClr val="dk2"/>
              </a:solidFill>
              <a:latin typeface="Montserrat"/>
              <a:ea typeface="Montserrat"/>
              <a:cs typeface="Montserrat"/>
              <a:sym typeface="Montserrat"/>
            </a:endParaRPr>
          </a:p>
        </p:txBody>
      </p:sp>
      <p:pic>
        <p:nvPicPr>
          <p:cNvPr id="18" name="Picture 4" descr="Traducción traductor de google iconos de computadora interpretación en  inglés, ángulo, Inglés, texto png | PNGWing">
            <a:extLst>
              <a:ext uri="{FF2B5EF4-FFF2-40B4-BE49-F238E27FC236}">
                <a16:creationId xmlns:a16="http://schemas.microsoft.com/office/drawing/2014/main" id="{E1A59144-123E-D3A0-4446-2F118B56EB6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61" b="91602" l="10000" r="90000">
                        <a14:foregroundMark x1="27283" y1="9961" x2="27283" y2="9961"/>
                        <a14:foregroundMark x1="36630" y1="23047" x2="36630" y2="23047"/>
                        <a14:foregroundMark x1="34348" y1="66211" x2="34348" y2="66211"/>
                        <a14:foregroundMark x1="40000" y1="77930" x2="40000" y2="77930"/>
                        <a14:foregroundMark x1="56630" y1="70117" x2="56630" y2="70117"/>
                        <a14:foregroundMark x1="46196" y1="91602" x2="46196" y2="91602"/>
                      </a14:backgroundRemoval>
                    </a14:imgEffect>
                  </a14:imgLayer>
                </a14:imgProps>
              </a:ext>
              <a:ext uri="{28A0092B-C50C-407E-A947-70E740481C1C}">
                <a14:useLocalDpi xmlns:a14="http://schemas.microsoft.com/office/drawing/2010/main" val="0"/>
              </a:ext>
            </a:extLst>
          </a:blip>
          <a:srcRect/>
          <a:stretch>
            <a:fillRect/>
          </a:stretch>
        </p:blipFill>
        <p:spPr bwMode="auto">
          <a:xfrm>
            <a:off x="7242271" y="2891940"/>
            <a:ext cx="2031930" cy="113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584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40" name="Google Shape;740;p84"/>
          <p:cNvSpPr txBox="1"/>
          <p:nvPr/>
        </p:nvSpPr>
        <p:spPr>
          <a:xfrm>
            <a:off x="5101949" y="975142"/>
            <a:ext cx="2379939" cy="61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algn="r">
              <a:buClr>
                <a:schemeClr val="dk1"/>
              </a:buClr>
              <a:buSzPts val="1100"/>
              <a:defRPr sz="1800">
                <a:solidFill>
                  <a:schemeClr val="dk2"/>
                </a:solidFill>
                <a:latin typeface="Montserrat"/>
                <a:ea typeface="Montserrat"/>
                <a:cs typeface="Montserrat"/>
              </a:defRPr>
            </a:lvl1pPr>
          </a:lstStyle>
          <a:p>
            <a:r>
              <a:rPr lang="es-ES" dirty="0">
                <a:sym typeface="Lato"/>
              </a:rPr>
              <a:t>Al final del resumen se suelen colocar las palabras clave. </a:t>
            </a:r>
            <a:endParaRPr lang="es-EC" dirty="0">
              <a:sym typeface="Lato"/>
            </a:endParaRPr>
          </a:p>
        </p:txBody>
      </p:sp>
      <p:sp>
        <p:nvSpPr>
          <p:cNvPr id="742" name="Google Shape;742;p84"/>
          <p:cNvSpPr txBox="1"/>
          <p:nvPr/>
        </p:nvSpPr>
        <p:spPr>
          <a:xfrm>
            <a:off x="1662112" y="503084"/>
            <a:ext cx="2633942" cy="6186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ES" sz="1800" dirty="0">
                <a:solidFill>
                  <a:schemeClr val="dk2"/>
                </a:solidFill>
                <a:latin typeface="Montserrat"/>
                <a:ea typeface="Montserrat"/>
                <a:cs typeface="Montserrat"/>
                <a:sym typeface="Montserrat"/>
              </a:rPr>
              <a:t>Aunque suelen ser continuos con la estructura antes </a:t>
            </a:r>
            <a:r>
              <a:rPr lang="es-ES" sz="1800" dirty="0" smtClean="0">
                <a:solidFill>
                  <a:schemeClr val="dk2"/>
                </a:solidFill>
                <a:latin typeface="Montserrat"/>
                <a:ea typeface="Montserrat"/>
                <a:cs typeface="Montserrat"/>
                <a:sym typeface="Montserrat"/>
              </a:rPr>
              <a:t>mencionada, </a:t>
            </a:r>
            <a:r>
              <a:rPr lang="es-ES" sz="1800" dirty="0">
                <a:solidFill>
                  <a:schemeClr val="dk2"/>
                </a:solidFill>
                <a:latin typeface="Montserrat"/>
                <a:ea typeface="Montserrat"/>
                <a:cs typeface="Montserrat"/>
                <a:sym typeface="Montserrat"/>
              </a:rPr>
              <a:t>algunas veces se solicita lleve en forma explícita el subtítulo de cada sección del resumen.</a:t>
            </a:r>
            <a:endParaRPr lang="es-EC" sz="1800" dirty="0">
              <a:solidFill>
                <a:schemeClr val="dk2"/>
              </a:solidFill>
              <a:latin typeface="Montserrat"/>
              <a:ea typeface="Montserrat"/>
              <a:cs typeface="Montserrat"/>
              <a:sym typeface="Montserrat"/>
            </a:endParaRPr>
          </a:p>
        </p:txBody>
      </p:sp>
      <p:sp>
        <p:nvSpPr>
          <p:cNvPr id="2" name="AutoShape 2" descr="párrafo icono gratis">
            <a:extLst>
              <a:ext uri="{FF2B5EF4-FFF2-40B4-BE49-F238E27FC236}">
                <a16:creationId xmlns:a16="http://schemas.microsoft.com/office/drawing/2014/main" id="{7B2DF9C7-EB67-0001-ABDB-FA0CA105759F}"/>
              </a:ext>
            </a:extLst>
          </p:cNvPr>
          <p:cNvSpPr>
            <a:spLocks noChangeAspect="1" noChangeArrowheads="1"/>
          </p:cNvSpPr>
          <p:nvPr/>
        </p:nvSpPr>
        <p:spPr bwMode="auto">
          <a:xfrm>
            <a:off x="4419600" y="212015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Google Shape;740;p84">
            <a:extLst>
              <a:ext uri="{FF2B5EF4-FFF2-40B4-BE49-F238E27FC236}">
                <a16:creationId xmlns:a16="http://schemas.microsoft.com/office/drawing/2014/main" id="{D2DB703D-7BB1-E5A9-E2DB-ED4DB408CF57}"/>
              </a:ext>
            </a:extLst>
          </p:cNvPr>
          <p:cNvSpPr txBox="1"/>
          <p:nvPr/>
        </p:nvSpPr>
        <p:spPr>
          <a:xfrm>
            <a:off x="1662112" y="3248105"/>
            <a:ext cx="2633942" cy="61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algn="r">
              <a:buClr>
                <a:schemeClr val="dk1"/>
              </a:buClr>
              <a:buSzPts val="1100"/>
              <a:defRPr sz="1800">
                <a:solidFill>
                  <a:schemeClr val="dk2"/>
                </a:solidFill>
                <a:latin typeface="Montserrat"/>
                <a:ea typeface="Montserrat"/>
                <a:cs typeface="Montserrat"/>
              </a:defRPr>
            </a:lvl1pPr>
          </a:lstStyle>
          <a:p>
            <a:pPr algn="l"/>
            <a:r>
              <a:rPr lang="es-ES" dirty="0">
                <a:sym typeface="Lato"/>
              </a:rPr>
              <a:t>No se debe incluir información que no esté descrita en el artículo.</a:t>
            </a:r>
            <a:endParaRPr lang="es-EC" dirty="0">
              <a:sym typeface="Lato"/>
            </a:endParaRPr>
          </a:p>
        </p:txBody>
      </p:sp>
      <p:pic>
        <p:nvPicPr>
          <p:cNvPr id="3078" name="Picture 6" descr="icono de línea de título 6670306 Vector en Vecteezy">
            <a:extLst>
              <a:ext uri="{FF2B5EF4-FFF2-40B4-BE49-F238E27FC236}">
                <a16:creationId xmlns:a16="http://schemas.microsoft.com/office/drawing/2014/main" id="{DA73D3B5-D317-6616-FF61-F2B14A6EA83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857" b="92347" l="6531" r="93571">
                        <a14:foregroundMark x1="30204" y1="42959" x2="30204" y2="42959"/>
                        <a14:foregroundMark x1="6531" y1="42959" x2="6531" y2="42959"/>
                        <a14:foregroundMark x1="31939" y1="92347" x2="31939" y2="92347"/>
                        <a14:foregroundMark x1="93673" y1="85408" x2="93673" y2="85408"/>
                        <a14:foregroundMark x1="71020" y1="38980" x2="71020" y2="38980"/>
                        <a14:foregroundMark x1="66327" y1="7857" x2="66327" y2="7857"/>
                        <a14:foregroundMark x1="70204" y1="61020" x2="70204" y2="61020"/>
                        <a14:foregroundMark x1="70714" y1="54082" x2="70714" y2="54082"/>
                        <a14:foregroundMark x1="69286" y1="69184" x2="69286" y2="69184"/>
                        <a14:foregroundMark x1="56429" y1="69184" x2="56429" y2="69184"/>
                        <a14:foregroundMark x1="55408" y1="76837" x2="55408" y2="76837"/>
                      </a14:backgroundRemoval>
                    </a14:imgEffect>
                  </a14:imgLayer>
                </a14:imgProps>
              </a:ext>
              <a:ext uri="{28A0092B-C50C-407E-A947-70E740481C1C}">
                <a14:useLocalDpi xmlns:a14="http://schemas.microsoft.com/office/drawing/2010/main" val="0"/>
              </a:ext>
            </a:extLst>
          </a:blip>
          <a:srcRect/>
          <a:stretch>
            <a:fillRect/>
          </a:stretch>
        </p:blipFill>
        <p:spPr bwMode="auto">
          <a:xfrm>
            <a:off x="150135" y="975142"/>
            <a:ext cx="1171050" cy="11710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alabras clave - Iconos gratis de herramientas y utensilios">
            <a:extLst>
              <a:ext uri="{FF2B5EF4-FFF2-40B4-BE49-F238E27FC236}">
                <a16:creationId xmlns:a16="http://schemas.microsoft.com/office/drawing/2014/main" id="{4EB7DDBD-744F-71B9-5A4F-4CD3585A33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3986" y="1103089"/>
            <a:ext cx="915155" cy="91515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conos de la computadora cuaderno pluma, escribir, diverso, ángulo, texto  png | PNGWing">
            <a:extLst>
              <a:ext uri="{FF2B5EF4-FFF2-40B4-BE49-F238E27FC236}">
                <a16:creationId xmlns:a16="http://schemas.microsoft.com/office/drawing/2014/main" id="{96A19D4B-7ED7-2CCB-8E50-45892398A8A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688" b="99024" l="2609" r="98696">
                        <a14:foregroundMark x1="18804" y1="11605" x2="18804" y2="11605"/>
                        <a14:foregroundMark x1="35435" y1="5640" x2="35435" y2="5640"/>
                        <a14:foregroundMark x1="65870" y1="3688" x2="65870" y2="3688"/>
                        <a14:foregroundMark x1="50761" y1="3688" x2="50761" y2="3688"/>
                        <a14:foregroundMark x1="88913" y1="80260" x2="88913" y2="80260"/>
                        <a14:foregroundMark x1="98804" y1="41757" x2="98804" y2="41757"/>
                        <a14:foregroundMark x1="2717" y1="56074" x2="2717" y2="56074"/>
                        <a14:foregroundMark x1="42391" y1="99024" x2="42391" y2="99024"/>
                        <a14:foregroundMark x1="61630" y1="64425" x2="61630" y2="64425"/>
                        <a14:foregroundMark x1="44130" y1="46963" x2="44130" y2="46963"/>
                        <a14:foregroundMark x1="44130" y1="54555" x2="44130" y2="54555"/>
                        <a14:foregroundMark x1="40652" y1="65401" x2="40652" y2="65401"/>
                        <a14:foregroundMark x1="40652" y1="63232" x2="40652" y2="63232"/>
                        <a14:foregroundMark x1="40652" y1="70390" x2="40652" y2="70390"/>
                        <a14:backgroundMark x1="41087" y1="65727" x2="41087" y2="65727"/>
                        <a14:backgroundMark x1="40652" y1="65401" x2="40652" y2="65401"/>
                        <a14:backgroundMark x1="55217" y1="65401" x2="55217" y2="65401"/>
                      </a14:backgroundRemoval>
                    </a14:imgEffect>
                  </a14:imgLayer>
                </a14:imgProps>
              </a:ext>
              <a:ext uri="{28A0092B-C50C-407E-A947-70E740481C1C}">
                <a14:useLocalDpi xmlns:a14="http://schemas.microsoft.com/office/drawing/2010/main" val="0"/>
              </a:ext>
            </a:extLst>
          </a:blip>
          <a:srcRect/>
          <a:stretch>
            <a:fillRect/>
          </a:stretch>
        </p:blipFill>
        <p:spPr bwMode="auto">
          <a:xfrm>
            <a:off x="412440" y="3366602"/>
            <a:ext cx="998044" cy="100020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cono De Contrato, Documento, Mano Elemento De Icono De Línea Delgada De  Comunicación Stock de ilustración - Ilustración de sociedad, dedo: 166290824">
            <a:extLst>
              <a:ext uri="{FF2B5EF4-FFF2-40B4-BE49-F238E27FC236}">
                <a16:creationId xmlns:a16="http://schemas.microsoft.com/office/drawing/2014/main" id="{B219565D-ECFC-2263-04AC-15A0745B048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54250" y1="36000" x2="54250" y2="36000"/>
                        <a14:foregroundMark x1="55625" y1="33625" x2="55625" y2="33625"/>
                        <a14:foregroundMark x1="56875" y1="30625" x2="56875" y2="30625"/>
                        <a14:foregroundMark x1="48250" y1="40750" x2="48250" y2="40750"/>
                        <a14:foregroundMark x1="49250" y1="44000" x2="49250" y2="44000"/>
                        <a14:foregroundMark x1="42125" y1="40250" x2="42125" y2="40250"/>
                        <a14:foregroundMark x1="42875" y1="51875" x2="42875" y2="51875"/>
                        <a14:foregroundMark x1="46750" y1="51875" x2="46750" y2="51875"/>
                        <a14:foregroundMark x1="48250" y1="48625" x2="48250" y2="48625"/>
                        <a14:foregroundMark x1="69000" y1="61500" x2="69000" y2="61500"/>
                        <a14:foregroundMark x1="70250" y1="65375" x2="70250" y2="65375"/>
                        <a14:foregroundMark x1="29750" y1="65875" x2="29750" y2="65875"/>
                        <a14:foregroundMark x1="30500" y1="63500" x2="30500" y2="63500"/>
                      </a14:backgroundRemoval>
                    </a14:imgEffect>
                  </a14:imgLayer>
                </a14:imgProps>
              </a:ext>
              <a:ext uri="{28A0092B-C50C-407E-A947-70E740481C1C}">
                <a14:useLocalDpi xmlns:a14="http://schemas.microsoft.com/office/drawing/2010/main" val="0"/>
              </a:ext>
            </a:extLst>
          </a:blip>
          <a:srcRect/>
          <a:stretch>
            <a:fillRect/>
          </a:stretch>
        </p:blipFill>
        <p:spPr bwMode="auto">
          <a:xfrm>
            <a:off x="7186973" y="2571750"/>
            <a:ext cx="2089179" cy="2089179"/>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740;p84">
            <a:extLst>
              <a:ext uri="{FF2B5EF4-FFF2-40B4-BE49-F238E27FC236}">
                <a16:creationId xmlns:a16="http://schemas.microsoft.com/office/drawing/2014/main" id="{6AE25DC0-E88A-7115-C75A-D2454938E9CB}"/>
              </a:ext>
            </a:extLst>
          </p:cNvPr>
          <p:cNvSpPr txBox="1"/>
          <p:nvPr/>
        </p:nvSpPr>
        <p:spPr>
          <a:xfrm>
            <a:off x="4847948" y="3240459"/>
            <a:ext cx="2683513" cy="61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algn="r">
              <a:buClr>
                <a:schemeClr val="dk1"/>
              </a:buClr>
              <a:buSzPts val="1100"/>
              <a:defRPr sz="1800">
                <a:solidFill>
                  <a:schemeClr val="dk2"/>
                </a:solidFill>
                <a:latin typeface="Montserrat"/>
                <a:ea typeface="Montserrat"/>
                <a:cs typeface="Montserrat"/>
              </a:defRPr>
            </a:lvl1pPr>
          </a:lstStyle>
          <a:p>
            <a:r>
              <a:rPr lang="es-ES" dirty="0">
                <a:sym typeface="Lato"/>
              </a:rPr>
              <a:t>Debe ser redactado al terminar todo el </a:t>
            </a:r>
            <a:r>
              <a:rPr lang="es-ES" dirty="0" smtClean="0">
                <a:sym typeface="Lato"/>
              </a:rPr>
              <a:t>artículo o tesis. </a:t>
            </a:r>
            <a:endParaRPr lang="es-EC" dirty="0">
              <a:sym typeface="Lato"/>
            </a:endParaRPr>
          </a:p>
        </p:txBody>
      </p:sp>
    </p:spTree>
    <p:extLst>
      <p:ext uri="{BB962C8B-B14F-4D97-AF65-F5344CB8AC3E}">
        <p14:creationId xmlns:p14="http://schemas.microsoft.com/office/powerpoint/2010/main" val="2794572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5"/>
          <p:cNvSpPr txBox="1">
            <a:spLocks noGrp="1"/>
          </p:cNvSpPr>
          <p:nvPr>
            <p:ph type="subTitle" idx="1"/>
          </p:nvPr>
        </p:nvSpPr>
        <p:spPr>
          <a:xfrm>
            <a:off x="713223" y="1508800"/>
            <a:ext cx="6792475" cy="2379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ES" sz="1800" dirty="0"/>
              <a:t>Factor esencial que permitirá que tu trabajo sea encontrado por los buscadores y bases de datos. Cuando se escriba un artículo científico se debe procurar que el título contenga aquellos términos relacionados con el contenido del trabajo que presenten mayor cantidad de búsquedas tanto en las bases de datos como en buscadores generales y que pertenezcan a las bases de los descriptores de las ciencias. Generalmente, como mínimo: 2 y como máximo: 5</a:t>
            </a:r>
            <a:r>
              <a:rPr lang="es-ES" sz="1800" dirty="0" smtClean="0"/>
              <a:t>. </a:t>
            </a:r>
            <a:r>
              <a:rPr lang="es-ES" sz="1800" smtClean="0"/>
              <a:t>En </a:t>
            </a:r>
            <a:r>
              <a:rPr lang="es-ES" sz="1800" dirty="0" smtClean="0"/>
              <a:t>el formato de la Unach</a:t>
            </a:r>
            <a:r>
              <a:rPr lang="es-ES" sz="1800" smtClean="0"/>
              <a:t>: mínimo </a:t>
            </a:r>
            <a:r>
              <a:rPr lang="es-ES" sz="1800" dirty="0" smtClean="0"/>
              <a:t>4 y máximo: 8.</a:t>
            </a:r>
            <a:endParaRPr lang="en-US" sz="1800" dirty="0"/>
          </a:p>
        </p:txBody>
      </p:sp>
      <p:sp>
        <p:nvSpPr>
          <p:cNvPr id="547" name="Google Shape;547;p65"/>
          <p:cNvSpPr txBox="1">
            <a:spLocks noGrp="1"/>
          </p:cNvSpPr>
          <p:nvPr>
            <p:ph type="title"/>
          </p:nvPr>
        </p:nvSpPr>
        <p:spPr>
          <a:xfrm>
            <a:off x="713224" y="445025"/>
            <a:ext cx="67924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Palabras clave (nunca “palabras claves”)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4" name="Google Shape;704;p81"/>
          <p:cNvSpPr txBox="1">
            <a:spLocks noGrp="1"/>
          </p:cNvSpPr>
          <p:nvPr>
            <p:ph type="subTitle" idx="1"/>
          </p:nvPr>
        </p:nvSpPr>
        <p:spPr>
          <a:xfrm>
            <a:off x="1701800" y="2006600"/>
            <a:ext cx="7073900" cy="169647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ES" sz="1800" dirty="0"/>
              <a:t>En el caso de las Ciencias Médicas, las palabras clave deben regirse por los Descriptores en Ciencias de la Salud (</a:t>
            </a:r>
            <a:r>
              <a:rPr lang="es-ES" sz="1800" dirty="0" err="1"/>
              <a:t>DeCS</a:t>
            </a:r>
            <a:r>
              <a:rPr lang="es-ES" sz="1800" dirty="0"/>
              <a:t>) de la Biblioteca Virtual en Salud (BVS), entidad regida por el Centro Latinoamericano y del Caribe de Información en Ciencias de la Salud, con sede en São </a:t>
            </a:r>
            <a:r>
              <a:rPr lang="es-ES" sz="1800" dirty="0" smtClean="0"/>
              <a:t>Paulo, Brasil </a:t>
            </a:r>
            <a:r>
              <a:rPr lang="es-ES" dirty="0">
                <a:hlinkClick r:id="rId3"/>
              </a:rPr>
              <a:t>http://decs.bvs.br/E/DeCS2016_Alfab-P.htm</a:t>
            </a:r>
            <a:endParaRPr lang="es-ES" sz="1800" dirty="0"/>
          </a:p>
          <a:p>
            <a:pPr marL="0" lvl="0" indent="0" algn="just" rtl="0">
              <a:spcBef>
                <a:spcPts val="0"/>
              </a:spcBef>
              <a:spcAft>
                <a:spcPts val="0"/>
              </a:spcAft>
              <a:buNone/>
            </a:pPr>
            <a:endParaRPr lang="es-ES" sz="1800" dirty="0"/>
          </a:p>
          <a:p>
            <a:pPr marL="0" lvl="0" indent="0" algn="just" rtl="0">
              <a:spcBef>
                <a:spcPts val="0"/>
              </a:spcBef>
              <a:spcAft>
                <a:spcPts val="0"/>
              </a:spcAft>
              <a:buNone/>
            </a:pPr>
            <a:r>
              <a:rPr lang="es-ES" sz="1800" dirty="0"/>
              <a:t>Para Ciencias Sociales y Humanísticas, Ciencias Naturales, Ciencias de la Comunicación e Información se utiliza el Tesauro de la UNESCO </a:t>
            </a:r>
            <a:r>
              <a:rPr lang="es-ES" u="sng" dirty="0"/>
              <a:t>http://skos.um.es/unescothes/?l=es.</a:t>
            </a:r>
            <a:endParaRPr lang="es-ES" sz="1800" u="sng" dirty="0"/>
          </a:p>
        </p:txBody>
      </p:sp>
      <p:sp>
        <p:nvSpPr>
          <p:cNvPr id="6" name="Google Shape;547;p65">
            <a:extLst>
              <a:ext uri="{FF2B5EF4-FFF2-40B4-BE49-F238E27FC236}">
                <a16:creationId xmlns:a16="http://schemas.microsoft.com/office/drawing/2014/main" id="{C0153EBB-AC94-58A6-1D8E-C21DD87A6E82}"/>
              </a:ext>
            </a:extLst>
          </p:cNvPr>
          <p:cNvSpPr txBox="1">
            <a:spLocks noGrp="1"/>
          </p:cNvSpPr>
          <p:nvPr>
            <p:ph type="title"/>
          </p:nvPr>
        </p:nvSpPr>
        <p:spPr>
          <a:xfrm>
            <a:off x="408424" y="432325"/>
            <a:ext cx="826567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3000" dirty="0"/>
              <a:t>Palabras clave</a:t>
            </a:r>
            <a:endParaRPr lang="en-US" sz="3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5"/>
          <p:cNvSpPr txBox="1">
            <a:spLocks noGrp="1"/>
          </p:cNvSpPr>
          <p:nvPr>
            <p:ph type="subTitle" idx="1"/>
          </p:nvPr>
        </p:nvSpPr>
        <p:spPr>
          <a:xfrm>
            <a:off x="713224" y="1546900"/>
            <a:ext cx="6995677" cy="2379900"/>
          </a:xfrm>
          <a:prstGeom prst="rect">
            <a:avLst/>
          </a:prstGeom>
        </p:spPr>
        <p:txBody>
          <a:bodyPr spcFirstLastPara="1" wrap="square" lIns="91425" tIns="91425" rIns="91425" bIns="91425" anchor="t" anchorCtr="0">
            <a:noAutofit/>
          </a:bodyPr>
          <a:lstStyle/>
          <a:p>
            <a:pPr marL="0" indent="0" algn="just">
              <a:buNone/>
            </a:pPr>
            <a:r>
              <a:rPr lang="es-ES" sz="1800" dirty="0"/>
              <a:t>Para los campos de Ciencias Políticas, Economía, Ciencias Sociales, Ética, Religión, Arte, Lenguas, Comunicación, Educación, Agricultura, Industria, Comercio, Transporte, Hacienda Pública, Administración, Trabajo, Demografía, Biología, Medio Ambiente, Ciencias de la Tierra, Ciencias de la Información se utiliza el OECD </a:t>
            </a:r>
            <a:r>
              <a:rPr lang="es-ES" sz="1800" dirty="0" err="1"/>
              <a:t>Macrothesaurus</a:t>
            </a:r>
            <a:r>
              <a:rPr lang="es-ES" sz="1800" dirty="0"/>
              <a:t> </a:t>
            </a:r>
            <a:r>
              <a:rPr lang="es-ES" sz="1800" dirty="0" err="1"/>
              <a:t>Chapter</a:t>
            </a:r>
            <a:r>
              <a:rPr lang="es-ES" sz="1800" dirty="0"/>
              <a:t> </a:t>
            </a:r>
            <a:r>
              <a:rPr lang="es-ES" sz="1800" dirty="0" err="1"/>
              <a:t>Headings</a:t>
            </a:r>
            <a:r>
              <a:rPr lang="es-ES" sz="1800" dirty="0"/>
              <a:t>. </a:t>
            </a:r>
            <a:r>
              <a:rPr lang="es-ES" sz="1200" u="sng" dirty="0"/>
              <a:t>http://bibliotecavirtual.clacso.org.ar/ar/oecd-macroth/es/</a:t>
            </a:r>
            <a:endParaRPr lang="es-ES" sz="1800" u="sng" dirty="0"/>
          </a:p>
          <a:p>
            <a:pPr marL="0" lvl="0" indent="0" algn="just" rtl="0">
              <a:spcBef>
                <a:spcPts val="0"/>
              </a:spcBef>
              <a:spcAft>
                <a:spcPts val="0"/>
              </a:spcAft>
              <a:buNone/>
            </a:pPr>
            <a:endParaRPr lang="en-US" sz="1800" dirty="0"/>
          </a:p>
        </p:txBody>
      </p:sp>
      <p:sp>
        <p:nvSpPr>
          <p:cNvPr id="547" name="Google Shape;547;p65"/>
          <p:cNvSpPr txBox="1">
            <a:spLocks noGrp="1"/>
          </p:cNvSpPr>
          <p:nvPr>
            <p:ph type="title"/>
          </p:nvPr>
        </p:nvSpPr>
        <p:spPr>
          <a:xfrm>
            <a:off x="713224" y="445025"/>
            <a:ext cx="67924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Palabras clave</a:t>
            </a:r>
            <a:endParaRPr lang="en-US" dirty="0"/>
          </a:p>
        </p:txBody>
      </p:sp>
    </p:spTree>
    <p:extLst>
      <p:ext uri="{BB962C8B-B14F-4D97-AF65-F5344CB8AC3E}">
        <p14:creationId xmlns:p14="http://schemas.microsoft.com/office/powerpoint/2010/main" val="1040100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4" name="Google Shape;704;p81"/>
          <p:cNvSpPr txBox="1">
            <a:spLocks noGrp="1"/>
          </p:cNvSpPr>
          <p:nvPr>
            <p:ph type="subTitle" idx="1"/>
          </p:nvPr>
        </p:nvSpPr>
        <p:spPr>
          <a:xfrm>
            <a:off x="1701800" y="2006600"/>
            <a:ext cx="7277100" cy="169647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ES" sz="1800" dirty="0"/>
              <a:t>Otros tesauros son:</a:t>
            </a:r>
          </a:p>
          <a:p>
            <a:pPr marL="0" lvl="0" indent="0" algn="just" rtl="0">
              <a:spcBef>
                <a:spcPts val="0"/>
              </a:spcBef>
              <a:spcAft>
                <a:spcPts val="0"/>
              </a:spcAft>
              <a:buNone/>
            </a:pPr>
            <a:r>
              <a:rPr lang="es-ES" sz="1800" dirty="0"/>
              <a:t>Euro </a:t>
            </a:r>
            <a:r>
              <a:rPr lang="es-ES" sz="1800" dirty="0" err="1"/>
              <a:t>voc</a:t>
            </a:r>
            <a:r>
              <a:rPr lang="es-ES" sz="1800" dirty="0"/>
              <a:t>: Vida Política, Relaciones Internacionales, Unión Europea, Derecho, Economía, Educación, Comunicación, Trabajo y Empleo, Medio Ambiente, Agricultura, Silvicultura y Pesca, Producción, Tecnología e Investigación, Energía, Industria, Geografía, Organizaciones Internacionales. </a:t>
            </a:r>
          </a:p>
          <a:p>
            <a:pPr marL="0" lvl="0" indent="0" algn="just" rtl="0">
              <a:spcBef>
                <a:spcPts val="0"/>
              </a:spcBef>
              <a:spcAft>
                <a:spcPts val="0"/>
              </a:spcAft>
              <a:buNone/>
            </a:pPr>
            <a:r>
              <a:rPr lang="es-ES" u="sng" dirty="0"/>
              <a:t>http://eurovoc.europa.eu/drupal/?q=es/download/subject_oriented&amp;cl=en</a:t>
            </a:r>
          </a:p>
          <a:p>
            <a:pPr marL="0" lvl="0" indent="0" algn="just" rtl="0">
              <a:spcBef>
                <a:spcPts val="0"/>
              </a:spcBef>
              <a:spcAft>
                <a:spcPts val="0"/>
              </a:spcAft>
              <a:buNone/>
            </a:pPr>
            <a:endParaRPr lang="es-ES" sz="1800" dirty="0"/>
          </a:p>
          <a:p>
            <a:pPr marL="0" lvl="0" indent="0" algn="just" rtl="0">
              <a:spcBef>
                <a:spcPts val="0"/>
              </a:spcBef>
              <a:spcAft>
                <a:spcPts val="0"/>
              </a:spcAft>
              <a:buNone/>
            </a:pPr>
            <a:r>
              <a:rPr lang="es-ES" sz="1800" dirty="0"/>
              <a:t>Consejo Latinoamericano de Ciencias Sociales (CLACSO) </a:t>
            </a:r>
            <a:r>
              <a:rPr lang="es-ES" sz="1800" dirty="0" smtClean="0"/>
              <a:t>para </a:t>
            </a:r>
            <a:r>
              <a:rPr lang="es-ES" sz="1800" dirty="0"/>
              <a:t>Ciencias Sociales </a:t>
            </a:r>
          </a:p>
          <a:p>
            <a:pPr marL="0" lvl="0" indent="0" algn="just" rtl="0">
              <a:spcBef>
                <a:spcPts val="0"/>
              </a:spcBef>
              <a:spcAft>
                <a:spcPts val="0"/>
              </a:spcAft>
              <a:buNone/>
            </a:pPr>
            <a:r>
              <a:rPr lang="es-ES" u="sng" dirty="0"/>
              <a:t>https://www.bartoc.org/es/node/933</a:t>
            </a:r>
          </a:p>
        </p:txBody>
      </p:sp>
      <p:sp>
        <p:nvSpPr>
          <p:cNvPr id="6" name="Google Shape;547;p65">
            <a:extLst>
              <a:ext uri="{FF2B5EF4-FFF2-40B4-BE49-F238E27FC236}">
                <a16:creationId xmlns:a16="http://schemas.microsoft.com/office/drawing/2014/main" id="{C0153EBB-AC94-58A6-1D8E-C21DD87A6E82}"/>
              </a:ext>
            </a:extLst>
          </p:cNvPr>
          <p:cNvSpPr txBox="1">
            <a:spLocks noGrp="1"/>
          </p:cNvSpPr>
          <p:nvPr>
            <p:ph type="title"/>
          </p:nvPr>
        </p:nvSpPr>
        <p:spPr>
          <a:xfrm>
            <a:off x="408424" y="432325"/>
            <a:ext cx="826567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3000" dirty="0"/>
              <a:t>Palabras clave</a:t>
            </a:r>
            <a:endParaRPr lang="en-US" sz="3000" dirty="0"/>
          </a:p>
        </p:txBody>
      </p:sp>
    </p:spTree>
    <p:extLst>
      <p:ext uri="{BB962C8B-B14F-4D97-AF65-F5344CB8AC3E}">
        <p14:creationId xmlns:p14="http://schemas.microsoft.com/office/powerpoint/2010/main" val="1603068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5"/>
          <p:cNvSpPr txBox="1">
            <a:spLocks noGrp="1"/>
          </p:cNvSpPr>
          <p:nvPr>
            <p:ph type="subTitle" idx="1"/>
          </p:nvPr>
        </p:nvSpPr>
        <p:spPr>
          <a:xfrm>
            <a:off x="713224" y="1546900"/>
            <a:ext cx="6995677" cy="2379900"/>
          </a:xfrm>
          <a:prstGeom prst="rect">
            <a:avLst/>
          </a:prstGeom>
        </p:spPr>
        <p:txBody>
          <a:bodyPr spcFirstLastPara="1" wrap="square" lIns="91425" tIns="91425" rIns="91425" bIns="91425" anchor="t" anchorCtr="0">
            <a:noAutofit/>
          </a:bodyPr>
          <a:lstStyle/>
          <a:p>
            <a:pPr marL="0" indent="0" algn="just">
              <a:buNone/>
            </a:pPr>
            <a:r>
              <a:rPr lang="es-ES" sz="1800" dirty="0"/>
              <a:t>Se debe tratar de incluir en el título palabras clave de lo </a:t>
            </a:r>
            <a:r>
              <a:rPr lang="es-ES" sz="1800" dirty="0" smtClean="0"/>
              <a:t>genérico </a:t>
            </a:r>
            <a:r>
              <a:rPr lang="es-ES" sz="1800" dirty="0"/>
              <a:t>a lo </a:t>
            </a:r>
            <a:r>
              <a:rPr lang="es-ES" sz="1800" dirty="0" smtClean="0"/>
              <a:t>específico</a:t>
            </a:r>
            <a:r>
              <a:rPr lang="es-ES" sz="1800" dirty="0"/>
              <a:t>. Por otro lado, intenta posicionar las palabras más relevantes: por lo </a:t>
            </a:r>
            <a:r>
              <a:rPr lang="es-ES" sz="1800" dirty="0" smtClean="0"/>
              <a:t>general </a:t>
            </a:r>
            <a:r>
              <a:rPr lang="es-ES" sz="1800" dirty="0"/>
              <a:t>las más </a:t>
            </a:r>
            <a:r>
              <a:rPr lang="es-ES" sz="1800" dirty="0" smtClean="0"/>
              <a:t>específicas, </a:t>
            </a:r>
            <a:r>
              <a:rPr lang="es-ES" sz="1800" dirty="0"/>
              <a:t>ya que </a:t>
            </a:r>
            <a:r>
              <a:rPr lang="es-ES" sz="1800" dirty="0" smtClean="0"/>
              <a:t>proporcionan </a:t>
            </a:r>
            <a:r>
              <a:rPr lang="es-ES" sz="1800" dirty="0"/>
              <a:t>a tu trabajo distintividad, al principio del encabezado, con el fin de mejorar el posicionamiento en los buscadores generales y la lectura de izquierda a derecha. </a:t>
            </a:r>
            <a:endParaRPr lang="en-US" sz="1800" dirty="0"/>
          </a:p>
        </p:txBody>
      </p:sp>
      <p:sp>
        <p:nvSpPr>
          <p:cNvPr id="547" name="Google Shape;547;p65"/>
          <p:cNvSpPr txBox="1">
            <a:spLocks noGrp="1"/>
          </p:cNvSpPr>
          <p:nvPr>
            <p:ph type="title"/>
          </p:nvPr>
        </p:nvSpPr>
        <p:spPr>
          <a:xfrm>
            <a:off x="713224" y="445025"/>
            <a:ext cx="67924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Palabras clave</a:t>
            </a:r>
            <a:endParaRPr lang="en-US" dirty="0"/>
          </a:p>
        </p:txBody>
      </p:sp>
    </p:spTree>
    <p:extLst>
      <p:ext uri="{BB962C8B-B14F-4D97-AF65-F5344CB8AC3E}">
        <p14:creationId xmlns:p14="http://schemas.microsoft.com/office/powerpoint/2010/main" val="970173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7" name="CuadroTexto 6">
            <a:extLst>
              <a:ext uri="{FF2B5EF4-FFF2-40B4-BE49-F238E27FC236}">
                <a16:creationId xmlns:a16="http://schemas.microsoft.com/office/drawing/2014/main" id="{371816E1-0889-13FA-1303-002EAD590553}"/>
              </a:ext>
            </a:extLst>
          </p:cNvPr>
          <p:cNvSpPr txBox="1"/>
          <p:nvPr/>
        </p:nvSpPr>
        <p:spPr>
          <a:xfrm>
            <a:off x="713224" y="1793171"/>
            <a:ext cx="7897376" cy="1853521"/>
          </a:xfrm>
          <a:prstGeom prst="rect">
            <a:avLst/>
          </a:prstGeom>
          <a:noFill/>
        </p:spPr>
        <p:txBody>
          <a:bodyPr wrap="square">
            <a:spAutoFit/>
          </a:bodyPr>
          <a:lstStyle/>
          <a:p>
            <a:pPr algn="just">
              <a:lnSpc>
                <a:spcPct val="107000"/>
              </a:lnSpc>
              <a:spcAft>
                <a:spcPts val="600"/>
              </a:spcAft>
            </a:pPr>
            <a:r>
              <a:rPr lang="es-ES" sz="1800" dirty="0">
                <a:solidFill>
                  <a:schemeClr val="dk2"/>
                </a:solidFill>
                <a:latin typeface="Montserrat"/>
                <a:sym typeface="Montserrat"/>
              </a:rPr>
              <a:t>Cuando se inicia la redacción de la introducción es fundamental el haber hecho una muy buena revisión de la literatura en relación con el tópico sobre el cual versa el trabajo en desarrollo. Mientras mejor calidad tenga la referencia revisada, empleada y citada, mejor será el soporte o apoyo bibliográfico que el manuscrito tendrá. </a:t>
            </a:r>
            <a:endParaRPr lang="es-EC" sz="1800" dirty="0">
              <a:solidFill>
                <a:schemeClr val="dk2"/>
              </a:solidFill>
              <a:latin typeface="Montserrat"/>
              <a:sym typeface="Montserrat"/>
            </a:endParaRPr>
          </a:p>
        </p:txBody>
      </p:sp>
      <p:sp>
        <p:nvSpPr>
          <p:cNvPr id="8" name="Google Shape;547;p65">
            <a:extLst>
              <a:ext uri="{FF2B5EF4-FFF2-40B4-BE49-F238E27FC236}">
                <a16:creationId xmlns:a16="http://schemas.microsoft.com/office/drawing/2014/main" id="{C174FFF9-4CB5-95BA-DA1B-20907B048BFF}"/>
              </a:ext>
            </a:extLst>
          </p:cNvPr>
          <p:cNvSpPr txBox="1">
            <a:spLocks noGrp="1"/>
          </p:cNvSpPr>
          <p:nvPr>
            <p:ph type="title"/>
          </p:nvPr>
        </p:nvSpPr>
        <p:spPr>
          <a:xfrm>
            <a:off x="713224" y="445025"/>
            <a:ext cx="67924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Introducción</a:t>
            </a:r>
            <a:endParaRPr lang="en-US" dirty="0"/>
          </a:p>
        </p:txBody>
      </p:sp>
    </p:spTree>
    <p:extLst>
      <p:ext uri="{BB962C8B-B14F-4D97-AF65-F5344CB8AC3E}">
        <p14:creationId xmlns:p14="http://schemas.microsoft.com/office/powerpoint/2010/main" val="3721145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42" name="CuadroTexto 41">
            <a:extLst>
              <a:ext uri="{FF2B5EF4-FFF2-40B4-BE49-F238E27FC236}">
                <a16:creationId xmlns:a16="http://schemas.microsoft.com/office/drawing/2014/main" id="{3734A729-5332-30B9-30E5-31B0A65C5C08}"/>
              </a:ext>
            </a:extLst>
          </p:cNvPr>
          <p:cNvSpPr txBox="1"/>
          <p:nvPr/>
        </p:nvSpPr>
        <p:spPr>
          <a:xfrm>
            <a:off x="450850" y="1105922"/>
            <a:ext cx="8299450" cy="2862322"/>
          </a:xfrm>
          <a:prstGeom prst="rect">
            <a:avLst/>
          </a:prstGeom>
          <a:noFill/>
        </p:spPr>
        <p:txBody>
          <a:bodyPr wrap="square">
            <a:spAutoFit/>
          </a:bodyPr>
          <a:lstStyle/>
          <a:p>
            <a:pPr algn="just"/>
            <a:r>
              <a:rPr lang="es-ES" sz="2000" dirty="0">
                <a:solidFill>
                  <a:schemeClr val="dk2"/>
                </a:solidFill>
                <a:latin typeface="Montserrat"/>
                <a:sym typeface="Montserrat"/>
              </a:rPr>
              <a:t>De allí que este es uno de los puntos más importantes, y a la vez más frecuentemente descuidado por los autores, el usar referencias de poca profundidad y poco nivel científico. La mayoría de ellos suele limitar sus búsquedas a motores de búsqueda populares, no científicos, como Google (</a:t>
            </a:r>
            <a:r>
              <a:rPr lang="es-ES" dirty="0">
                <a:solidFill>
                  <a:schemeClr val="dk2"/>
                </a:solidFill>
                <a:latin typeface="Montserrat"/>
                <a:sym typeface="Montserrat"/>
              </a:rPr>
              <a:t>http://www.google.com</a:t>
            </a:r>
            <a:r>
              <a:rPr lang="es-ES" sz="2000" dirty="0">
                <a:solidFill>
                  <a:schemeClr val="dk2"/>
                </a:solidFill>
                <a:latin typeface="Montserrat"/>
                <a:sym typeface="Montserrat"/>
              </a:rPr>
              <a:t>), y en muchos casos afortunadamente usando las bases de datos Medline, </a:t>
            </a:r>
            <a:r>
              <a:rPr lang="es-ES" sz="2000" dirty="0" err="1">
                <a:solidFill>
                  <a:schemeClr val="dk2"/>
                </a:solidFill>
                <a:latin typeface="Montserrat"/>
                <a:sym typeface="Montserrat"/>
              </a:rPr>
              <a:t>Scopus</a:t>
            </a:r>
            <a:r>
              <a:rPr lang="es-ES" sz="2000" dirty="0">
                <a:solidFill>
                  <a:schemeClr val="dk2"/>
                </a:solidFill>
                <a:latin typeface="Montserrat"/>
                <a:sym typeface="Montserrat"/>
              </a:rPr>
              <a:t>, SciELO, </a:t>
            </a:r>
            <a:r>
              <a:rPr lang="es-ES" sz="2000" dirty="0" err="1">
                <a:solidFill>
                  <a:schemeClr val="dk2"/>
                </a:solidFill>
                <a:latin typeface="Montserrat"/>
                <a:sym typeface="Montserrat"/>
              </a:rPr>
              <a:t>Embase</a:t>
            </a:r>
            <a:r>
              <a:rPr lang="es-ES" sz="2000" dirty="0">
                <a:solidFill>
                  <a:schemeClr val="dk2"/>
                </a:solidFill>
                <a:latin typeface="Montserrat"/>
                <a:sym typeface="Montserrat"/>
              </a:rPr>
              <a:t>, IME, entre muchas otras o el portal PubMed o el buscador académico Google </a:t>
            </a:r>
            <a:r>
              <a:rPr lang="es-ES" sz="2000" dirty="0" err="1">
                <a:solidFill>
                  <a:schemeClr val="dk2"/>
                </a:solidFill>
                <a:latin typeface="Montserrat"/>
                <a:sym typeface="Montserrat"/>
              </a:rPr>
              <a:t>Scholar</a:t>
            </a:r>
            <a:r>
              <a:rPr lang="es-ES" sz="2000" dirty="0">
                <a:solidFill>
                  <a:schemeClr val="dk2"/>
                </a:solidFill>
                <a:latin typeface="Montserrat"/>
                <a:sym typeface="Montserrat"/>
              </a:rPr>
              <a:t> o Académico (</a:t>
            </a:r>
            <a:r>
              <a:rPr lang="es-ES" dirty="0">
                <a:solidFill>
                  <a:schemeClr val="dk2"/>
                </a:solidFill>
                <a:latin typeface="Montserrat"/>
                <a:sym typeface="Montserrat"/>
              </a:rPr>
              <a:t>http://scholar.google.com/).</a:t>
            </a:r>
            <a:endParaRPr lang="es-EC"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7" name="CuadroTexto 6">
            <a:extLst>
              <a:ext uri="{FF2B5EF4-FFF2-40B4-BE49-F238E27FC236}">
                <a16:creationId xmlns:a16="http://schemas.microsoft.com/office/drawing/2014/main" id="{8A63AAE6-EFDF-1E26-8D71-F8A8894DBF9F}"/>
              </a:ext>
            </a:extLst>
          </p:cNvPr>
          <p:cNvSpPr txBox="1"/>
          <p:nvPr/>
        </p:nvSpPr>
        <p:spPr>
          <a:xfrm>
            <a:off x="316089" y="694523"/>
            <a:ext cx="8511822" cy="3477875"/>
          </a:xfrm>
          <a:prstGeom prst="rect">
            <a:avLst/>
          </a:prstGeom>
          <a:noFill/>
        </p:spPr>
        <p:txBody>
          <a:bodyPr wrap="square" rtlCol="0">
            <a:spAutoFit/>
          </a:bodyPr>
          <a:lstStyle/>
          <a:p>
            <a:pPr algn="just">
              <a:spcBef>
                <a:spcPts val="400"/>
              </a:spcBef>
              <a:spcAft>
                <a:spcPts val="400"/>
              </a:spcAft>
            </a:pPr>
            <a:r>
              <a:rPr lang="es-ES" sz="2000" dirty="0">
                <a:solidFill>
                  <a:schemeClr val="dk2"/>
                </a:solidFill>
                <a:latin typeface="Montserrat"/>
                <a:sym typeface="Montserrat"/>
              </a:rPr>
              <a:t>La ciencia se caracteriza por un tipo de conocimiento que se preocupa de manera consciente por ser riguroso, sistemático, receptivo ante la crítica, deseoso siempre de objetividad. Está claro entonces que los aportes de la ciencia requieren de esa precisión, de esa perdurabilidad que se asocia a todo lo escrito. A partir de esa característica resulta posible la difusión de los conocimientos. La discusión, la crítica, la revisión constante de ideas y de resultados queda así abierta, se facilita y simplifica. Por ello puede decirse que casi todo el trabajo científico se realiza por esta vía: sin libros y revistas, sin artículos, ponencias o informes de investigación, la ciencia moderna resultaría inconcebible.</a:t>
            </a:r>
            <a:endParaRPr lang="es-EC" sz="2000" dirty="0">
              <a:solidFill>
                <a:schemeClr val="dk2"/>
              </a:solidFill>
              <a:latin typeface="Montserrat"/>
              <a:sym typeface="Montserrat"/>
            </a:endParaRPr>
          </a:p>
        </p:txBody>
      </p:sp>
    </p:spTree>
    <p:extLst>
      <p:ext uri="{BB962C8B-B14F-4D97-AF65-F5344CB8AC3E}">
        <p14:creationId xmlns:p14="http://schemas.microsoft.com/office/powerpoint/2010/main" val="1038366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8" name="Google Shape;547;p65">
            <a:extLst>
              <a:ext uri="{FF2B5EF4-FFF2-40B4-BE49-F238E27FC236}">
                <a16:creationId xmlns:a16="http://schemas.microsoft.com/office/drawing/2014/main" id="{C174FFF9-4CB5-95BA-DA1B-20907B048BFF}"/>
              </a:ext>
            </a:extLst>
          </p:cNvPr>
          <p:cNvSpPr txBox="1">
            <a:spLocks noGrp="1"/>
          </p:cNvSpPr>
          <p:nvPr>
            <p:ph type="title"/>
          </p:nvPr>
        </p:nvSpPr>
        <p:spPr>
          <a:xfrm>
            <a:off x="637024" y="241825"/>
            <a:ext cx="724967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Buscadores académicos que todo investigador debe conocer:</a:t>
            </a:r>
            <a:endParaRPr lang="en-US" dirty="0"/>
          </a:p>
        </p:txBody>
      </p:sp>
      <p:sp>
        <p:nvSpPr>
          <p:cNvPr id="3" name="Google Shape;553;p66">
            <a:extLst>
              <a:ext uri="{FF2B5EF4-FFF2-40B4-BE49-F238E27FC236}">
                <a16:creationId xmlns:a16="http://schemas.microsoft.com/office/drawing/2014/main" id="{7EB2B24F-0DB1-8C44-DFD6-B49E67638FFF}"/>
              </a:ext>
            </a:extLst>
          </p:cNvPr>
          <p:cNvSpPr txBox="1">
            <a:spLocks/>
          </p:cNvSpPr>
          <p:nvPr/>
        </p:nvSpPr>
        <p:spPr>
          <a:xfrm>
            <a:off x="398398" y="1381800"/>
            <a:ext cx="8011676" cy="237990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Lato"/>
              <a:buChar char="●"/>
              <a:defRPr sz="11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9pPr>
          </a:lstStyle>
          <a:p>
            <a:pPr lvl="0"/>
            <a:r>
              <a:rPr lang="en-US" sz="1700" dirty="0">
                <a:solidFill>
                  <a:schemeClr val="dk1"/>
                </a:solidFill>
              </a:rPr>
              <a:t> </a:t>
            </a:r>
            <a:r>
              <a:rPr lang="es-EC" sz="1700" dirty="0" err="1"/>
              <a:t>HighBeam</a:t>
            </a:r>
            <a:r>
              <a:rPr lang="es-EC" sz="1700" dirty="0"/>
              <a:t> </a:t>
            </a:r>
            <a:r>
              <a:rPr lang="es-EC" sz="1700" dirty="0" err="1"/>
              <a:t>Research</a:t>
            </a:r>
            <a:r>
              <a:rPr lang="es-EC" sz="1700" dirty="0"/>
              <a:t> (multidisciplinar)</a:t>
            </a:r>
          </a:p>
          <a:p>
            <a:pPr lvl="0"/>
            <a:r>
              <a:rPr lang="es-EC" sz="1700" dirty="0" err="1"/>
              <a:t>iSEEK</a:t>
            </a:r>
            <a:r>
              <a:rPr lang="es-EC" sz="1700" dirty="0"/>
              <a:t> (multidisciplinar)</a:t>
            </a:r>
          </a:p>
          <a:p>
            <a:pPr lvl="0"/>
            <a:r>
              <a:rPr lang="es-EC" sz="1700" dirty="0"/>
              <a:t>ERIC (Ciencias de la Educación)</a:t>
            </a:r>
          </a:p>
          <a:p>
            <a:pPr lvl="0"/>
            <a:r>
              <a:rPr lang="es-EC" sz="1700" dirty="0"/>
              <a:t>Academia.edu (multidisciplinar)</a:t>
            </a:r>
          </a:p>
          <a:p>
            <a:pPr lvl="0"/>
            <a:r>
              <a:rPr lang="es-EC" sz="1700" dirty="0" err="1"/>
              <a:t>Biology</a:t>
            </a:r>
            <a:r>
              <a:rPr lang="es-EC" sz="1700" dirty="0"/>
              <a:t> Browser (Biología y sus ramas)</a:t>
            </a:r>
          </a:p>
          <a:p>
            <a:pPr lvl="0"/>
            <a:r>
              <a:rPr lang="es-EC" sz="1700" dirty="0" err="1"/>
              <a:t>RefSeek</a:t>
            </a:r>
            <a:r>
              <a:rPr lang="es-EC" sz="1700" dirty="0"/>
              <a:t> (multidisciplinar)</a:t>
            </a:r>
          </a:p>
          <a:p>
            <a:pPr lvl="0"/>
            <a:r>
              <a:rPr lang="es-EC" sz="1700" dirty="0" err="1"/>
              <a:t>Science</a:t>
            </a:r>
            <a:r>
              <a:rPr lang="es-EC" sz="1700" dirty="0"/>
              <a:t> </a:t>
            </a:r>
            <a:r>
              <a:rPr lang="es-EC" sz="1700" dirty="0" err="1"/>
              <a:t>Research</a:t>
            </a:r>
            <a:r>
              <a:rPr lang="es-EC" sz="1700" dirty="0"/>
              <a:t> (multidisciplinar)</a:t>
            </a:r>
          </a:p>
          <a:p>
            <a:pPr lvl="0"/>
            <a:r>
              <a:rPr lang="es-EC" sz="1700" dirty="0"/>
              <a:t>JURN (Artes y Humanidades)</a:t>
            </a:r>
          </a:p>
          <a:p>
            <a:pPr lvl="0"/>
            <a:r>
              <a:rPr lang="es-EC" sz="1700" dirty="0"/>
              <a:t>Teseo (Tesis doctorales)</a:t>
            </a:r>
          </a:p>
          <a:p>
            <a:pPr lvl="0"/>
            <a:r>
              <a:rPr lang="es-EC" sz="1700" dirty="0"/>
              <a:t>Redalyc (multidisciplinar, Red de Revistas Científicas de América Latina y el Caribe, España y Portugal)</a:t>
            </a:r>
          </a:p>
          <a:p>
            <a:pPr lvl="0"/>
            <a:r>
              <a:rPr lang="es-EC" sz="1700" dirty="0" err="1"/>
              <a:t>Chemedia</a:t>
            </a:r>
            <a:r>
              <a:rPr lang="es-EC" sz="1700" dirty="0"/>
              <a:t> (multidisciplinar) </a:t>
            </a:r>
          </a:p>
        </p:txBody>
      </p:sp>
      <p:pic>
        <p:nvPicPr>
          <p:cNvPr id="6146" name="Picture 2">
            <a:extLst>
              <a:ext uri="{FF2B5EF4-FFF2-40B4-BE49-F238E27FC236}">
                <a16:creationId xmlns:a16="http://schemas.microsoft.com/office/drawing/2014/main" id="{DF8E9132-38EC-F8FF-6271-BD78A5286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48" y="4152851"/>
            <a:ext cx="519076" cy="5622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seek education - BOOST Cafe">
            <a:extLst>
              <a:ext uri="{FF2B5EF4-FFF2-40B4-BE49-F238E27FC236}">
                <a16:creationId xmlns:a16="http://schemas.microsoft.com/office/drawing/2014/main" id="{C4D82113-2FF1-B3A8-025A-34D163F9794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9200" y1="53942" x2="39200" y2="53942"/>
                        <a14:foregroundMark x1="58400" y1="53112" x2="58400" y2="53112"/>
                        <a14:foregroundMark x1="66600" y1="53112" x2="66600" y2="53112"/>
                        <a14:foregroundMark x1="79400" y1="53112" x2="79400" y2="53112"/>
                      </a14:backgroundRemoval>
                    </a14:imgEffect>
                  </a14:imgLayer>
                </a14:imgProps>
              </a:ext>
              <a:ext uri="{28A0092B-C50C-407E-A947-70E740481C1C}">
                <a14:useLocalDpi xmlns:a14="http://schemas.microsoft.com/office/drawing/2010/main" val="0"/>
              </a:ext>
            </a:extLst>
          </a:blip>
          <a:srcRect/>
          <a:stretch>
            <a:fillRect/>
          </a:stretch>
        </p:blipFill>
        <p:spPr bwMode="auto">
          <a:xfrm>
            <a:off x="601410" y="4215843"/>
            <a:ext cx="1035886" cy="49929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RIC - Education Resources Information Center">
            <a:extLst>
              <a:ext uri="{FF2B5EF4-FFF2-40B4-BE49-F238E27FC236}">
                <a16:creationId xmlns:a16="http://schemas.microsoft.com/office/drawing/2014/main" id="{E63A59DF-136C-8649-9BF4-A9A34010CC9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667" b="90000" l="10000" r="90000">
                        <a14:foregroundMark x1="21000" y1="85000" x2="21000" y2="85000"/>
                        <a14:foregroundMark x1="33500" y1="85000" x2="33500" y2="85000"/>
                        <a14:foregroundMark x1="57000" y1="85000" x2="57000" y2="85000"/>
                        <a14:foregroundMark x1="65000" y1="83000" x2="65000" y2="83000"/>
                        <a14:foregroundMark x1="41000" y1="8333" x2="41000" y2="8333"/>
                        <a14:foregroundMark x1="59000" y1="6667" x2="59000" y2="6667"/>
                      </a14:backgroundRemoval>
                    </a14:imgEffect>
                  </a14:imgLayer>
                </a14:imgProps>
              </a:ext>
              <a:ext uri="{28A0092B-C50C-407E-A947-70E740481C1C}">
                <a14:useLocalDpi xmlns:a14="http://schemas.microsoft.com/office/drawing/2010/main" val="0"/>
              </a:ext>
            </a:extLst>
          </a:blip>
          <a:srcRect/>
          <a:stretch>
            <a:fillRect/>
          </a:stretch>
        </p:blipFill>
        <p:spPr bwMode="auto">
          <a:xfrm>
            <a:off x="1557917" y="4013320"/>
            <a:ext cx="560900" cy="8413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iblioteca de Ciencias Exactas e Ingenierías UADY - Biology Browser es otro  buscador que recomendamos a los estudiantes e investigadores del campo de  la Biología y sus correspondientes ramas (ciencias ambientales, ciencias">
            <a:extLst>
              <a:ext uri="{FF2B5EF4-FFF2-40B4-BE49-F238E27FC236}">
                <a16:creationId xmlns:a16="http://schemas.microsoft.com/office/drawing/2014/main" id="{CAE4B3C2-C343-4131-ED4D-D756447DB98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0604" b="3195"/>
          <a:stretch/>
        </p:blipFill>
        <p:spPr bwMode="auto">
          <a:xfrm>
            <a:off x="2221527" y="4337828"/>
            <a:ext cx="1473234" cy="30211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fSeek - Academic Search Engine">
            <a:extLst>
              <a:ext uri="{FF2B5EF4-FFF2-40B4-BE49-F238E27FC236}">
                <a16:creationId xmlns:a16="http://schemas.microsoft.com/office/drawing/2014/main" id="{46A05F99-EE7A-69D7-BEF7-86AADC95A3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9273" y="4217582"/>
            <a:ext cx="560901" cy="56090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Science Research">
            <a:extLst>
              <a:ext uri="{FF2B5EF4-FFF2-40B4-BE49-F238E27FC236}">
                <a16:creationId xmlns:a16="http://schemas.microsoft.com/office/drawing/2014/main" id="{DFAAEC7D-AC4C-07CC-3ADE-A465EC454A8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3347" r="32048"/>
          <a:stretch/>
        </p:blipFill>
        <p:spPr bwMode="auto">
          <a:xfrm>
            <a:off x="4474700" y="4077357"/>
            <a:ext cx="568485" cy="84135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Bases de Datos | Categorías | Biblioteca Digital">
            <a:extLst>
              <a:ext uri="{FF2B5EF4-FFF2-40B4-BE49-F238E27FC236}">
                <a16:creationId xmlns:a16="http://schemas.microsoft.com/office/drawing/2014/main" id="{8449F877-1C89-DA0B-A675-F4CFF8DEE6C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9663" b="50000"/>
          <a:stretch/>
        </p:blipFill>
        <p:spPr bwMode="auto">
          <a:xfrm>
            <a:off x="5137711" y="4328975"/>
            <a:ext cx="770924" cy="310969"/>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Catálogo español de Tesis Doctorales | Teseo, Tesis doctoral, Tesis">
            <a:extLst>
              <a:ext uri="{FF2B5EF4-FFF2-40B4-BE49-F238E27FC236}">
                <a16:creationId xmlns:a16="http://schemas.microsoft.com/office/drawing/2014/main" id="{8E30FCEF-366A-9806-6A36-8D45B52F0472}"/>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7556" b="89778" l="3462" r="96154">
                        <a14:foregroundMark x1="33462" y1="17778" x2="33462" y2="17778"/>
                        <a14:foregroundMark x1="1923" y1="5333" x2="70000" y2="17778"/>
                        <a14:foregroundMark x1="70000" y1="17778" x2="96538" y2="43556"/>
                        <a14:foregroundMark x1="26538" y1="7556" x2="39615" y2="8000"/>
                        <a14:foregroundMark x1="42692" y1="34222" x2="10769" y2="32444"/>
                        <a14:foregroundMark x1="10769" y1="32444" x2="4231" y2="27111"/>
                        <a14:foregroundMark x1="3462" y1="57333" x2="92308" y2="88444"/>
                        <a14:foregroundMark x1="64615" y1="39556" x2="40769" y2="40444"/>
                        <a14:foregroundMark x1="8077" y1="40000" x2="8077" y2="40000"/>
                        <a14:foregroundMark x1="6154" y1="12000" x2="6154" y2="41778"/>
                      </a14:backgroundRemoval>
                    </a14:imgEffect>
                  </a14:imgLayer>
                </a14:imgProps>
              </a:ext>
              <a:ext uri="{28A0092B-C50C-407E-A947-70E740481C1C}">
                <a14:useLocalDpi xmlns:a14="http://schemas.microsoft.com/office/drawing/2010/main" val="0"/>
              </a:ext>
            </a:extLst>
          </a:blip>
          <a:srcRect/>
          <a:stretch>
            <a:fillRect/>
          </a:stretch>
        </p:blipFill>
        <p:spPr bwMode="auto">
          <a:xfrm>
            <a:off x="6033722" y="4249921"/>
            <a:ext cx="633342" cy="548085"/>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REDALYC - Red de Revistas Científicas de América Latina y el Caribe, España  y Portugal | Biblioteca Juan Roa Vasquez">
            <a:extLst>
              <a:ext uri="{FF2B5EF4-FFF2-40B4-BE49-F238E27FC236}">
                <a16:creationId xmlns:a16="http://schemas.microsoft.com/office/drawing/2014/main" id="{38D968B3-001F-EB9B-7D52-26D4E1BF71A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5168" b="35033"/>
          <a:stretch/>
        </p:blipFill>
        <p:spPr bwMode="auto">
          <a:xfrm>
            <a:off x="6792151" y="4368938"/>
            <a:ext cx="1043739" cy="271006"/>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The Phenomist on Behance">
            <a:extLst>
              <a:ext uri="{FF2B5EF4-FFF2-40B4-BE49-F238E27FC236}">
                <a16:creationId xmlns:a16="http://schemas.microsoft.com/office/drawing/2014/main" id="{B062BBAC-CEE7-9584-7E4A-C7E26E36393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20608" t="35445" r="18421" b="36313"/>
          <a:stretch/>
        </p:blipFill>
        <p:spPr bwMode="auto">
          <a:xfrm>
            <a:off x="7886700" y="4283174"/>
            <a:ext cx="1306068" cy="47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891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6" name="Google Shape;553;p66">
            <a:extLst>
              <a:ext uri="{FF2B5EF4-FFF2-40B4-BE49-F238E27FC236}">
                <a16:creationId xmlns:a16="http://schemas.microsoft.com/office/drawing/2014/main" id="{A0C25608-14D0-F139-B7FE-3E57D45325F2}"/>
              </a:ext>
            </a:extLst>
          </p:cNvPr>
          <p:cNvSpPr txBox="1">
            <a:spLocks/>
          </p:cNvSpPr>
          <p:nvPr/>
        </p:nvSpPr>
        <p:spPr>
          <a:xfrm>
            <a:off x="566162" y="1381800"/>
            <a:ext cx="8011676" cy="237990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Lato"/>
              <a:buChar char="●"/>
              <a:defRPr sz="11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9pPr>
          </a:lstStyle>
          <a:p>
            <a:pPr lvl="0"/>
            <a:r>
              <a:rPr lang="es-EC" sz="1800" dirty="0">
                <a:solidFill>
                  <a:schemeClr val="dk1"/>
                </a:solidFill>
              </a:rPr>
              <a:t>Dialnet (multidisciplinar) </a:t>
            </a:r>
          </a:p>
          <a:p>
            <a:pPr lvl="0"/>
            <a:r>
              <a:rPr lang="es-EC" sz="1800" dirty="0">
                <a:solidFill>
                  <a:schemeClr val="dk1"/>
                </a:solidFill>
              </a:rPr>
              <a:t>PDF SB (multidisciplinar) (libros gratuitos en formato </a:t>
            </a:r>
            <a:r>
              <a:rPr lang="es-EC" sz="1800" dirty="0" err="1">
                <a:solidFill>
                  <a:schemeClr val="dk1"/>
                </a:solidFill>
              </a:rPr>
              <a:t>pdf</a:t>
            </a:r>
            <a:r>
              <a:rPr lang="es-EC" sz="1800" dirty="0">
                <a:solidFill>
                  <a:schemeClr val="dk1"/>
                </a:solidFill>
              </a:rPr>
              <a:t>)</a:t>
            </a:r>
          </a:p>
          <a:p>
            <a:pPr lvl="0"/>
            <a:r>
              <a:rPr lang="es-EC" sz="1800" dirty="0">
                <a:solidFill>
                  <a:schemeClr val="dk1"/>
                </a:solidFill>
              </a:rPr>
              <a:t>CERN </a:t>
            </a:r>
            <a:r>
              <a:rPr lang="es-EC" sz="1800" dirty="0" err="1">
                <a:solidFill>
                  <a:schemeClr val="dk1"/>
                </a:solidFill>
              </a:rPr>
              <a:t>Document</a:t>
            </a:r>
            <a:r>
              <a:rPr lang="es-EC" sz="1800" dirty="0">
                <a:solidFill>
                  <a:schemeClr val="dk1"/>
                </a:solidFill>
              </a:rPr>
              <a:t> Server (Física, ciencias exactas)</a:t>
            </a:r>
          </a:p>
          <a:p>
            <a:pPr lvl="0"/>
            <a:r>
              <a:rPr lang="es-EC" sz="1800" dirty="0" err="1">
                <a:solidFill>
                  <a:schemeClr val="dk1"/>
                </a:solidFill>
              </a:rPr>
              <a:t>World</a:t>
            </a:r>
            <a:r>
              <a:rPr lang="es-EC" sz="1800" dirty="0">
                <a:solidFill>
                  <a:schemeClr val="dk1"/>
                </a:solidFill>
              </a:rPr>
              <a:t> Wide </a:t>
            </a:r>
            <a:r>
              <a:rPr lang="es-EC" sz="1800" dirty="0" err="1">
                <a:solidFill>
                  <a:schemeClr val="dk1"/>
                </a:solidFill>
              </a:rPr>
              <a:t>Science</a:t>
            </a:r>
            <a:r>
              <a:rPr lang="es-EC" sz="1800" dirty="0">
                <a:solidFill>
                  <a:schemeClr val="dk1"/>
                </a:solidFill>
              </a:rPr>
              <a:t> (multidisciplinar) </a:t>
            </a:r>
          </a:p>
          <a:p>
            <a:pPr lvl="0"/>
            <a:endParaRPr lang="es-EC" sz="1800" dirty="0">
              <a:solidFill>
                <a:schemeClr val="dk1"/>
              </a:solidFill>
            </a:endParaRPr>
          </a:p>
          <a:p>
            <a:pPr lvl="0"/>
            <a:r>
              <a:rPr lang="es-EC" sz="1800" dirty="0">
                <a:solidFill>
                  <a:schemeClr val="dk1"/>
                </a:solidFill>
              </a:rPr>
              <a:t>Scielo (multidisciplinar, </a:t>
            </a:r>
            <a:r>
              <a:rPr lang="es-EC" sz="1800" dirty="0" err="1">
                <a:solidFill>
                  <a:schemeClr val="dk1"/>
                </a:solidFill>
              </a:rPr>
              <a:t>Scientific</a:t>
            </a:r>
            <a:r>
              <a:rPr lang="es-EC" sz="1800" dirty="0">
                <a:solidFill>
                  <a:schemeClr val="dk1"/>
                </a:solidFill>
              </a:rPr>
              <a:t> Electronic Library Online)</a:t>
            </a:r>
          </a:p>
          <a:p>
            <a:pPr lvl="0"/>
            <a:r>
              <a:rPr lang="es-EC" sz="1800" dirty="0" err="1">
                <a:solidFill>
                  <a:schemeClr val="dk1"/>
                </a:solidFill>
              </a:rPr>
              <a:t>Science</a:t>
            </a:r>
            <a:r>
              <a:rPr lang="es-EC" sz="1800" dirty="0">
                <a:solidFill>
                  <a:schemeClr val="dk1"/>
                </a:solidFill>
              </a:rPr>
              <a:t> (multidisciplinar, en español) </a:t>
            </a:r>
          </a:p>
          <a:p>
            <a:pPr lvl="0"/>
            <a:r>
              <a:rPr lang="es-EC" sz="1800" dirty="0">
                <a:solidFill>
                  <a:schemeClr val="dk1"/>
                </a:solidFill>
              </a:rPr>
              <a:t>Microsoft </a:t>
            </a:r>
            <a:r>
              <a:rPr lang="es-EC" sz="1800" dirty="0" err="1">
                <a:solidFill>
                  <a:schemeClr val="dk1"/>
                </a:solidFill>
              </a:rPr>
              <a:t>Academic</a:t>
            </a:r>
            <a:r>
              <a:rPr lang="es-EC" sz="1800" dirty="0">
                <a:solidFill>
                  <a:schemeClr val="dk1"/>
                </a:solidFill>
              </a:rPr>
              <a:t> </a:t>
            </a:r>
            <a:r>
              <a:rPr lang="es-EC" sz="1800" dirty="0" err="1">
                <a:solidFill>
                  <a:schemeClr val="dk1"/>
                </a:solidFill>
              </a:rPr>
              <a:t>Search</a:t>
            </a:r>
            <a:r>
              <a:rPr lang="es-EC" sz="1800" dirty="0">
                <a:solidFill>
                  <a:schemeClr val="dk1"/>
                </a:solidFill>
              </a:rPr>
              <a:t> (multidisciplinar)  </a:t>
            </a:r>
          </a:p>
          <a:p>
            <a:pPr lvl="0"/>
            <a:r>
              <a:rPr lang="es-EC" sz="1800" dirty="0">
                <a:solidFill>
                  <a:schemeClr val="dk1"/>
                </a:solidFill>
              </a:rPr>
              <a:t>Google </a:t>
            </a:r>
            <a:r>
              <a:rPr lang="es-EC" sz="1800" dirty="0" err="1">
                <a:solidFill>
                  <a:schemeClr val="dk1"/>
                </a:solidFill>
              </a:rPr>
              <a:t>Scholar</a:t>
            </a:r>
            <a:r>
              <a:rPr lang="es-EC" sz="1800" dirty="0">
                <a:solidFill>
                  <a:schemeClr val="dk1"/>
                </a:solidFill>
              </a:rPr>
              <a:t> (multidisciplinar)</a:t>
            </a:r>
            <a:endParaRPr lang="es-EC" sz="1800" dirty="0"/>
          </a:p>
        </p:txBody>
      </p:sp>
      <p:sp>
        <p:nvSpPr>
          <p:cNvPr id="11" name="Google Shape;547;p65">
            <a:extLst>
              <a:ext uri="{FF2B5EF4-FFF2-40B4-BE49-F238E27FC236}">
                <a16:creationId xmlns:a16="http://schemas.microsoft.com/office/drawing/2014/main" id="{1E12F394-312A-765B-738A-71F70DB4A75A}"/>
              </a:ext>
            </a:extLst>
          </p:cNvPr>
          <p:cNvSpPr txBox="1">
            <a:spLocks noGrp="1"/>
          </p:cNvSpPr>
          <p:nvPr>
            <p:ph type="title"/>
          </p:nvPr>
        </p:nvSpPr>
        <p:spPr>
          <a:xfrm>
            <a:off x="637024" y="241825"/>
            <a:ext cx="724967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Buscadores académicos que todo investigador debe conocer:</a:t>
            </a:r>
            <a:endParaRPr lang="en-US" dirty="0"/>
          </a:p>
        </p:txBody>
      </p:sp>
      <p:pic>
        <p:nvPicPr>
          <p:cNvPr id="7170" name="Picture 2" descr="Qué es Dialnet">
            <a:extLst>
              <a:ext uri="{FF2B5EF4-FFF2-40B4-BE49-F238E27FC236}">
                <a16:creationId xmlns:a16="http://schemas.microsoft.com/office/drawing/2014/main" id="{5E0A2C5B-2F9E-B980-2A20-B7513155C3C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2817" y1="46575" x2="52817" y2="46575"/>
                      </a14:backgroundRemoval>
                    </a14:imgEffect>
                  </a14:imgLayer>
                </a14:imgProps>
              </a:ext>
              <a:ext uri="{28A0092B-C50C-407E-A947-70E740481C1C}">
                <a14:useLocalDpi xmlns:a14="http://schemas.microsoft.com/office/drawing/2010/main" val="0"/>
              </a:ext>
            </a:extLst>
          </a:blip>
          <a:srcRect/>
          <a:stretch>
            <a:fillRect/>
          </a:stretch>
        </p:blipFill>
        <p:spPr bwMode="auto">
          <a:xfrm>
            <a:off x="1724024" y="4043726"/>
            <a:ext cx="666749" cy="68553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Directory | CERN">
            <a:extLst>
              <a:ext uri="{FF2B5EF4-FFF2-40B4-BE49-F238E27FC236}">
                <a16:creationId xmlns:a16="http://schemas.microsoft.com/office/drawing/2014/main" id="{74E5E672-D29E-9934-9425-DB6BAE9AC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5112" y="4062506"/>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WorldWideScience.org: A Global Science Gateway to Public Access Resources  and Research Data | OSTI.GOV">
            <a:extLst>
              <a:ext uri="{FF2B5EF4-FFF2-40B4-BE49-F238E27FC236}">
                <a16:creationId xmlns:a16="http://schemas.microsoft.com/office/drawing/2014/main" id="{774B87EC-2ABF-54A2-E090-1BEF0FC5979E}"/>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4414" b="85586" l="4000" r="36000">
                        <a14:foregroundMark x1="18000" y1="83784" x2="18000" y2="83784"/>
                        <a14:foregroundMark x1="21200" y1="87387" x2="21200" y2="87387"/>
                        <a14:foregroundMark x1="36000" y1="34234" x2="36000" y2="34234"/>
                        <a14:foregroundMark x1="36000" y1="46847" x2="36000" y2="46847"/>
                        <a14:foregroundMark x1="35600" y1="43243" x2="35600" y2="43243"/>
                        <a14:foregroundMark x1="31200" y1="40541" x2="31200" y2="40541"/>
                        <a14:foregroundMark x1="33200" y1="40541" x2="33200" y2="40541"/>
                        <a14:foregroundMark x1="4000" y1="58559" x2="4000" y2="58559"/>
                        <a14:backgroundMark x1="33600" y1="38739" x2="33600" y2="38739"/>
                        <a14:backgroundMark x1="32400" y1="45946" x2="32400" y2="45946"/>
                        <a14:backgroundMark x1="34800" y1="48649" x2="34800" y2="48649"/>
                        <a14:backgroundMark x1="19200" y1="81982" x2="19200" y2="81982"/>
                      </a14:backgroundRemoval>
                    </a14:imgEffect>
                  </a14:imgLayer>
                </a14:imgProps>
              </a:ext>
              <a:ext uri="{28A0092B-C50C-407E-A947-70E740481C1C}">
                <a14:useLocalDpi xmlns:a14="http://schemas.microsoft.com/office/drawing/2010/main" val="0"/>
              </a:ext>
            </a:extLst>
          </a:blip>
          <a:srcRect l="1577" t="9533" r="62447" b="8155"/>
          <a:stretch/>
        </p:blipFill>
        <p:spPr bwMode="auto">
          <a:xfrm>
            <a:off x="3506201" y="3998663"/>
            <a:ext cx="782053" cy="794436"/>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SciELO-logo-e1471431929920 | Universidad de Otavalo">
            <a:extLst>
              <a:ext uri="{FF2B5EF4-FFF2-40B4-BE49-F238E27FC236}">
                <a16:creationId xmlns:a16="http://schemas.microsoft.com/office/drawing/2014/main" id="{B065544F-8664-1B78-65EB-5055F6403BD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8225" b="88745" l="5556" r="95000">
                        <a14:foregroundMark x1="16667" y1="52381" x2="16667" y2="52381"/>
                        <a14:foregroundMark x1="5556" y1="45022" x2="5556" y2="45022"/>
                        <a14:foregroundMark x1="16667" y1="43723" x2="16667" y2="43723"/>
                        <a14:foregroundMark x1="22222" y1="49351" x2="22222" y2="49351"/>
                        <a14:foregroundMark x1="30556" y1="56277" x2="30556" y2="56277"/>
                        <a14:foregroundMark x1="36667" y1="51948" x2="36667" y2="51948"/>
                        <a14:foregroundMark x1="36667" y1="42857" x2="36667" y2="42857"/>
                        <a14:foregroundMark x1="44444" y1="48052" x2="46111" y2="48052"/>
                        <a14:foregroundMark x1="46111" y1="48485" x2="46111" y2="48485"/>
                        <a14:foregroundMark x1="82222" y1="52814" x2="82222" y2="52814"/>
                        <a14:foregroundMark x1="95000" y1="52381" x2="95000" y2="52381"/>
                        <a14:foregroundMark x1="78889" y1="8225" x2="78889" y2="8225"/>
                        <a14:foregroundMark x1="60000" y1="66234" x2="60000" y2="66234"/>
                      </a14:backgroundRemoval>
                    </a14:imgEffect>
                  </a14:imgLayer>
                </a14:imgProps>
              </a:ext>
              <a:ext uri="{28A0092B-C50C-407E-A947-70E740481C1C}">
                <a14:useLocalDpi xmlns:a14="http://schemas.microsoft.com/office/drawing/2010/main" val="0"/>
              </a:ext>
            </a:extLst>
          </a:blip>
          <a:srcRect/>
          <a:stretch>
            <a:fillRect/>
          </a:stretch>
        </p:blipFill>
        <p:spPr bwMode="auto">
          <a:xfrm>
            <a:off x="4512593" y="3898040"/>
            <a:ext cx="782053" cy="1003635"/>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Tweets with replies by Microsoft Academic (@MSFTAcademic) / Twitter">
            <a:extLst>
              <a:ext uri="{FF2B5EF4-FFF2-40B4-BE49-F238E27FC236}">
                <a16:creationId xmlns:a16="http://schemas.microsoft.com/office/drawing/2014/main" id="{DB4A4C73-BB58-1329-E0BF-D3D688ECB13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8750" b="90000" l="10000" r="90000">
                        <a14:foregroundMark x1="48750" y1="59583" x2="48750" y2="59583"/>
                        <a14:foregroundMark x1="37917" y1="62083" x2="37917" y2="62083"/>
                        <a14:foregroundMark x1="28333" y1="70000" x2="28333" y2="70000"/>
                        <a14:foregroundMark x1="70417" y1="8750" x2="70417" y2="8750"/>
                      </a14:backgroundRemoval>
                    </a14:imgEffect>
                  </a14:imgLayer>
                </a14:imgProps>
              </a:ext>
              <a:ext uri="{28A0092B-C50C-407E-A947-70E740481C1C}">
                <a14:useLocalDpi xmlns:a14="http://schemas.microsoft.com/office/drawing/2010/main" val="0"/>
              </a:ext>
            </a:extLst>
          </a:blip>
          <a:srcRect/>
          <a:stretch>
            <a:fillRect/>
          </a:stretch>
        </p:blipFill>
        <p:spPr bwMode="auto">
          <a:xfrm>
            <a:off x="5575632" y="4043726"/>
            <a:ext cx="782053" cy="782053"/>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a:extLst>
              <a:ext uri="{FF2B5EF4-FFF2-40B4-BE49-F238E27FC236}">
                <a16:creationId xmlns:a16="http://schemas.microsoft.com/office/drawing/2014/main" id="{1D11985B-F01F-C8B1-6399-9ED104037A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37923" y="3998663"/>
            <a:ext cx="782053" cy="7820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7" name="CuadroTexto 6">
            <a:extLst>
              <a:ext uri="{FF2B5EF4-FFF2-40B4-BE49-F238E27FC236}">
                <a16:creationId xmlns:a16="http://schemas.microsoft.com/office/drawing/2014/main" id="{371816E1-0889-13FA-1303-002EAD590553}"/>
              </a:ext>
            </a:extLst>
          </p:cNvPr>
          <p:cNvSpPr txBox="1"/>
          <p:nvPr/>
        </p:nvSpPr>
        <p:spPr>
          <a:xfrm>
            <a:off x="713225" y="1346611"/>
            <a:ext cx="7706875" cy="3335337"/>
          </a:xfrm>
          <a:prstGeom prst="rect">
            <a:avLst/>
          </a:prstGeom>
          <a:noFill/>
        </p:spPr>
        <p:txBody>
          <a:bodyPr wrap="square">
            <a:spAutoFit/>
          </a:bodyPr>
          <a:lstStyle/>
          <a:p>
            <a:pPr algn="just">
              <a:lnSpc>
                <a:spcPct val="107000"/>
              </a:lnSpc>
              <a:spcAft>
                <a:spcPts val="600"/>
              </a:spcAft>
            </a:pPr>
            <a:r>
              <a:rPr lang="es-ES" sz="1800" dirty="0">
                <a:solidFill>
                  <a:schemeClr val="dk2"/>
                </a:solidFill>
                <a:latin typeface="Montserrat"/>
                <a:sym typeface="Montserrat"/>
              </a:rPr>
              <a:t>Según los criterios, por ejemplo, de Medline, resultan importantes los parámetros que aporten evidencias sobre la forma en que las revistas testan y mejoran la comunicación de sus contenidos, por lo que en materia de referenciación bibliográfica se debe tener en cuenta la siguiente escala jerárquica: 1. resultados de investigaciones originales; 2. observaciones clínicas originales acompañadas por análisis y discusión; 3. estudios sobre aspectos filosóficos, éticos o sociales de la salud o las ciencias biomédicas; 4. revisiones críticas; 5. compilaciones estadísticas; 6. descripción de evaluaciones, métodos o procedimientos; 7. estudios de casos con discusión. </a:t>
            </a:r>
            <a:endParaRPr lang="es-EC" sz="1800" dirty="0">
              <a:solidFill>
                <a:schemeClr val="dk2"/>
              </a:solidFill>
              <a:latin typeface="Montserrat"/>
              <a:sym typeface="Montserrat"/>
            </a:endParaRPr>
          </a:p>
        </p:txBody>
      </p:sp>
      <p:sp>
        <p:nvSpPr>
          <p:cNvPr id="3" name="Título 2">
            <a:extLst>
              <a:ext uri="{FF2B5EF4-FFF2-40B4-BE49-F238E27FC236}">
                <a16:creationId xmlns:a16="http://schemas.microsoft.com/office/drawing/2014/main" id="{8A91386F-806F-8E34-841A-F0751EAF93CB}"/>
              </a:ext>
            </a:extLst>
          </p:cNvPr>
          <p:cNvSpPr>
            <a:spLocks noGrp="1"/>
          </p:cNvSpPr>
          <p:nvPr>
            <p:ph type="title"/>
          </p:nvPr>
        </p:nvSpPr>
        <p:spPr/>
        <p:txBody>
          <a:bodyPr/>
          <a:lstStyle/>
          <a:p>
            <a:r>
              <a:rPr lang="es-EC" dirty="0"/>
              <a:t>Introducción</a:t>
            </a:r>
          </a:p>
        </p:txBody>
      </p:sp>
    </p:spTree>
    <p:extLst>
      <p:ext uri="{BB962C8B-B14F-4D97-AF65-F5344CB8AC3E}">
        <p14:creationId xmlns:p14="http://schemas.microsoft.com/office/powerpoint/2010/main" val="1245334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4" name="Google Shape;574;p69"/>
          <p:cNvSpPr txBox="1">
            <a:spLocks noGrp="1"/>
          </p:cNvSpPr>
          <p:nvPr>
            <p:ph type="subTitle" idx="1"/>
          </p:nvPr>
        </p:nvSpPr>
        <p:spPr>
          <a:xfrm>
            <a:off x="792800" y="1463775"/>
            <a:ext cx="7373300" cy="393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ES" sz="2000" dirty="0">
                <a:solidFill>
                  <a:schemeClr val="dk1"/>
                </a:solidFill>
              </a:rPr>
              <a:t>En el área de las Humanidades, la jerarquización es la siguiente: 1. resultados de investigaciones originales (artículos originales, libros, capítulos de libro, tesis de doctorado o maestría; las APA no sugieren citar tesis de grado); 2. </a:t>
            </a:r>
            <a:r>
              <a:rPr lang="es-ES" sz="2000" i="1" dirty="0" err="1">
                <a:solidFill>
                  <a:schemeClr val="dk1"/>
                </a:solidFill>
              </a:rPr>
              <a:t>Paper</a:t>
            </a:r>
            <a:r>
              <a:rPr lang="es-ES" sz="2000" i="1" dirty="0">
                <a:solidFill>
                  <a:schemeClr val="dk1"/>
                </a:solidFill>
              </a:rPr>
              <a:t> </a:t>
            </a:r>
            <a:r>
              <a:rPr lang="es-ES" sz="2000" dirty="0">
                <a:solidFill>
                  <a:schemeClr val="dk1"/>
                </a:solidFill>
              </a:rPr>
              <a:t>o</a:t>
            </a:r>
            <a:r>
              <a:rPr lang="es-ES" sz="2000" i="1" dirty="0">
                <a:solidFill>
                  <a:schemeClr val="dk1"/>
                </a:solidFill>
              </a:rPr>
              <a:t> </a:t>
            </a:r>
            <a:r>
              <a:rPr lang="es-ES" sz="2000" i="1" dirty="0" err="1">
                <a:solidFill>
                  <a:schemeClr val="dk1"/>
                </a:solidFill>
              </a:rPr>
              <a:t>Journal</a:t>
            </a:r>
            <a:r>
              <a:rPr lang="es-ES" sz="2000" dirty="0">
                <a:solidFill>
                  <a:schemeClr val="dk1"/>
                </a:solidFill>
              </a:rPr>
              <a:t>; 3. Artículo de revisión; 4. Ponencia; 5. Artículo de reflexión; 6. Reseña; 7. Carta al editor </a:t>
            </a:r>
            <a:endParaRPr lang="en-US" sz="2000" dirty="0"/>
          </a:p>
        </p:txBody>
      </p:sp>
      <p:sp>
        <p:nvSpPr>
          <p:cNvPr id="6" name="Título 2">
            <a:extLst>
              <a:ext uri="{FF2B5EF4-FFF2-40B4-BE49-F238E27FC236}">
                <a16:creationId xmlns:a16="http://schemas.microsoft.com/office/drawing/2014/main" id="{5882385D-C914-9364-6D2D-41E9EE30B830}"/>
              </a:ext>
            </a:extLst>
          </p:cNvPr>
          <p:cNvSpPr>
            <a:spLocks noGrp="1"/>
          </p:cNvSpPr>
          <p:nvPr>
            <p:ph type="title"/>
          </p:nvPr>
        </p:nvSpPr>
        <p:spPr>
          <a:xfrm>
            <a:off x="713225" y="445025"/>
            <a:ext cx="4711500" cy="572700"/>
          </a:xfrm>
        </p:spPr>
        <p:txBody>
          <a:bodyPr/>
          <a:lstStyle/>
          <a:p>
            <a:r>
              <a:rPr lang="es-EC" sz="3000" dirty="0"/>
              <a:t>Introducción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cxnSp>
        <p:nvCxnSpPr>
          <p:cNvPr id="970" name="Google Shape;970;p92"/>
          <p:cNvCxnSpPr>
            <a:stCxn id="971" idx="3"/>
            <a:endCxn id="972" idx="1"/>
          </p:cNvCxnSpPr>
          <p:nvPr/>
        </p:nvCxnSpPr>
        <p:spPr>
          <a:xfrm>
            <a:off x="3346950" y="2937480"/>
            <a:ext cx="909300" cy="0"/>
          </a:xfrm>
          <a:prstGeom prst="straightConnector1">
            <a:avLst/>
          </a:prstGeom>
          <a:noFill/>
          <a:ln w="28575" cap="flat" cmpd="sng">
            <a:solidFill>
              <a:schemeClr val="accent1"/>
            </a:solidFill>
            <a:prstDash val="solid"/>
            <a:round/>
            <a:headEnd type="none" w="med" len="med"/>
            <a:tailEnd type="none" w="med" len="med"/>
          </a:ln>
        </p:spPr>
      </p:cxnSp>
      <p:cxnSp>
        <p:nvCxnSpPr>
          <p:cNvPr id="979" name="Google Shape;979;p92"/>
          <p:cNvCxnSpPr>
            <a:cxnSpLocks/>
            <a:stCxn id="972" idx="0"/>
          </p:cNvCxnSpPr>
          <p:nvPr/>
        </p:nvCxnSpPr>
        <p:spPr>
          <a:xfrm rot="10800000">
            <a:off x="4559142" y="2311453"/>
            <a:ext cx="0" cy="293700"/>
          </a:xfrm>
          <a:prstGeom prst="straightConnector1">
            <a:avLst/>
          </a:prstGeom>
          <a:noFill/>
          <a:ln w="28575" cap="flat" cmpd="sng">
            <a:solidFill>
              <a:schemeClr val="accent1"/>
            </a:solidFill>
            <a:prstDash val="solid"/>
            <a:round/>
            <a:headEnd type="none" w="med" len="med"/>
            <a:tailEnd type="none" w="med" len="med"/>
          </a:ln>
        </p:spPr>
      </p:cxnSp>
      <p:cxnSp>
        <p:nvCxnSpPr>
          <p:cNvPr id="983" name="Google Shape;983;p92"/>
          <p:cNvCxnSpPr>
            <a:cxnSpLocks/>
            <a:stCxn id="971" idx="2"/>
          </p:cNvCxnSpPr>
          <p:nvPr/>
        </p:nvCxnSpPr>
        <p:spPr>
          <a:xfrm>
            <a:off x="3061292" y="3214100"/>
            <a:ext cx="0" cy="258000"/>
          </a:xfrm>
          <a:prstGeom prst="straightConnector1">
            <a:avLst/>
          </a:prstGeom>
          <a:noFill/>
          <a:ln w="28575" cap="flat" cmpd="sng">
            <a:solidFill>
              <a:schemeClr val="accent1"/>
            </a:solidFill>
            <a:prstDash val="solid"/>
            <a:round/>
            <a:headEnd type="none" w="med" len="med"/>
            <a:tailEnd type="none" w="med" len="med"/>
          </a:ln>
        </p:spPr>
      </p:cxnSp>
      <p:cxnSp>
        <p:nvCxnSpPr>
          <p:cNvPr id="984" name="Google Shape;984;p92"/>
          <p:cNvCxnSpPr>
            <a:endCxn id="971" idx="1"/>
          </p:cNvCxnSpPr>
          <p:nvPr/>
        </p:nvCxnSpPr>
        <p:spPr>
          <a:xfrm>
            <a:off x="1848150" y="2927880"/>
            <a:ext cx="906000" cy="9600"/>
          </a:xfrm>
          <a:prstGeom prst="straightConnector1">
            <a:avLst/>
          </a:prstGeom>
          <a:noFill/>
          <a:ln w="28575" cap="flat" cmpd="sng">
            <a:solidFill>
              <a:schemeClr val="accent1"/>
            </a:solidFill>
            <a:prstDash val="solid"/>
            <a:round/>
            <a:headEnd type="none" w="med" len="med"/>
            <a:tailEnd type="none" w="med" len="med"/>
          </a:ln>
        </p:spPr>
      </p:cxnSp>
      <p:cxnSp>
        <p:nvCxnSpPr>
          <p:cNvPr id="985" name="Google Shape;985;p92"/>
          <p:cNvCxnSpPr>
            <a:cxnSpLocks/>
            <a:stCxn id="986" idx="2"/>
          </p:cNvCxnSpPr>
          <p:nvPr/>
        </p:nvCxnSpPr>
        <p:spPr>
          <a:xfrm>
            <a:off x="6060178" y="3214125"/>
            <a:ext cx="0" cy="258000"/>
          </a:xfrm>
          <a:prstGeom prst="straightConnector1">
            <a:avLst/>
          </a:prstGeom>
          <a:noFill/>
          <a:ln w="28575" cap="flat" cmpd="sng">
            <a:solidFill>
              <a:schemeClr val="accent1"/>
            </a:solidFill>
            <a:prstDash val="solid"/>
            <a:round/>
            <a:headEnd type="none" w="med" len="med"/>
            <a:tailEnd type="none" w="med" len="med"/>
          </a:ln>
        </p:spPr>
      </p:cxnSp>
      <p:cxnSp>
        <p:nvCxnSpPr>
          <p:cNvPr id="988" name="Google Shape;988;p92"/>
          <p:cNvCxnSpPr>
            <a:stCxn id="972" idx="3"/>
            <a:endCxn id="986" idx="1"/>
          </p:cNvCxnSpPr>
          <p:nvPr/>
        </p:nvCxnSpPr>
        <p:spPr>
          <a:xfrm>
            <a:off x="4849162" y="2937480"/>
            <a:ext cx="921900" cy="0"/>
          </a:xfrm>
          <a:prstGeom prst="straightConnector1">
            <a:avLst/>
          </a:prstGeom>
          <a:noFill/>
          <a:ln w="28575" cap="flat" cmpd="sng">
            <a:solidFill>
              <a:schemeClr val="accent1"/>
            </a:solidFill>
            <a:prstDash val="solid"/>
            <a:round/>
            <a:headEnd type="none" w="med" len="med"/>
            <a:tailEnd type="none" w="med" len="med"/>
          </a:ln>
        </p:spPr>
      </p:cxnSp>
      <p:cxnSp>
        <p:nvCxnSpPr>
          <p:cNvPr id="991" name="Google Shape;991;p92"/>
          <p:cNvCxnSpPr>
            <a:stCxn id="986" idx="3"/>
            <a:endCxn id="992" idx="1"/>
          </p:cNvCxnSpPr>
          <p:nvPr/>
        </p:nvCxnSpPr>
        <p:spPr>
          <a:xfrm>
            <a:off x="6363803" y="2937480"/>
            <a:ext cx="933900" cy="0"/>
          </a:xfrm>
          <a:prstGeom prst="straightConnector1">
            <a:avLst/>
          </a:prstGeom>
          <a:noFill/>
          <a:ln w="28575" cap="flat" cmpd="sng">
            <a:solidFill>
              <a:schemeClr val="accent1"/>
            </a:solidFill>
            <a:prstDash val="solid"/>
            <a:round/>
            <a:headEnd type="none" w="med" len="med"/>
            <a:tailEnd type="none" w="med" len="med"/>
          </a:ln>
        </p:spPr>
      </p:cxnSp>
      <p:cxnSp>
        <p:nvCxnSpPr>
          <p:cNvPr id="995" name="Google Shape;995;p92"/>
          <p:cNvCxnSpPr>
            <a:cxnSpLocks/>
            <a:stCxn id="992" idx="0"/>
          </p:cNvCxnSpPr>
          <p:nvPr/>
        </p:nvCxnSpPr>
        <p:spPr>
          <a:xfrm rot="10800000">
            <a:off x="7594026" y="2389859"/>
            <a:ext cx="0" cy="270900"/>
          </a:xfrm>
          <a:prstGeom prst="straightConnector1">
            <a:avLst/>
          </a:prstGeom>
          <a:noFill/>
          <a:ln w="28575" cap="flat" cmpd="sng">
            <a:solidFill>
              <a:schemeClr val="accent1"/>
            </a:solidFill>
            <a:prstDash val="solid"/>
            <a:round/>
            <a:headEnd type="none" w="med" len="med"/>
            <a:tailEnd type="none" w="med" len="med"/>
          </a:ln>
        </p:spPr>
      </p:cxnSp>
      <p:cxnSp>
        <p:nvCxnSpPr>
          <p:cNvPr id="1004" name="Google Shape;1004;p92"/>
          <p:cNvCxnSpPr>
            <a:cxnSpLocks/>
            <a:stCxn id="1005" idx="0"/>
          </p:cNvCxnSpPr>
          <p:nvPr/>
        </p:nvCxnSpPr>
        <p:spPr>
          <a:xfrm rot="10800000">
            <a:off x="1538949" y="2389311"/>
            <a:ext cx="0" cy="271500"/>
          </a:xfrm>
          <a:prstGeom prst="straightConnector1">
            <a:avLst/>
          </a:prstGeom>
          <a:noFill/>
          <a:ln w="28575" cap="flat" cmpd="sng">
            <a:solidFill>
              <a:schemeClr val="accent1"/>
            </a:solidFill>
            <a:prstDash val="solid"/>
            <a:round/>
            <a:headEnd type="none" w="med" len="med"/>
            <a:tailEnd type="none" w="med" len="med"/>
          </a:ln>
        </p:spPr>
      </p:cxnSp>
      <p:sp>
        <p:nvSpPr>
          <p:cNvPr id="2" name="Google Shape;957;p91">
            <a:extLst>
              <a:ext uri="{FF2B5EF4-FFF2-40B4-BE49-F238E27FC236}">
                <a16:creationId xmlns:a16="http://schemas.microsoft.com/office/drawing/2014/main" id="{CD19A2B6-AEF6-D2EC-A8B5-B7CC2E374106}"/>
              </a:ext>
            </a:extLst>
          </p:cNvPr>
          <p:cNvSpPr txBox="1"/>
          <p:nvPr/>
        </p:nvSpPr>
        <p:spPr>
          <a:xfrm>
            <a:off x="1080695" y="2578098"/>
            <a:ext cx="916506" cy="66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1"/>
                </a:solidFill>
                <a:latin typeface="Vidaloka"/>
                <a:ea typeface="Vidaloka"/>
                <a:cs typeface="Vidaloka"/>
                <a:sym typeface="Vidaloka"/>
              </a:rPr>
              <a:t>01</a:t>
            </a:r>
            <a:endParaRPr sz="2800" dirty="0">
              <a:solidFill>
                <a:schemeClr val="accent1"/>
              </a:solidFill>
              <a:latin typeface="Vidaloka"/>
              <a:ea typeface="Vidaloka"/>
              <a:cs typeface="Vidaloka"/>
              <a:sym typeface="Vidaloka"/>
            </a:endParaRPr>
          </a:p>
        </p:txBody>
      </p:sp>
      <p:sp>
        <p:nvSpPr>
          <p:cNvPr id="3" name="Google Shape;957;p91">
            <a:extLst>
              <a:ext uri="{FF2B5EF4-FFF2-40B4-BE49-F238E27FC236}">
                <a16:creationId xmlns:a16="http://schemas.microsoft.com/office/drawing/2014/main" id="{5BD61896-5560-7EC0-7C84-D0FF3BEBA618}"/>
              </a:ext>
            </a:extLst>
          </p:cNvPr>
          <p:cNvSpPr txBox="1"/>
          <p:nvPr/>
        </p:nvSpPr>
        <p:spPr>
          <a:xfrm>
            <a:off x="2608313" y="2593990"/>
            <a:ext cx="916506" cy="66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1"/>
                </a:solidFill>
                <a:latin typeface="Vidaloka"/>
                <a:ea typeface="Vidaloka"/>
                <a:cs typeface="Vidaloka"/>
                <a:sym typeface="Vidaloka"/>
              </a:rPr>
              <a:t>02</a:t>
            </a:r>
            <a:endParaRPr sz="2800" dirty="0">
              <a:solidFill>
                <a:schemeClr val="accent1"/>
              </a:solidFill>
              <a:latin typeface="Vidaloka"/>
              <a:ea typeface="Vidaloka"/>
              <a:cs typeface="Vidaloka"/>
              <a:sym typeface="Vidaloka"/>
            </a:endParaRPr>
          </a:p>
        </p:txBody>
      </p:sp>
      <p:sp>
        <p:nvSpPr>
          <p:cNvPr id="4" name="Google Shape;957;p91">
            <a:extLst>
              <a:ext uri="{FF2B5EF4-FFF2-40B4-BE49-F238E27FC236}">
                <a16:creationId xmlns:a16="http://schemas.microsoft.com/office/drawing/2014/main" id="{38DF3436-1843-1BCE-1BE1-DA7EE66727DF}"/>
              </a:ext>
            </a:extLst>
          </p:cNvPr>
          <p:cNvSpPr txBox="1"/>
          <p:nvPr/>
        </p:nvSpPr>
        <p:spPr>
          <a:xfrm>
            <a:off x="4100889" y="2581959"/>
            <a:ext cx="916506" cy="66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1"/>
                </a:solidFill>
                <a:latin typeface="Vidaloka"/>
                <a:ea typeface="Vidaloka"/>
                <a:cs typeface="Vidaloka"/>
                <a:sym typeface="Vidaloka"/>
              </a:rPr>
              <a:t>03</a:t>
            </a:r>
            <a:endParaRPr sz="2800" dirty="0">
              <a:solidFill>
                <a:schemeClr val="accent1"/>
              </a:solidFill>
              <a:latin typeface="Vidaloka"/>
              <a:ea typeface="Vidaloka"/>
              <a:cs typeface="Vidaloka"/>
              <a:sym typeface="Vidaloka"/>
            </a:endParaRPr>
          </a:p>
        </p:txBody>
      </p:sp>
      <p:sp>
        <p:nvSpPr>
          <p:cNvPr id="5" name="Google Shape;957;p91">
            <a:extLst>
              <a:ext uri="{FF2B5EF4-FFF2-40B4-BE49-F238E27FC236}">
                <a16:creationId xmlns:a16="http://schemas.microsoft.com/office/drawing/2014/main" id="{E515D86F-6D02-6894-9A62-1D78F4A93643}"/>
              </a:ext>
            </a:extLst>
          </p:cNvPr>
          <p:cNvSpPr txBox="1"/>
          <p:nvPr/>
        </p:nvSpPr>
        <p:spPr>
          <a:xfrm>
            <a:off x="5607120" y="2571750"/>
            <a:ext cx="916506" cy="66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1"/>
                </a:solidFill>
                <a:latin typeface="Vidaloka"/>
                <a:ea typeface="Vidaloka"/>
                <a:cs typeface="Vidaloka"/>
                <a:sym typeface="Vidaloka"/>
              </a:rPr>
              <a:t>04</a:t>
            </a:r>
            <a:endParaRPr sz="2800" dirty="0">
              <a:solidFill>
                <a:schemeClr val="accent1"/>
              </a:solidFill>
              <a:latin typeface="Vidaloka"/>
              <a:ea typeface="Vidaloka"/>
              <a:cs typeface="Vidaloka"/>
              <a:sym typeface="Vidaloka"/>
            </a:endParaRPr>
          </a:p>
        </p:txBody>
      </p:sp>
      <p:sp>
        <p:nvSpPr>
          <p:cNvPr id="6" name="Google Shape;957;p91">
            <a:extLst>
              <a:ext uri="{FF2B5EF4-FFF2-40B4-BE49-F238E27FC236}">
                <a16:creationId xmlns:a16="http://schemas.microsoft.com/office/drawing/2014/main" id="{B78CD0B2-CAE7-24DD-1337-1A6F7D577A5E}"/>
              </a:ext>
            </a:extLst>
          </p:cNvPr>
          <p:cNvSpPr txBox="1"/>
          <p:nvPr/>
        </p:nvSpPr>
        <p:spPr>
          <a:xfrm>
            <a:off x="7135773" y="2581959"/>
            <a:ext cx="916506" cy="66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1"/>
                </a:solidFill>
                <a:latin typeface="Vidaloka"/>
                <a:ea typeface="Vidaloka"/>
                <a:cs typeface="Vidaloka"/>
                <a:sym typeface="Vidaloka"/>
              </a:rPr>
              <a:t>05</a:t>
            </a:r>
            <a:endParaRPr sz="2800" dirty="0">
              <a:solidFill>
                <a:schemeClr val="accent1"/>
              </a:solidFill>
              <a:latin typeface="Vidaloka"/>
              <a:ea typeface="Vidaloka"/>
              <a:cs typeface="Vidaloka"/>
              <a:sym typeface="Vidaloka"/>
            </a:endParaRPr>
          </a:p>
        </p:txBody>
      </p:sp>
      <p:sp>
        <p:nvSpPr>
          <p:cNvPr id="7" name="Google Shape;952;p91">
            <a:extLst>
              <a:ext uri="{FF2B5EF4-FFF2-40B4-BE49-F238E27FC236}">
                <a16:creationId xmlns:a16="http://schemas.microsoft.com/office/drawing/2014/main" id="{38E37172-8231-0C2D-0532-14633DB97D18}"/>
              </a:ext>
            </a:extLst>
          </p:cNvPr>
          <p:cNvSpPr txBox="1"/>
          <p:nvPr/>
        </p:nvSpPr>
        <p:spPr>
          <a:xfrm>
            <a:off x="3697692" y="1463515"/>
            <a:ext cx="1722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err="1">
                <a:solidFill>
                  <a:schemeClr val="dk1"/>
                </a:solidFill>
                <a:latin typeface="Montserrat"/>
                <a:ea typeface="Montserrat"/>
                <a:cs typeface="Montserrat"/>
                <a:sym typeface="Montserrat"/>
              </a:rPr>
              <a:t>Brevedad</a:t>
            </a:r>
            <a:r>
              <a:rPr lang="en-US" sz="2000" dirty="0">
                <a:solidFill>
                  <a:schemeClr val="dk1"/>
                </a:solidFill>
                <a:latin typeface="Montserrat"/>
                <a:ea typeface="Montserrat"/>
                <a:cs typeface="Montserrat"/>
                <a:sym typeface="Montserrat"/>
              </a:rPr>
              <a:t> </a:t>
            </a:r>
          </a:p>
        </p:txBody>
      </p:sp>
      <p:sp>
        <p:nvSpPr>
          <p:cNvPr id="8" name="Google Shape;954;p91">
            <a:extLst>
              <a:ext uri="{FF2B5EF4-FFF2-40B4-BE49-F238E27FC236}">
                <a16:creationId xmlns:a16="http://schemas.microsoft.com/office/drawing/2014/main" id="{B8DF102B-9FFE-8229-12D8-433AD65C7064}"/>
              </a:ext>
            </a:extLst>
          </p:cNvPr>
          <p:cNvSpPr txBox="1"/>
          <p:nvPr/>
        </p:nvSpPr>
        <p:spPr>
          <a:xfrm>
            <a:off x="713225" y="1262951"/>
            <a:ext cx="1722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err="1">
                <a:solidFill>
                  <a:schemeClr val="dk1"/>
                </a:solidFill>
                <a:latin typeface="Montserrat"/>
                <a:ea typeface="Montserrat"/>
                <a:cs typeface="Montserrat"/>
                <a:sym typeface="Montserrat"/>
              </a:rPr>
              <a:t>Veracidad</a:t>
            </a:r>
            <a:r>
              <a:rPr lang="en-US" sz="1800" dirty="0">
                <a:solidFill>
                  <a:schemeClr val="dk1"/>
                </a:solidFill>
                <a:latin typeface="Montserrat"/>
                <a:ea typeface="Montserrat"/>
                <a:cs typeface="Montserrat"/>
                <a:sym typeface="Montserrat"/>
              </a:rPr>
              <a:t> o </a:t>
            </a:r>
            <a:r>
              <a:rPr lang="en-US" sz="1800" dirty="0" err="1">
                <a:solidFill>
                  <a:schemeClr val="dk1"/>
                </a:solidFill>
                <a:latin typeface="Montserrat"/>
                <a:ea typeface="Montserrat"/>
                <a:cs typeface="Montserrat"/>
                <a:sym typeface="Montserrat"/>
              </a:rPr>
              <a:t>ética</a:t>
            </a:r>
            <a:r>
              <a:rPr lang="en-US" sz="1800" dirty="0">
                <a:solidFill>
                  <a:schemeClr val="dk1"/>
                </a:solidFill>
                <a:latin typeface="Montserrat"/>
                <a:ea typeface="Montserrat"/>
                <a:cs typeface="Montserrat"/>
                <a:sym typeface="Montserrat"/>
              </a:rPr>
              <a:t> </a:t>
            </a:r>
            <a:r>
              <a:rPr lang="en-US" sz="1800" dirty="0" err="1">
                <a:solidFill>
                  <a:schemeClr val="dk1"/>
                </a:solidFill>
                <a:latin typeface="Montserrat"/>
                <a:ea typeface="Montserrat"/>
                <a:cs typeface="Montserrat"/>
                <a:sym typeface="Montserrat"/>
              </a:rPr>
              <a:t>profesional</a:t>
            </a:r>
            <a:endParaRPr lang="en-US" sz="1800" dirty="0">
              <a:solidFill>
                <a:schemeClr val="dk1"/>
              </a:solidFill>
              <a:latin typeface="Montserrat"/>
              <a:ea typeface="Montserrat"/>
              <a:cs typeface="Montserrat"/>
              <a:sym typeface="Montserrat"/>
            </a:endParaRPr>
          </a:p>
        </p:txBody>
      </p:sp>
      <p:sp>
        <p:nvSpPr>
          <p:cNvPr id="9" name="Google Shape;952;p91">
            <a:extLst>
              <a:ext uri="{FF2B5EF4-FFF2-40B4-BE49-F238E27FC236}">
                <a16:creationId xmlns:a16="http://schemas.microsoft.com/office/drawing/2014/main" id="{F00CA347-87AD-EA2B-57F7-8330FE907934}"/>
              </a:ext>
            </a:extLst>
          </p:cNvPr>
          <p:cNvSpPr txBox="1"/>
          <p:nvPr/>
        </p:nvSpPr>
        <p:spPr>
          <a:xfrm>
            <a:off x="6732576" y="1463515"/>
            <a:ext cx="1722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chemeClr val="dk1"/>
                </a:solidFill>
                <a:latin typeface="Montserrat"/>
                <a:ea typeface="Montserrat"/>
                <a:cs typeface="Montserrat"/>
                <a:sym typeface="Montserrat"/>
              </a:rPr>
              <a:t>Presición</a:t>
            </a:r>
            <a:endParaRPr sz="2000" dirty="0">
              <a:solidFill>
                <a:schemeClr val="dk1"/>
              </a:solidFill>
              <a:latin typeface="Montserrat"/>
              <a:ea typeface="Montserrat"/>
              <a:cs typeface="Montserrat"/>
              <a:sym typeface="Montserrat"/>
            </a:endParaRPr>
          </a:p>
        </p:txBody>
      </p:sp>
      <p:sp>
        <p:nvSpPr>
          <p:cNvPr id="10" name="Google Shape;949;p91">
            <a:extLst>
              <a:ext uri="{FF2B5EF4-FFF2-40B4-BE49-F238E27FC236}">
                <a16:creationId xmlns:a16="http://schemas.microsoft.com/office/drawing/2014/main" id="{BEFC5F8B-8D2B-2F2B-6A68-BA41342245B3}"/>
              </a:ext>
            </a:extLst>
          </p:cNvPr>
          <p:cNvSpPr txBox="1"/>
          <p:nvPr/>
        </p:nvSpPr>
        <p:spPr>
          <a:xfrm>
            <a:off x="5221258" y="3491137"/>
            <a:ext cx="1722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err="1">
                <a:solidFill>
                  <a:schemeClr val="dk1"/>
                </a:solidFill>
                <a:latin typeface="Montserrat"/>
                <a:ea typeface="Montserrat"/>
                <a:cs typeface="Montserrat"/>
                <a:sym typeface="Montserrat"/>
              </a:rPr>
              <a:t>Corrección</a:t>
            </a:r>
            <a:r>
              <a:rPr lang="en-US" sz="2000" dirty="0">
                <a:solidFill>
                  <a:schemeClr val="dk1"/>
                </a:solidFill>
                <a:latin typeface="Montserrat"/>
                <a:ea typeface="Montserrat"/>
                <a:cs typeface="Montserrat"/>
                <a:sym typeface="Montserrat"/>
              </a:rPr>
              <a:t> formal</a:t>
            </a:r>
          </a:p>
        </p:txBody>
      </p:sp>
      <p:sp>
        <p:nvSpPr>
          <p:cNvPr id="11" name="Google Shape;950;p91">
            <a:extLst>
              <a:ext uri="{FF2B5EF4-FFF2-40B4-BE49-F238E27FC236}">
                <a16:creationId xmlns:a16="http://schemas.microsoft.com/office/drawing/2014/main" id="{6DB162E0-7E1E-279F-5A73-5960588B0A0D}"/>
              </a:ext>
            </a:extLst>
          </p:cNvPr>
          <p:cNvSpPr txBox="1"/>
          <p:nvPr/>
        </p:nvSpPr>
        <p:spPr>
          <a:xfrm>
            <a:off x="2199842" y="3491137"/>
            <a:ext cx="1722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US" sz="2000" dirty="0" err="1">
                <a:solidFill>
                  <a:schemeClr val="dk1"/>
                </a:solidFill>
                <a:latin typeface="Montserrat"/>
                <a:sym typeface="Montserrat"/>
              </a:rPr>
              <a:t>Claridad</a:t>
            </a:r>
            <a:r>
              <a:rPr lang="en-US" sz="2000" dirty="0">
                <a:solidFill>
                  <a:schemeClr val="dk1"/>
                </a:solidFill>
                <a:latin typeface="Montserrat"/>
                <a:sym typeface="Montserrat"/>
              </a:rPr>
              <a:t> </a:t>
            </a:r>
            <a:r>
              <a:rPr lang="en-US" sz="2000" dirty="0" err="1">
                <a:solidFill>
                  <a:schemeClr val="dk1"/>
                </a:solidFill>
                <a:latin typeface="Montserrat"/>
                <a:sym typeface="Montserrat"/>
              </a:rPr>
              <a:t>expositiva</a:t>
            </a:r>
            <a:endParaRPr lang="en-US" sz="2000" dirty="0">
              <a:solidFill>
                <a:schemeClr val="dk1"/>
              </a:solidFill>
              <a:latin typeface="Montserrat"/>
              <a:sym typeface="Montserrat"/>
            </a:endParaRPr>
          </a:p>
        </p:txBody>
      </p:sp>
      <p:sp>
        <p:nvSpPr>
          <p:cNvPr id="13" name="Google Shape;948;p91">
            <a:extLst>
              <a:ext uri="{FF2B5EF4-FFF2-40B4-BE49-F238E27FC236}">
                <a16:creationId xmlns:a16="http://schemas.microsoft.com/office/drawing/2014/main" id="{49B4A48E-6C55-F62E-1C26-57366621EA6F}"/>
              </a:ext>
            </a:extLst>
          </p:cNvPr>
          <p:cNvSpPr txBox="1">
            <a:spLocks noGrp="1"/>
          </p:cNvSpPr>
          <p:nvPr>
            <p:ph type="title"/>
          </p:nvPr>
        </p:nvSpPr>
        <p:spPr>
          <a:xfrm>
            <a:off x="699729" y="246122"/>
            <a:ext cx="8298865" cy="57308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C" dirty="0"/>
              <a:t>Cinco soportes esenciales del </a:t>
            </a:r>
            <a:br>
              <a:rPr lang="es-EC" dirty="0"/>
            </a:br>
            <a:r>
              <a:rPr lang="es-EC" dirty="0"/>
              <a:t>discurso científico</a:t>
            </a:r>
            <a:endParaRP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Google Shape;580;p70"/>
          <p:cNvSpPr txBox="1">
            <a:spLocks noGrp="1"/>
          </p:cNvSpPr>
          <p:nvPr>
            <p:ph type="title" idx="2"/>
          </p:nvPr>
        </p:nvSpPr>
        <p:spPr>
          <a:xfrm>
            <a:off x="698500" y="4330500"/>
            <a:ext cx="8445500" cy="978300"/>
          </a:xfrm>
          <a:prstGeom prst="rect">
            <a:avLst/>
          </a:prstGeom>
        </p:spPr>
        <p:txBody>
          <a:bodyPr spcFirstLastPara="1" wrap="square" lIns="91425" tIns="91425" rIns="91425" bIns="91425" anchor="t" anchorCtr="0">
            <a:noAutofit/>
          </a:bodyPr>
          <a:lstStyle/>
          <a:p>
            <a:pPr lvl="0"/>
            <a:r>
              <a:rPr lang="en" sz="2800" dirty="0"/>
              <a:t>01: </a:t>
            </a:r>
            <a:r>
              <a:rPr lang="es-EC" sz="2800" dirty="0"/>
              <a:t>Veracidad o ética profesional </a:t>
            </a:r>
            <a:endParaRPr sz="2800" dirty="0"/>
          </a:p>
        </p:txBody>
      </p:sp>
      <p:sp>
        <p:nvSpPr>
          <p:cNvPr id="6" name="Google Shape;574;p69">
            <a:extLst>
              <a:ext uri="{FF2B5EF4-FFF2-40B4-BE49-F238E27FC236}">
                <a16:creationId xmlns:a16="http://schemas.microsoft.com/office/drawing/2014/main" id="{C683998E-3CD0-B966-3F8A-A1D897EE7735}"/>
              </a:ext>
            </a:extLst>
          </p:cNvPr>
          <p:cNvSpPr txBox="1">
            <a:spLocks noGrp="1"/>
          </p:cNvSpPr>
          <p:nvPr>
            <p:ph type="subTitle" idx="1"/>
          </p:nvPr>
        </p:nvSpPr>
        <p:spPr>
          <a:xfrm>
            <a:off x="405313" y="430075"/>
            <a:ext cx="7265487" cy="393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ES" sz="2000" dirty="0">
                <a:solidFill>
                  <a:schemeClr val="dk1"/>
                </a:solidFill>
              </a:rPr>
              <a:t>El redactor debe regirse por la realidad de los hechos, evitando tergiversar información procedente de fuentes externas y transmitiéndola con objetividad. La objetividad es, de hecho, un rasgo específico requerido por los textos científicos. En el caso de las ciencias exactas un redactor debe abstenerse de emitir juicios o apreciaciones personales, y transmitir con objetividad y ética hechos y datos procedentes de fuentes diversas; en el caso de las sociales o humanísticas se establece como importante la subjetividad del redactor en la interpretación de los fenómenos. </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Google Shape;580;p70"/>
          <p:cNvSpPr txBox="1">
            <a:spLocks noGrp="1"/>
          </p:cNvSpPr>
          <p:nvPr>
            <p:ph type="title" idx="2"/>
          </p:nvPr>
        </p:nvSpPr>
        <p:spPr>
          <a:xfrm>
            <a:off x="0" y="253799"/>
            <a:ext cx="8725987" cy="978300"/>
          </a:xfrm>
          <a:prstGeom prst="rect">
            <a:avLst/>
          </a:prstGeom>
        </p:spPr>
        <p:txBody>
          <a:bodyPr spcFirstLastPara="1" wrap="square" lIns="91425" tIns="91425" rIns="91425" bIns="91425" anchor="t" anchorCtr="0">
            <a:noAutofit/>
          </a:bodyPr>
          <a:lstStyle/>
          <a:p>
            <a:pPr lvl="0" algn="l"/>
            <a:r>
              <a:rPr lang="en" sz="2800" dirty="0"/>
              <a:t>02: </a:t>
            </a:r>
            <a:r>
              <a:rPr lang="es-EC" sz="2800" dirty="0"/>
              <a:t>Claridad expositiva</a:t>
            </a:r>
            <a:endParaRPr sz="2800" dirty="0"/>
          </a:p>
        </p:txBody>
      </p:sp>
      <p:sp>
        <p:nvSpPr>
          <p:cNvPr id="6" name="Google Shape;574;p69">
            <a:extLst>
              <a:ext uri="{FF2B5EF4-FFF2-40B4-BE49-F238E27FC236}">
                <a16:creationId xmlns:a16="http://schemas.microsoft.com/office/drawing/2014/main" id="{C683998E-3CD0-B966-3F8A-A1D897EE7735}"/>
              </a:ext>
            </a:extLst>
          </p:cNvPr>
          <p:cNvSpPr txBox="1">
            <a:spLocks noGrp="1"/>
          </p:cNvSpPr>
          <p:nvPr>
            <p:ph type="subTitle" idx="1"/>
          </p:nvPr>
        </p:nvSpPr>
        <p:spPr>
          <a:xfrm>
            <a:off x="1268913" y="1700937"/>
            <a:ext cx="7265487" cy="174162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ES" sz="2000" dirty="0"/>
              <a:t>D</a:t>
            </a:r>
            <a:r>
              <a:rPr lang="es-ES" sz="2000" dirty="0">
                <a:solidFill>
                  <a:schemeClr val="dk1"/>
                </a:solidFill>
              </a:rPr>
              <a:t>ependerá de la sencillez de los términos empleados y de la transparencia y fluidez de la redacción, que permitirán al lector captar el mensaje que se desea transmitir en toda su extensión y con todas sus connotaciones.</a:t>
            </a:r>
            <a:endParaRPr lang="en-US" sz="2000" dirty="0"/>
          </a:p>
        </p:txBody>
      </p:sp>
    </p:spTree>
    <p:extLst>
      <p:ext uri="{BB962C8B-B14F-4D97-AF65-F5344CB8AC3E}">
        <p14:creationId xmlns:p14="http://schemas.microsoft.com/office/powerpoint/2010/main" val="749245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Google Shape;580;p70"/>
          <p:cNvSpPr txBox="1">
            <a:spLocks noGrp="1"/>
          </p:cNvSpPr>
          <p:nvPr>
            <p:ph type="title" idx="2"/>
          </p:nvPr>
        </p:nvSpPr>
        <p:spPr>
          <a:xfrm>
            <a:off x="5244142" y="4343000"/>
            <a:ext cx="5417044" cy="978300"/>
          </a:xfrm>
          <a:prstGeom prst="rect">
            <a:avLst/>
          </a:prstGeom>
        </p:spPr>
        <p:txBody>
          <a:bodyPr spcFirstLastPara="1" wrap="square" lIns="91425" tIns="91425" rIns="91425" bIns="91425" anchor="t" anchorCtr="0">
            <a:noAutofit/>
          </a:bodyPr>
          <a:lstStyle/>
          <a:p>
            <a:pPr lvl="0" algn="ctr"/>
            <a:r>
              <a:rPr lang="en" sz="2800" dirty="0"/>
              <a:t>03: </a:t>
            </a:r>
            <a:r>
              <a:rPr lang="es-EC" sz="2800" dirty="0"/>
              <a:t>Brevedad </a:t>
            </a:r>
            <a:endParaRPr sz="2800" dirty="0"/>
          </a:p>
        </p:txBody>
      </p:sp>
      <p:sp>
        <p:nvSpPr>
          <p:cNvPr id="6" name="Google Shape;574;p69">
            <a:extLst>
              <a:ext uri="{FF2B5EF4-FFF2-40B4-BE49-F238E27FC236}">
                <a16:creationId xmlns:a16="http://schemas.microsoft.com/office/drawing/2014/main" id="{C683998E-3CD0-B966-3F8A-A1D897EE7735}"/>
              </a:ext>
            </a:extLst>
          </p:cNvPr>
          <p:cNvSpPr txBox="1">
            <a:spLocks noGrp="1"/>
          </p:cNvSpPr>
          <p:nvPr>
            <p:ph type="subTitle" idx="1"/>
          </p:nvPr>
        </p:nvSpPr>
        <p:spPr>
          <a:xfrm>
            <a:off x="405313" y="430075"/>
            <a:ext cx="8116387" cy="393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ES" sz="1800" dirty="0">
                <a:solidFill>
                  <a:schemeClr val="dk1"/>
                </a:solidFill>
              </a:rPr>
              <a:t>Un artículo o una información científica redactados de manera precisa, clara y objetiva pueden ser textos más o menos áridos según la calidad de redacción de quien los haya escrito, pero en todo caso deben ser breves, sin que brevedad signifique abreviación. Hay que transmitir todos los hechos necesarios, pero reduciendo el número de palabras innecesarias al mínimo que permita la fluidez del texto sin desviar la atención ni afectar la claridad del mensaje. Sin embargo, </a:t>
            </a:r>
            <a:r>
              <a:rPr lang="es-ES" sz="1800" dirty="0" smtClean="0">
                <a:solidFill>
                  <a:schemeClr val="dk1"/>
                </a:solidFill>
              </a:rPr>
              <a:t>el </a:t>
            </a:r>
            <a:r>
              <a:rPr lang="es-ES" sz="1800" dirty="0">
                <a:solidFill>
                  <a:schemeClr val="dk1"/>
                </a:solidFill>
              </a:rPr>
              <a:t>texto debe ser completo e incluir todos los datos relevantes necesarios para una adecuada comprensión de la información por parte del lector a quien va dirigido. Solo deben evitarse elementos superfluos o que distraigan la atención. </a:t>
            </a:r>
            <a:endParaRPr lang="en-US" sz="1800" dirty="0"/>
          </a:p>
        </p:txBody>
      </p:sp>
    </p:spTree>
    <p:extLst>
      <p:ext uri="{BB962C8B-B14F-4D97-AF65-F5344CB8AC3E}">
        <p14:creationId xmlns:p14="http://schemas.microsoft.com/office/powerpoint/2010/main" val="13377723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Google Shape;580;p70"/>
          <p:cNvSpPr txBox="1">
            <a:spLocks noGrp="1"/>
          </p:cNvSpPr>
          <p:nvPr>
            <p:ph type="title" idx="2"/>
          </p:nvPr>
        </p:nvSpPr>
        <p:spPr>
          <a:xfrm>
            <a:off x="-1310105" y="261633"/>
            <a:ext cx="6350000" cy="978300"/>
          </a:xfrm>
          <a:prstGeom prst="rect">
            <a:avLst/>
          </a:prstGeom>
        </p:spPr>
        <p:txBody>
          <a:bodyPr spcFirstLastPara="1" wrap="square" lIns="91425" tIns="91425" rIns="91425" bIns="91425" anchor="t" anchorCtr="0">
            <a:noAutofit/>
          </a:bodyPr>
          <a:lstStyle/>
          <a:p>
            <a:pPr lvl="0" algn="ctr"/>
            <a:r>
              <a:rPr lang="en" sz="2800" dirty="0"/>
              <a:t>04: </a:t>
            </a:r>
            <a:r>
              <a:rPr lang="es-EC" sz="2800" dirty="0"/>
              <a:t>Corrección formal</a:t>
            </a:r>
            <a:endParaRPr sz="2800" dirty="0"/>
          </a:p>
        </p:txBody>
      </p:sp>
      <p:sp>
        <p:nvSpPr>
          <p:cNvPr id="6" name="Google Shape;574;p69">
            <a:extLst>
              <a:ext uri="{FF2B5EF4-FFF2-40B4-BE49-F238E27FC236}">
                <a16:creationId xmlns:a16="http://schemas.microsoft.com/office/drawing/2014/main" id="{C683998E-3CD0-B966-3F8A-A1D897EE7735}"/>
              </a:ext>
            </a:extLst>
          </p:cNvPr>
          <p:cNvSpPr txBox="1">
            <a:spLocks noGrp="1"/>
          </p:cNvSpPr>
          <p:nvPr>
            <p:ph type="subTitle" idx="1"/>
          </p:nvPr>
        </p:nvSpPr>
        <p:spPr>
          <a:xfrm>
            <a:off x="786313" y="1016000"/>
            <a:ext cx="8116387" cy="68377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ES" sz="1800" dirty="0">
                <a:solidFill>
                  <a:schemeClr val="dk1"/>
                </a:solidFill>
              </a:rPr>
              <a:t>La redacción científica debe seguir las normas de la lengua que se utilice en toda su extensión y magnitud, y puede ser aceptable el uso de elipsis, metáforas y otras figuras constructivas siempre que el texto se mantenga dentro de los límites de brevedad, concisión y precisión exigibles a un texto científico. En el aspecto formal, y precisamente por la claridad exigible a un texto científico, se deben preferir oraciones cortas en voz activa, evitando en lo posible términos abstractos. La redacción puede seguir el principio de “pirámide invertida”, con la información más destacable al principio para captar la atención y evitar el abandono prematuro de la lectura, y debe estructurarse en términos verbales lógicos y adecuados a la relación temporal entre los sucesos. </a:t>
            </a:r>
            <a:endParaRPr lang="en-US" sz="1800" dirty="0"/>
          </a:p>
        </p:txBody>
      </p:sp>
    </p:spTree>
    <p:extLst>
      <p:ext uri="{BB962C8B-B14F-4D97-AF65-F5344CB8AC3E}">
        <p14:creationId xmlns:p14="http://schemas.microsoft.com/office/powerpoint/2010/main" val="20544697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Google Shape;580;p70"/>
          <p:cNvSpPr txBox="1">
            <a:spLocks noGrp="1"/>
          </p:cNvSpPr>
          <p:nvPr>
            <p:ph type="title" idx="2"/>
          </p:nvPr>
        </p:nvSpPr>
        <p:spPr>
          <a:xfrm>
            <a:off x="6196929" y="4344725"/>
            <a:ext cx="3632200" cy="9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05: Presición </a:t>
            </a:r>
            <a:endParaRPr sz="2800" dirty="0"/>
          </a:p>
        </p:txBody>
      </p:sp>
      <p:sp>
        <p:nvSpPr>
          <p:cNvPr id="6" name="Google Shape;574;p69">
            <a:extLst>
              <a:ext uri="{FF2B5EF4-FFF2-40B4-BE49-F238E27FC236}">
                <a16:creationId xmlns:a16="http://schemas.microsoft.com/office/drawing/2014/main" id="{C683998E-3CD0-B966-3F8A-A1D897EE7735}"/>
              </a:ext>
            </a:extLst>
          </p:cNvPr>
          <p:cNvSpPr txBox="1">
            <a:spLocks noGrp="1"/>
          </p:cNvSpPr>
          <p:nvPr>
            <p:ph type="subTitle" idx="1"/>
          </p:nvPr>
        </p:nvSpPr>
        <p:spPr>
          <a:xfrm>
            <a:off x="513805" y="798775"/>
            <a:ext cx="8116387" cy="393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ES" sz="1800" dirty="0">
                <a:solidFill>
                  <a:schemeClr val="dk1"/>
                </a:solidFill>
              </a:rPr>
              <a:t>Utilización de palabras que comunican exactamente lo que se desea decir. Escribir con precisión significa escribir para el lector, y ello depende tanto del uso de términos exactos como de la longitud y estructura de las oraciones y la conexión entre ellas para formar párrafos. Un texto preciso traduce el rigor científico, por lo que no puede ser tan corriente o fluido que no sea conciso, ni tan conciso que sea telegráfico y poco claro o incompleto, lo que equivaldría a incorrecto. Lo preciso es claro, conciso, exacto y completo.</a:t>
            </a:r>
            <a:endParaRPr lang="en-US" sz="1800" dirty="0"/>
          </a:p>
        </p:txBody>
      </p:sp>
    </p:spTree>
    <p:extLst>
      <p:ext uri="{BB962C8B-B14F-4D97-AF65-F5344CB8AC3E}">
        <p14:creationId xmlns:p14="http://schemas.microsoft.com/office/powerpoint/2010/main" val="325539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3"/>
          <p:cNvSpPr txBox="1">
            <a:spLocks noGrp="1"/>
          </p:cNvSpPr>
          <p:nvPr>
            <p:ph type="title"/>
          </p:nvPr>
        </p:nvSpPr>
        <p:spPr>
          <a:xfrm>
            <a:off x="2410500" y="335987"/>
            <a:ext cx="4323000" cy="49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a:t>El texto científico</a:t>
            </a:r>
          </a:p>
        </p:txBody>
      </p:sp>
      <p:sp>
        <p:nvSpPr>
          <p:cNvPr id="535" name="Google Shape;535;p63"/>
          <p:cNvSpPr txBox="1">
            <a:spLocks noGrp="1"/>
          </p:cNvSpPr>
          <p:nvPr>
            <p:ph type="subTitle" idx="1"/>
          </p:nvPr>
        </p:nvSpPr>
        <p:spPr>
          <a:xfrm>
            <a:off x="407103" y="1574550"/>
            <a:ext cx="8329794" cy="9972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s-ES" dirty="0"/>
              <a:t>La concepción del texto científico se orienta hacia la formulación de significados expresados en enunciados orales o escritos que se derivan de un estudio sistematizado de un fenómeno, objeto o estado. Resulta evidente la relación entre texto científico e investigación porque la memoria gráfica de esta es el texto. Por otra parte, el investigador se enriquece en su proceso formativo de los contenidos de textos científicos.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Google Shape;580;p70"/>
          <p:cNvSpPr txBox="1">
            <a:spLocks noGrp="1"/>
          </p:cNvSpPr>
          <p:nvPr>
            <p:ph type="title" idx="2"/>
          </p:nvPr>
        </p:nvSpPr>
        <p:spPr>
          <a:xfrm>
            <a:off x="4997993" y="201475"/>
            <a:ext cx="3632200" cy="978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t>05: Presición </a:t>
            </a:r>
            <a:endParaRPr sz="2800" dirty="0"/>
          </a:p>
        </p:txBody>
      </p:sp>
      <p:sp>
        <p:nvSpPr>
          <p:cNvPr id="6" name="Google Shape;574;p69">
            <a:extLst>
              <a:ext uri="{FF2B5EF4-FFF2-40B4-BE49-F238E27FC236}">
                <a16:creationId xmlns:a16="http://schemas.microsoft.com/office/drawing/2014/main" id="{C683998E-3CD0-B966-3F8A-A1D897EE7735}"/>
              </a:ext>
            </a:extLst>
          </p:cNvPr>
          <p:cNvSpPr txBox="1">
            <a:spLocks noGrp="1"/>
          </p:cNvSpPr>
          <p:nvPr>
            <p:ph type="subTitle" idx="1"/>
          </p:nvPr>
        </p:nvSpPr>
        <p:spPr>
          <a:xfrm>
            <a:off x="647700" y="1560775"/>
            <a:ext cx="7982493" cy="393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ES" sz="1800" dirty="0">
                <a:solidFill>
                  <a:schemeClr val="dk1"/>
                </a:solidFill>
              </a:rPr>
              <a:t>Desde el momento en que el adjetivo </a:t>
            </a:r>
            <a:r>
              <a:rPr lang="es-ES" sz="1800" i="1" dirty="0">
                <a:solidFill>
                  <a:schemeClr val="dk1"/>
                </a:solidFill>
              </a:rPr>
              <a:t>lívido</a:t>
            </a:r>
            <a:r>
              <a:rPr lang="es-ES" sz="1800" dirty="0">
                <a:solidFill>
                  <a:schemeClr val="dk1"/>
                </a:solidFill>
              </a:rPr>
              <a:t>, referido a la piel humana, puede significar en español tanto amoratado —que era su significado etimológico original— como descolorido o desvaído —acepción admitida por la RAE en 1984—, queda inservible para su uso en textos científicos en frases como: «El paciente estaba lívido». Porque, en efecto, si lo que queremos decir es que la tez de este paciente aparecía amoratada o azulada, lo diremos más claramente escribiendo «el paciente estaba cianótico»; y si lo que queremos decir es que su tez aparecía blanca o con aspecto cadavérico, lo diremos más claramente escribiendo «el paciente estaba pálido», sin riesgo ninguno de ambigüedad.</a:t>
            </a:r>
            <a:endParaRPr lang="en-US" sz="1800" dirty="0"/>
          </a:p>
        </p:txBody>
      </p:sp>
      <p:sp>
        <p:nvSpPr>
          <p:cNvPr id="2" name="Google Shape;603;p72">
            <a:extLst>
              <a:ext uri="{FF2B5EF4-FFF2-40B4-BE49-F238E27FC236}">
                <a16:creationId xmlns:a16="http://schemas.microsoft.com/office/drawing/2014/main" id="{E45A1784-0AD4-7C3B-66FE-4D18F99699AC}"/>
              </a:ext>
            </a:extLst>
          </p:cNvPr>
          <p:cNvSpPr txBox="1">
            <a:spLocks noGrp="1"/>
          </p:cNvSpPr>
          <p:nvPr>
            <p:ph type="title"/>
          </p:nvPr>
        </p:nvSpPr>
        <p:spPr>
          <a:xfrm>
            <a:off x="647700" y="893425"/>
            <a:ext cx="7982493" cy="572700"/>
          </a:xfrm>
          <a:prstGeom prst="rect">
            <a:avLst/>
          </a:prstGeom>
        </p:spPr>
        <p:txBody>
          <a:bodyPr spcFirstLastPara="1" wrap="square" lIns="91425" tIns="91425" rIns="91425" bIns="91425" anchor="t" anchorCtr="0">
            <a:noAutofit/>
          </a:bodyPr>
          <a:lstStyle/>
          <a:p>
            <a:pPr algn="l">
              <a:buClr>
                <a:schemeClr val="tx1"/>
              </a:buClr>
              <a:buSzPct val="100000"/>
            </a:pPr>
            <a:r>
              <a:rPr lang="es-EC" sz="2800" dirty="0"/>
              <a:t>a.  </a:t>
            </a:r>
            <a:r>
              <a:rPr lang="es-EC" sz="2800" spc="300" dirty="0"/>
              <a:t>Vocablos imprecisos</a:t>
            </a:r>
          </a:p>
        </p:txBody>
      </p:sp>
    </p:spTree>
    <p:extLst>
      <p:ext uri="{BB962C8B-B14F-4D97-AF65-F5344CB8AC3E}">
        <p14:creationId xmlns:p14="http://schemas.microsoft.com/office/powerpoint/2010/main" val="15453147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Google Shape;580;p70"/>
          <p:cNvSpPr txBox="1">
            <a:spLocks noGrp="1"/>
          </p:cNvSpPr>
          <p:nvPr>
            <p:ph type="title" idx="2"/>
          </p:nvPr>
        </p:nvSpPr>
        <p:spPr>
          <a:xfrm>
            <a:off x="609600" y="4332427"/>
            <a:ext cx="3632200" cy="97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05: Presición </a:t>
            </a:r>
            <a:endParaRPr sz="2800" dirty="0"/>
          </a:p>
        </p:txBody>
      </p:sp>
      <p:sp>
        <p:nvSpPr>
          <p:cNvPr id="6" name="Google Shape;574;p69">
            <a:extLst>
              <a:ext uri="{FF2B5EF4-FFF2-40B4-BE49-F238E27FC236}">
                <a16:creationId xmlns:a16="http://schemas.microsoft.com/office/drawing/2014/main" id="{C683998E-3CD0-B966-3F8A-A1D897EE7735}"/>
              </a:ext>
            </a:extLst>
          </p:cNvPr>
          <p:cNvSpPr txBox="1">
            <a:spLocks noGrp="1"/>
          </p:cNvSpPr>
          <p:nvPr>
            <p:ph type="subTitle" idx="1"/>
          </p:nvPr>
        </p:nvSpPr>
        <p:spPr>
          <a:xfrm>
            <a:off x="482600" y="1208711"/>
            <a:ext cx="7982493" cy="393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ES" sz="1800" dirty="0">
                <a:solidFill>
                  <a:schemeClr val="dk1"/>
                </a:solidFill>
              </a:rPr>
              <a:t>En junio del 2008, </a:t>
            </a:r>
            <a:r>
              <a:rPr lang="es-ES" sz="1800" i="1" dirty="0" err="1">
                <a:solidFill>
                  <a:schemeClr val="dk1"/>
                </a:solidFill>
              </a:rPr>
              <a:t>XLSemanal</a:t>
            </a:r>
            <a:r>
              <a:rPr lang="es-ES" sz="1800" dirty="0">
                <a:solidFill>
                  <a:schemeClr val="dk1"/>
                </a:solidFill>
              </a:rPr>
              <a:t>, el suplemento dominical más leído en España, publicó una entrevista con Joseph E. Stiglitz, premio Nobel de economía. En cierto pasaje de la entrevista, el prestigioso economista estadounidense menciona los costes desmesurados de la guerra de Irak, y aporta el siguiente dato comparativo: “Piense en el autismo, que se ha convertido en una </a:t>
            </a:r>
            <a:r>
              <a:rPr lang="es-ES" sz="1800" i="1" dirty="0">
                <a:solidFill>
                  <a:schemeClr val="dk1"/>
                </a:solidFill>
              </a:rPr>
              <a:t>epidemia</a:t>
            </a:r>
            <a:r>
              <a:rPr lang="es-ES" sz="1800" dirty="0">
                <a:solidFill>
                  <a:schemeClr val="dk1"/>
                </a:solidFill>
              </a:rPr>
              <a:t> mundial. Con el coste de cuatro horas de guerra se doblaría la investigación en esta enfermedad.”</a:t>
            </a:r>
          </a:p>
        </p:txBody>
      </p:sp>
      <p:sp>
        <p:nvSpPr>
          <p:cNvPr id="2" name="Google Shape;603;p72">
            <a:extLst>
              <a:ext uri="{FF2B5EF4-FFF2-40B4-BE49-F238E27FC236}">
                <a16:creationId xmlns:a16="http://schemas.microsoft.com/office/drawing/2014/main" id="{E45A1784-0AD4-7C3B-66FE-4D18F99699AC}"/>
              </a:ext>
            </a:extLst>
          </p:cNvPr>
          <p:cNvSpPr txBox="1">
            <a:spLocks noGrp="1"/>
          </p:cNvSpPr>
          <p:nvPr>
            <p:ph type="title"/>
          </p:nvPr>
        </p:nvSpPr>
        <p:spPr>
          <a:xfrm>
            <a:off x="482600" y="321923"/>
            <a:ext cx="7982493" cy="1773575"/>
          </a:xfrm>
          <a:prstGeom prst="rect">
            <a:avLst/>
          </a:prstGeom>
        </p:spPr>
        <p:txBody>
          <a:bodyPr spcFirstLastPara="1" wrap="square" lIns="91425" tIns="91425" rIns="91425" bIns="91425" anchor="t" anchorCtr="0">
            <a:noAutofit/>
          </a:bodyPr>
          <a:lstStyle/>
          <a:p>
            <a:pPr>
              <a:buClr>
                <a:schemeClr val="tx1"/>
              </a:buClr>
              <a:buSzPct val="100000"/>
            </a:pPr>
            <a:r>
              <a:rPr lang="es-EC" sz="2800" dirty="0"/>
              <a:t>b. </a:t>
            </a:r>
            <a:r>
              <a:rPr lang="es-EC" sz="2800" spc="300" dirty="0"/>
              <a:t>Metáforas desafortunadas.</a:t>
            </a:r>
            <a:br>
              <a:rPr lang="es-EC" sz="2800" spc="300" dirty="0"/>
            </a:br>
            <a:endParaRPr lang="es-EC" sz="2800" spc="300" dirty="0"/>
          </a:p>
        </p:txBody>
      </p:sp>
    </p:spTree>
    <p:extLst>
      <p:ext uri="{BB962C8B-B14F-4D97-AF65-F5344CB8AC3E}">
        <p14:creationId xmlns:p14="http://schemas.microsoft.com/office/powerpoint/2010/main" val="7731676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Google Shape;580;p70"/>
          <p:cNvSpPr txBox="1">
            <a:spLocks noGrp="1"/>
          </p:cNvSpPr>
          <p:nvPr>
            <p:ph type="title" idx="2"/>
          </p:nvPr>
        </p:nvSpPr>
        <p:spPr>
          <a:xfrm>
            <a:off x="0" y="221500"/>
            <a:ext cx="3632200" cy="97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05: Presición </a:t>
            </a:r>
            <a:endParaRPr sz="2800" dirty="0"/>
          </a:p>
        </p:txBody>
      </p:sp>
      <p:sp>
        <p:nvSpPr>
          <p:cNvPr id="6" name="Google Shape;574;p69">
            <a:extLst>
              <a:ext uri="{FF2B5EF4-FFF2-40B4-BE49-F238E27FC236}">
                <a16:creationId xmlns:a16="http://schemas.microsoft.com/office/drawing/2014/main" id="{C683998E-3CD0-B966-3F8A-A1D897EE7735}"/>
              </a:ext>
            </a:extLst>
          </p:cNvPr>
          <p:cNvSpPr txBox="1">
            <a:spLocks noGrp="1"/>
          </p:cNvSpPr>
          <p:nvPr>
            <p:ph type="subTitle" idx="1"/>
          </p:nvPr>
        </p:nvSpPr>
        <p:spPr>
          <a:xfrm>
            <a:off x="580753" y="1199800"/>
            <a:ext cx="7982493" cy="393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ES" sz="1800" dirty="0">
                <a:solidFill>
                  <a:schemeClr val="dk1"/>
                </a:solidFill>
              </a:rPr>
              <a:t>Resulta obvio que el término </a:t>
            </a:r>
            <a:r>
              <a:rPr lang="es-ES" sz="1800" i="1" dirty="0">
                <a:solidFill>
                  <a:schemeClr val="dk1"/>
                </a:solidFill>
              </a:rPr>
              <a:t>epidemia</a:t>
            </a:r>
            <a:r>
              <a:rPr lang="es-ES" sz="1800" dirty="0">
                <a:solidFill>
                  <a:schemeClr val="dk1"/>
                </a:solidFill>
              </a:rPr>
              <a:t> fue usado acá como metafórico, o sea: “existencia de casos de autismo en todo el mundo”. Ahora, el economista no se dio cuenta de que este empleo era impropio y confuso, por lo que recibió días más tarde la respuesta de una lectora, madre de un niño autista: “el autismo no es ninguna epidemia. Un niño autista no es un enfermo contagioso ni mucho menos. Un niño autista tiene la discapacidad de adquisición y utilización del lenguaje y dificultad para su relación social, pero no es un enfermo cuyo mal vaya a propagarse al resto de la humanidad y por desgracia no hay ninguna vacuna que cure el autismo.”</a:t>
            </a:r>
          </a:p>
        </p:txBody>
      </p:sp>
    </p:spTree>
    <p:extLst>
      <p:ext uri="{BB962C8B-B14F-4D97-AF65-F5344CB8AC3E}">
        <p14:creationId xmlns:p14="http://schemas.microsoft.com/office/powerpoint/2010/main" val="1899621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8"/>
          <p:cNvSpPr txBox="1">
            <a:spLocks noGrp="1"/>
          </p:cNvSpPr>
          <p:nvPr>
            <p:ph type="title"/>
          </p:nvPr>
        </p:nvSpPr>
        <p:spPr>
          <a:xfrm>
            <a:off x="713225" y="1345375"/>
            <a:ext cx="6120300" cy="1644300"/>
          </a:xfrm>
          <a:prstGeom prst="rect">
            <a:avLst/>
          </a:prstGeom>
        </p:spPr>
        <p:txBody>
          <a:bodyPr spcFirstLastPara="1" wrap="square" lIns="91425" tIns="91425" rIns="91425" bIns="91425" anchor="t" anchorCtr="0">
            <a:noAutofit/>
          </a:bodyPr>
          <a:lstStyle/>
          <a:p>
            <a:r>
              <a:rPr lang="es-EC" sz="5400" dirty="0"/>
              <a:t>Principales problemas en la redacción científica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8"/>
          <p:cNvSpPr txBox="1">
            <a:spLocks noGrp="1"/>
          </p:cNvSpPr>
          <p:nvPr>
            <p:ph type="title"/>
          </p:nvPr>
        </p:nvSpPr>
        <p:spPr>
          <a:xfrm>
            <a:off x="6944669" y="2177637"/>
            <a:ext cx="2377554" cy="788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3000" dirty="0"/>
              <a:t>Anfibología </a:t>
            </a:r>
            <a:endParaRPr sz="3000" dirty="0"/>
          </a:p>
        </p:txBody>
      </p:sp>
      <p:sp>
        <p:nvSpPr>
          <p:cNvPr id="668" name="Google Shape;668;p78"/>
          <p:cNvSpPr txBox="1">
            <a:spLocks noGrp="1"/>
          </p:cNvSpPr>
          <p:nvPr>
            <p:ph type="subTitle" idx="1"/>
          </p:nvPr>
        </p:nvSpPr>
        <p:spPr>
          <a:xfrm>
            <a:off x="290546" y="424059"/>
            <a:ext cx="6120300" cy="375000"/>
          </a:xfrm>
          <a:prstGeom prst="rect">
            <a:avLst/>
          </a:prstGeom>
        </p:spPr>
        <p:txBody>
          <a:bodyPr spcFirstLastPara="1" wrap="square" lIns="91425" tIns="91425" rIns="91425" bIns="91425" anchor="t" anchorCtr="0">
            <a:noAutofit/>
          </a:bodyPr>
          <a:lstStyle/>
          <a:p>
            <a:pPr marL="0" lvl="0" indent="0">
              <a:spcAft>
                <a:spcPts val="1200"/>
              </a:spcAft>
            </a:pPr>
            <a:r>
              <a:rPr lang="es-ES" sz="2000" dirty="0"/>
              <a:t>Doble sentido, vicio de la palabra, cláusula o manera de hablar a la que puede darse más de una interpretación.</a:t>
            </a:r>
            <a:endParaRPr sz="2000" dirty="0"/>
          </a:p>
        </p:txBody>
      </p:sp>
      <p:sp>
        <p:nvSpPr>
          <p:cNvPr id="3" name="CuadroTexto 2">
            <a:extLst>
              <a:ext uri="{FF2B5EF4-FFF2-40B4-BE49-F238E27FC236}">
                <a16:creationId xmlns:a16="http://schemas.microsoft.com/office/drawing/2014/main" id="{99B094C2-676C-07F6-56EC-AAAE14B3F482}"/>
              </a:ext>
            </a:extLst>
          </p:cNvPr>
          <p:cNvSpPr txBox="1"/>
          <p:nvPr/>
        </p:nvSpPr>
        <p:spPr>
          <a:xfrm>
            <a:off x="427120" y="1704361"/>
            <a:ext cx="5429149" cy="2243819"/>
          </a:xfrm>
          <a:prstGeom prst="rect">
            <a:avLst/>
          </a:prstGeom>
          <a:noFill/>
        </p:spPr>
        <p:txBody>
          <a:bodyPr wrap="square">
            <a:spAutoFit/>
          </a:bodyPr>
          <a:lstStyle/>
          <a:p>
            <a:pPr>
              <a:lnSpc>
                <a:spcPct val="107000"/>
              </a:lnSpc>
              <a:spcAft>
                <a:spcPts val="600"/>
              </a:spcAft>
            </a:pPr>
            <a:r>
              <a:rPr lang="es-EC" sz="1800" dirty="0">
                <a:solidFill>
                  <a:schemeClr val="dk2"/>
                </a:solidFill>
                <a:latin typeface="Montserrat"/>
                <a:sym typeface="Montserrat"/>
              </a:rPr>
              <a:t>Ej.: </a:t>
            </a:r>
            <a:r>
              <a:rPr lang="es-EC" sz="1800" i="1" dirty="0">
                <a:solidFill>
                  <a:schemeClr val="dk2"/>
                </a:solidFill>
                <a:latin typeface="Montserrat"/>
                <a:sym typeface="Montserrat"/>
              </a:rPr>
              <a:t>Las muestras se tomaron al azar en el área señalada usando una pala.</a:t>
            </a:r>
            <a:r>
              <a:rPr lang="es-EC" sz="1800" dirty="0">
                <a:solidFill>
                  <a:schemeClr val="dk2"/>
                </a:solidFill>
                <a:latin typeface="Montserrat"/>
                <a:sym typeface="Montserrat"/>
              </a:rPr>
              <a:t> </a:t>
            </a:r>
          </a:p>
          <a:p>
            <a:pPr>
              <a:lnSpc>
                <a:spcPct val="107000"/>
              </a:lnSpc>
              <a:spcAft>
                <a:spcPts val="600"/>
              </a:spcAft>
            </a:pPr>
            <a:r>
              <a:rPr lang="es-EC" sz="1800" dirty="0">
                <a:solidFill>
                  <a:schemeClr val="dk2"/>
                </a:solidFill>
                <a:latin typeface="Montserrat"/>
                <a:sym typeface="Montserrat"/>
              </a:rPr>
              <a:t>Esta oración dice literalmente que el investigador usó una pala para señalar el área donde tomó las muestras. El problema surge porque usar la pala está más cerca del infinitivo </a:t>
            </a:r>
            <a:r>
              <a:rPr lang="es-EC" sz="1800" i="1" dirty="0">
                <a:solidFill>
                  <a:schemeClr val="dk2"/>
                </a:solidFill>
                <a:latin typeface="Montserrat"/>
                <a:sym typeface="Montserrat"/>
              </a:rPr>
              <a:t>señalar</a:t>
            </a:r>
            <a:r>
              <a:rPr lang="es-EC" sz="1800" dirty="0">
                <a:solidFill>
                  <a:schemeClr val="dk2"/>
                </a:solidFill>
                <a:latin typeface="Montserrat"/>
                <a:sym typeface="Montserrat"/>
              </a:rPr>
              <a:t> que de </a:t>
            </a:r>
            <a:r>
              <a:rPr lang="es-EC" sz="1800" i="1" dirty="0">
                <a:solidFill>
                  <a:schemeClr val="dk2"/>
                </a:solidFill>
                <a:latin typeface="Montserrat"/>
                <a:sym typeface="Montserrat"/>
              </a:rPr>
              <a:t>tomar las muestras</a:t>
            </a:r>
            <a:r>
              <a:rPr lang="es-EC" sz="1800" dirty="0">
                <a:solidFill>
                  <a:schemeClr val="dk2"/>
                </a:solidFill>
                <a:latin typeface="Montserrat"/>
                <a:sym typeface="Montserrat"/>
              </a:rPr>
              <a:t>. </a:t>
            </a:r>
          </a:p>
        </p:txBody>
      </p:sp>
      <p:sp>
        <p:nvSpPr>
          <p:cNvPr id="5" name="CuadroTexto 4">
            <a:extLst>
              <a:ext uri="{FF2B5EF4-FFF2-40B4-BE49-F238E27FC236}">
                <a16:creationId xmlns:a16="http://schemas.microsoft.com/office/drawing/2014/main" id="{DF6D4E28-F734-A457-B999-158D25088B53}"/>
              </a:ext>
            </a:extLst>
          </p:cNvPr>
          <p:cNvSpPr txBox="1"/>
          <p:nvPr/>
        </p:nvSpPr>
        <p:spPr>
          <a:xfrm>
            <a:off x="650550" y="3995255"/>
            <a:ext cx="6294119" cy="668068"/>
          </a:xfrm>
          <a:prstGeom prst="rect">
            <a:avLst/>
          </a:prstGeom>
          <a:noFill/>
          <a:ln w="19050">
            <a:solidFill>
              <a:schemeClr val="tx2">
                <a:lumMod val="75000"/>
              </a:schemeClr>
            </a:solidFill>
          </a:ln>
        </p:spPr>
        <p:txBody>
          <a:bodyPr wrap="square">
            <a:spAutoFit/>
          </a:bodyPr>
          <a:lstStyle/>
          <a:p>
            <a:pPr algn="just">
              <a:lnSpc>
                <a:spcPct val="107000"/>
              </a:lnSpc>
              <a:spcAft>
                <a:spcPts val="600"/>
              </a:spcAft>
            </a:pPr>
            <a:r>
              <a:rPr lang="es-EC" sz="1800" dirty="0">
                <a:solidFill>
                  <a:schemeClr val="dk2"/>
                </a:solidFill>
                <a:latin typeface="Montserrat"/>
              </a:rPr>
              <a:t>Alternativa: </a:t>
            </a:r>
            <a:r>
              <a:rPr lang="es-EC" sz="1800" i="1" dirty="0">
                <a:solidFill>
                  <a:schemeClr val="dk2"/>
                </a:solidFill>
                <a:latin typeface="Montserrat"/>
              </a:rPr>
              <a:t>Con el uso de una pala, las muestras se tomaron al azar en el área señalada. </a:t>
            </a:r>
          </a:p>
        </p:txBody>
      </p:sp>
    </p:spTree>
    <p:extLst>
      <p:ext uri="{BB962C8B-B14F-4D97-AF65-F5344CB8AC3E}">
        <p14:creationId xmlns:p14="http://schemas.microsoft.com/office/powerpoint/2010/main" val="31967342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77"/>
          <p:cNvSpPr txBox="1">
            <a:spLocks noGrp="1"/>
          </p:cNvSpPr>
          <p:nvPr>
            <p:ph type="title"/>
          </p:nvPr>
        </p:nvSpPr>
        <p:spPr>
          <a:xfrm>
            <a:off x="0" y="1864319"/>
            <a:ext cx="2838450" cy="9601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3000" dirty="0"/>
              <a:t>Concordancia entre el sujeto y el verbo</a:t>
            </a:r>
            <a:endParaRPr lang="en" sz="3000" dirty="0"/>
          </a:p>
        </p:txBody>
      </p:sp>
      <p:sp>
        <p:nvSpPr>
          <p:cNvPr id="662" name="Google Shape;662;p77"/>
          <p:cNvSpPr txBox="1">
            <a:spLocks noGrp="1"/>
          </p:cNvSpPr>
          <p:nvPr>
            <p:ph type="subTitle" idx="1"/>
          </p:nvPr>
        </p:nvSpPr>
        <p:spPr>
          <a:xfrm>
            <a:off x="3490425" y="603668"/>
            <a:ext cx="4662825" cy="748882"/>
          </a:xfrm>
          <a:prstGeom prst="rect">
            <a:avLst/>
          </a:prstGeom>
          <a:ln>
            <a:noFill/>
          </a:ln>
        </p:spPr>
        <p:txBody>
          <a:bodyPr spcFirstLastPara="1" wrap="square" lIns="91425" tIns="91425" rIns="91425" bIns="91425" anchor="t" anchorCtr="0">
            <a:noAutofit/>
          </a:bodyPr>
          <a:lstStyle/>
          <a:p>
            <a:pPr marL="0" lvl="0" indent="0" algn="just" rtl="0">
              <a:spcBef>
                <a:spcPts val="0"/>
              </a:spcBef>
              <a:spcAft>
                <a:spcPts val="1200"/>
              </a:spcAft>
              <a:buNone/>
            </a:pPr>
            <a:r>
              <a:rPr lang="es-ES" sz="1800" dirty="0"/>
              <a:t>Ej.: </a:t>
            </a:r>
            <a:r>
              <a:rPr lang="es-ES" sz="1800" i="1" dirty="0"/>
              <a:t>La actividad de las drogas racémicas son muy inferiores.</a:t>
            </a:r>
          </a:p>
        </p:txBody>
      </p:sp>
      <p:sp>
        <p:nvSpPr>
          <p:cNvPr id="3" name="CuadroTexto 2">
            <a:extLst>
              <a:ext uri="{FF2B5EF4-FFF2-40B4-BE49-F238E27FC236}">
                <a16:creationId xmlns:a16="http://schemas.microsoft.com/office/drawing/2014/main" id="{C155212F-B8CA-4F45-CFD7-4D5D03548237}"/>
              </a:ext>
            </a:extLst>
          </p:cNvPr>
          <p:cNvSpPr txBox="1"/>
          <p:nvPr/>
        </p:nvSpPr>
        <p:spPr>
          <a:xfrm>
            <a:off x="3490425" y="3168202"/>
            <a:ext cx="4813300" cy="646331"/>
          </a:xfrm>
          <a:prstGeom prst="rect">
            <a:avLst/>
          </a:prstGeom>
          <a:noFill/>
        </p:spPr>
        <p:txBody>
          <a:bodyPr wrap="square">
            <a:spAutoFit/>
          </a:bodyPr>
          <a:lstStyle/>
          <a:p>
            <a:pPr marL="0" lvl="0" indent="0" algn="just" rtl="0">
              <a:spcBef>
                <a:spcPts val="0"/>
              </a:spcBef>
              <a:spcAft>
                <a:spcPts val="1200"/>
              </a:spcAft>
              <a:buNone/>
            </a:pPr>
            <a:r>
              <a:rPr lang="es-ES" sz="1800" dirty="0">
                <a:solidFill>
                  <a:schemeClr val="dk2"/>
                </a:solidFill>
                <a:latin typeface="Montserrat"/>
                <a:sym typeface="Montserrat"/>
              </a:rPr>
              <a:t>Ej.: </a:t>
            </a:r>
            <a:r>
              <a:rPr lang="es-ES" sz="1800" i="1" dirty="0">
                <a:solidFill>
                  <a:schemeClr val="dk2"/>
                </a:solidFill>
                <a:latin typeface="Montserrat"/>
                <a:sym typeface="Montserrat"/>
              </a:rPr>
              <a:t>La fauna y flora ecuatoriana es de las más diversas del continente.</a:t>
            </a:r>
          </a:p>
        </p:txBody>
      </p:sp>
      <p:sp>
        <p:nvSpPr>
          <p:cNvPr id="5" name="CuadroTexto 4">
            <a:extLst>
              <a:ext uri="{FF2B5EF4-FFF2-40B4-BE49-F238E27FC236}">
                <a16:creationId xmlns:a16="http://schemas.microsoft.com/office/drawing/2014/main" id="{FAED2F4F-9E3D-57C3-7680-8A80DA1EDB58}"/>
              </a:ext>
            </a:extLst>
          </p:cNvPr>
          <p:cNvSpPr txBox="1"/>
          <p:nvPr/>
        </p:nvSpPr>
        <p:spPr>
          <a:xfrm>
            <a:off x="3333600" y="1602353"/>
            <a:ext cx="4819650" cy="1354217"/>
          </a:xfrm>
          <a:prstGeom prst="rect">
            <a:avLst/>
          </a:prstGeom>
          <a:noFill/>
          <a:ln w="19050">
            <a:solidFill>
              <a:schemeClr val="tx2">
                <a:lumMod val="75000"/>
              </a:schemeClr>
            </a:solidFill>
          </a:ln>
        </p:spPr>
        <p:txBody>
          <a:bodyPr wrap="square">
            <a:spAutoFit/>
          </a:bodyPr>
          <a:lstStyle/>
          <a:p>
            <a:pPr marL="0" lvl="0" indent="0" algn="just" rtl="0">
              <a:spcBef>
                <a:spcPts val="0"/>
              </a:spcBef>
              <a:spcAft>
                <a:spcPts val="1200"/>
              </a:spcAft>
              <a:buNone/>
            </a:pPr>
            <a:r>
              <a:rPr lang="es-ES" sz="1800" dirty="0">
                <a:latin typeface="Montserrat" panose="00000500000000000000" pitchFamily="2" charset="0"/>
              </a:rPr>
              <a:t>Correcto: </a:t>
            </a:r>
            <a:r>
              <a:rPr lang="es-ES" sz="1800" i="1" dirty="0">
                <a:latin typeface="Montserrat" panose="00000500000000000000" pitchFamily="2" charset="0"/>
              </a:rPr>
              <a:t>La actividad de las drogas racémicas es muy inferior.</a:t>
            </a:r>
          </a:p>
          <a:p>
            <a:pPr marL="0" lvl="0" indent="0" algn="just" rtl="0">
              <a:spcBef>
                <a:spcPts val="0"/>
              </a:spcBef>
              <a:spcAft>
                <a:spcPts val="1200"/>
              </a:spcAft>
              <a:buNone/>
            </a:pPr>
            <a:r>
              <a:rPr lang="es-ES" sz="1800" dirty="0">
                <a:latin typeface="Montserrat" panose="00000500000000000000" pitchFamily="2" charset="0"/>
              </a:rPr>
              <a:t>Correcto: </a:t>
            </a:r>
            <a:r>
              <a:rPr lang="es-ES" sz="1800" i="1" dirty="0">
                <a:latin typeface="Montserrat" panose="00000500000000000000" pitchFamily="2" charset="0"/>
              </a:rPr>
              <a:t>Las actividades de las drogas racémicas son muy inferiores. </a:t>
            </a:r>
          </a:p>
        </p:txBody>
      </p:sp>
      <p:sp>
        <p:nvSpPr>
          <p:cNvPr id="7" name="CuadroTexto 6">
            <a:extLst>
              <a:ext uri="{FF2B5EF4-FFF2-40B4-BE49-F238E27FC236}">
                <a16:creationId xmlns:a16="http://schemas.microsoft.com/office/drawing/2014/main" id="{C7CF638C-53E0-3C8C-D19C-B940D7593825}"/>
              </a:ext>
            </a:extLst>
          </p:cNvPr>
          <p:cNvSpPr txBox="1"/>
          <p:nvPr/>
        </p:nvSpPr>
        <p:spPr>
          <a:xfrm>
            <a:off x="3333600" y="4026166"/>
            <a:ext cx="4819650" cy="646331"/>
          </a:xfrm>
          <a:prstGeom prst="rect">
            <a:avLst/>
          </a:prstGeom>
          <a:noFill/>
          <a:ln w="19050">
            <a:solidFill>
              <a:schemeClr val="tx2">
                <a:lumMod val="75000"/>
              </a:schemeClr>
            </a:solidFill>
          </a:ln>
        </p:spPr>
        <p:txBody>
          <a:bodyPr wrap="square">
            <a:spAutoFit/>
          </a:bodyPr>
          <a:lstStyle/>
          <a:p>
            <a:pPr marL="0" lvl="0" indent="0" algn="just" rtl="0">
              <a:spcBef>
                <a:spcPts val="0"/>
              </a:spcBef>
              <a:spcAft>
                <a:spcPts val="1200"/>
              </a:spcAft>
              <a:buNone/>
            </a:pPr>
            <a:r>
              <a:rPr lang="es-ES" sz="1800" dirty="0">
                <a:latin typeface="Montserrat" panose="00000500000000000000" pitchFamily="2" charset="0"/>
                <a:sym typeface="Montserrat"/>
              </a:rPr>
              <a:t>Correcto: </a:t>
            </a:r>
            <a:r>
              <a:rPr lang="es-ES" sz="1800" i="1" dirty="0">
                <a:latin typeface="Montserrat" panose="00000500000000000000" pitchFamily="2" charset="0"/>
                <a:sym typeface="Montserrat"/>
              </a:rPr>
              <a:t>La fauna y flora ecuatorianas son de las más diversas del continente</a:t>
            </a:r>
            <a:r>
              <a:rPr lang="es-ES" sz="1400" i="1" dirty="0">
                <a:solidFill>
                  <a:schemeClr val="dk2"/>
                </a:solidFill>
                <a:latin typeface="Montserrat"/>
                <a:sym typeface="Montserrat"/>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8"/>
          <p:cNvSpPr txBox="1">
            <a:spLocks noGrp="1"/>
          </p:cNvSpPr>
          <p:nvPr>
            <p:ph type="title"/>
          </p:nvPr>
        </p:nvSpPr>
        <p:spPr>
          <a:xfrm>
            <a:off x="5916449" y="1820120"/>
            <a:ext cx="3143850" cy="1503260"/>
          </a:xfrm>
          <a:prstGeom prst="rect">
            <a:avLst/>
          </a:prstGeom>
        </p:spPr>
        <p:txBody>
          <a:bodyPr spcFirstLastPara="1" wrap="square" lIns="91425" tIns="91425" rIns="91425" bIns="91425" anchor="t" anchorCtr="0">
            <a:noAutofit/>
          </a:bodyPr>
          <a:lstStyle/>
          <a:p>
            <a:pPr algn="r"/>
            <a:r>
              <a:rPr lang="es-EC" sz="3000" dirty="0"/>
              <a:t>Uso de pronombres ambiguos</a:t>
            </a:r>
          </a:p>
        </p:txBody>
      </p:sp>
      <p:sp>
        <p:nvSpPr>
          <p:cNvPr id="668" name="Google Shape;668;p78"/>
          <p:cNvSpPr txBox="1">
            <a:spLocks noGrp="1"/>
          </p:cNvSpPr>
          <p:nvPr>
            <p:ph type="subTitle" idx="1"/>
          </p:nvPr>
        </p:nvSpPr>
        <p:spPr>
          <a:xfrm>
            <a:off x="500802" y="898339"/>
            <a:ext cx="5453499" cy="2145352"/>
          </a:xfrm>
          <a:prstGeom prst="rect">
            <a:avLst/>
          </a:prstGeom>
        </p:spPr>
        <p:txBody>
          <a:bodyPr spcFirstLastPara="1" wrap="square" lIns="91425" tIns="91425" rIns="91425" bIns="91425" anchor="t" anchorCtr="0">
            <a:noAutofit/>
          </a:bodyPr>
          <a:lstStyle/>
          <a:p>
            <a:r>
              <a:rPr lang="es-EC" sz="2000" dirty="0"/>
              <a:t>Ej.: </a:t>
            </a:r>
            <a:r>
              <a:rPr lang="es-EC" sz="2000" i="1" dirty="0"/>
              <a:t>La distribución geográfica y la distribución temporal deben considerarse, pero su importancia es mayor</a:t>
            </a:r>
            <a:r>
              <a:rPr lang="es-EC" sz="2000" dirty="0"/>
              <a:t>. ¿Cuál es el antecedente de </a:t>
            </a:r>
            <a:r>
              <a:rPr lang="es-EC" sz="2000" i="1" dirty="0"/>
              <a:t>su</a:t>
            </a:r>
            <a:r>
              <a:rPr lang="es-EC" sz="2000" dirty="0"/>
              <a:t>?</a:t>
            </a:r>
          </a:p>
          <a:p>
            <a:r>
              <a:rPr lang="es-EC" sz="2000" dirty="0"/>
              <a:t> </a:t>
            </a:r>
          </a:p>
        </p:txBody>
      </p:sp>
      <p:sp>
        <p:nvSpPr>
          <p:cNvPr id="4" name="CuadroTexto 3">
            <a:extLst>
              <a:ext uri="{FF2B5EF4-FFF2-40B4-BE49-F238E27FC236}">
                <a16:creationId xmlns:a16="http://schemas.microsoft.com/office/drawing/2014/main" id="{F99E20DF-9DF8-8CFD-187C-7F5E5E0E14D0}"/>
              </a:ext>
            </a:extLst>
          </p:cNvPr>
          <p:cNvSpPr txBox="1"/>
          <p:nvPr/>
        </p:nvSpPr>
        <p:spPr>
          <a:xfrm>
            <a:off x="841664" y="3043691"/>
            <a:ext cx="4733924" cy="923330"/>
          </a:xfrm>
          <a:prstGeom prst="rect">
            <a:avLst/>
          </a:prstGeom>
          <a:noFill/>
          <a:ln w="19050">
            <a:solidFill>
              <a:schemeClr val="tx2">
                <a:lumMod val="75000"/>
              </a:schemeClr>
            </a:solidFill>
          </a:ln>
        </p:spPr>
        <p:txBody>
          <a:bodyPr wrap="square">
            <a:spAutoFit/>
          </a:bodyPr>
          <a:lstStyle/>
          <a:p>
            <a:pPr algn="just"/>
            <a:r>
              <a:rPr lang="es-EC" sz="1800" dirty="0">
                <a:latin typeface="Montserrat" panose="00000500000000000000" pitchFamily="2" charset="0"/>
              </a:rPr>
              <a:t>Correcto: </a:t>
            </a:r>
            <a:r>
              <a:rPr lang="es-EC" sz="1800" i="1" dirty="0">
                <a:latin typeface="Montserrat" panose="00000500000000000000" pitchFamily="2" charset="0"/>
              </a:rPr>
              <a:t>La distribución geográfica y la temporal deben considerarse, pero la segunda resulta más importante.</a:t>
            </a:r>
            <a:r>
              <a:rPr lang="es-EC" sz="1800" dirty="0">
                <a:latin typeface="Montserrat" panose="00000500000000000000" pitchFamily="2" charset="0"/>
              </a:rPr>
              <a:t> </a:t>
            </a:r>
          </a:p>
        </p:txBody>
      </p:sp>
    </p:spTree>
    <p:extLst>
      <p:ext uri="{BB962C8B-B14F-4D97-AF65-F5344CB8AC3E}">
        <p14:creationId xmlns:p14="http://schemas.microsoft.com/office/powerpoint/2010/main" val="6504371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77"/>
          <p:cNvSpPr txBox="1">
            <a:spLocks noGrp="1"/>
          </p:cNvSpPr>
          <p:nvPr>
            <p:ph type="title"/>
          </p:nvPr>
        </p:nvSpPr>
        <p:spPr>
          <a:xfrm>
            <a:off x="88900" y="304799"/>
            <a:ext cx="5359400" cy="12763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3000" dirty="0"/>
              <a:t>Pleonasmo y redundancias</a:t>
            </a:r>
            <a:endParaRPr lang="en" sz="3000" dirty="0"/>
          </a:p>
        </p:txBody>
      </p:sp>
      <p:sp>
        <p:nvSpPr>
          <p:cNvPr id="662" name="Google Shape;662;p77"/>
          <p:cNvSpPr txBox="1">
            <a:spLocks noGrp="1"/>
          </p:cNvSpPr>
          <p:nvPr>
            <p:ph type="subTitle" idx="1"/>
          </p:nvPr>
        </p:nvSpPr>
        <p:spPr>
          <a:xfrm>
            <a:off x="1536775" y="1393650"/>
            <a:ext cx="6375250" cy="3750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s-ES" sz="1800" dirty="0"/>
              <a:t>Ej.: En los textos científicos:</a:t>
            </a:r>
          </a:p>
          <a:p>
            <a:pPr marL="342900" lvl="0" algn="just" rtl="0">
              <a:spcBef>
                <a:spcPts val="0"/>
              </a:spcBef>
              <a:spcAft>
                <a:spcPts val="1200"/>
              </a:spcAft>
              <a:buAutoNum type="alphaLcParenR"/>
            </a:pPr>
            <a:r>
              <a:rPr lang="es-ES" sz="1800" i="1" dirty="0"/>
              <a:t>En el bosque habitan dos especies diferentes de </a:t>
            </a:r>
            <a:r>
              <a:rPr lang="es-ES" sz="1800" i="1" dirty="0" err="1"/>
              <a:t>Zamia</a:t>
            </a:r>
            <a:r>
              <a:rPr lang="es-ES" sz="1800" dirty="0"/>
              <a:t>. </a:t>
            </a:r>
            <a:r>
              <a:rPr lang="es-ES" sz="1800" i="1" dirty="0"/>
              <a:t>Diferentes</a:t>
            </a:r>
            <a:r>
              <a:rPr lang="es-ES" sz="1800" dirty="0"/>
              <a:t> es redundante porque dos especies no pueden ser iguales. </a:t>
            </a:r>
          </a:p>
        </p:txBody>
      </p:sp>
      <p:sp>
        <p:nvSpPr>
          <p:cNvPr id="4" name="CuadroTexto 3">
            <a:extLst>
              <a:ext uri="{FF2B5EF4-FFF2-40B4-BE49-F238E27FC236}">
                <a16:creationId xmlns:a16="http://schemas.microsoft.com/office/drawing/2014/main" id="{32589A9A-3B75-D95A-7CF5-4163A74E841F}"/>
              </a:ext>
            </a:extLst>
          </p:cNvPr>
          <p:cNvSpPr txBox="1"/>
          <p:nvPr/>
        </p:nvSpPr>
        <p:spPr>
          <a:xfrm>
            <a:off x="1536774" y="3374851"/>
            <a:ext cx="6711875" cy="369332"/>
          </a:xfrm>
          <a:prstGeom prst="rect">
            <a:avLst/>
          </a:prstGeom>
          <a:noFill/>
          <a:ln w="19050">
            <a:solidFill>
              <a:schemeClr val="tx2">
                <a:lumMod val="75000"/>
              </a:schemeClr>
            </a:solidFill>
          </a:ln>
        </p:spPr>
        <p:txBody>
          <a:bodyPr wrap="square">
            <a:spAutoFit/>
          </a:bodyPr>
          <a:lstStyle/>
          <a:p>
            <a:pPr marL="0" lvl="0" indent="0" algn="just" rtl="0">
              <a:spcBef>
                <a:spcPts val="0"/>
              </a:spcBef>
              <a:spcAft>
                <a:spcPts val="1200"/>
              </a:spcAft>
            </a:pPr>
            <a:r>
              <a:rPr lang="es-ES" sz="1800" dirty="0">
                <a:latin typeface="Montserrat" panose="00000500000000000000" pitchFamily="2" charset="0"/>
              </a:rPr>
              <a:t>Correcto: </a:t>
            </a:r>
            <a:r>
              <a:rPr lang="es-ES" sz="1800" i="1" dirty="0">
                <a:latin typeface="Montserrat" panose="00000500000000000000" pitchFamily="2" charset="0"/>
              </a:rPr>
              <a:t>En el bosque habitan dos especies de </a:t>
            </a:r>
            <a:r>
              <a:rPr lang="es-ES" sz="1800" i="1" dirty="0" err="1" smtClean="0">
                <a:latin typeface="Montserrat" panose="00000500000000000000" pitchFamily="2" charset="0"/>
              </a:rPr>
              <a:t>Zamia</a:t>
            </a:r>
            <a:r>
              <a:rPr lang="es-ES" sz="1800" i="1" dirty="0" smtClean="0">
                <a:latin typeface="Montserrat" panose="00000500000000000000" pitchFamily="2" charset="0"/>
              </a:rPr>
              <a:t>.</a:t>
            </a:r>
            <a:endParaRPr lang="es-ES" sz="1800" i="1" dirty="0">
              <a:latin typeface="Montserrat" panose="00000500000000000000" pitchFamily="2" charset="0"/>
            </a:endParaRPr>
          </a:p>
        </p:txBody>
      </p:sp>
    </p:spTree>
    <p:extLst>
      <p:ext uri="{BB962C8B-B14F-4D97-AF65-F5344CB8AC3E}">
        <p14:creationId xmlns:p14="http://schemas.microsoft.com/office/powerpoint/2010/main" val="26383790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8"/>
          <p:cNvSpPr txBox="1">
            <a:spLocks noGrp="1"/>
          </p:cNvSpPr>
          <p:nvPr>
            <p:ph type="title"/>
          </p:nvPr>
        </p:nvSpPr>
        <p:spPr>
          <a:xfrm>
            <a:off x="5435600" y="2060997"/>
            <a:ext cx="3517900" cy="1021505"/>
          </a:xfrm>
          <a:prstGeom prst="rect">
            <a:avLst/>
          </a:prstGeom>
        </p:spPr>
        <p:txBody>
          <a:bodyPr spcFirstLastPara="1" wrap="square" lIns="91425" tIns="91425" rIns="91425" bIns="91425" anchor="t" anchorCtr="0">
            <a:noAutofit/>
          </a:bodyPr>
          <a:lstStyle/>
          <a:p>
            <a:pPr algn="r"/>
            <a:r>
              <a:rPr lang="es-ES" sz="3000" dirty="0"/>
              <a:t>Pleonasmo y redundancias</a:t>
            </a:r>
            <a:endParaRPr lang="es-EC" sz="3000" dirty="0"/>
          </a:p>
        </p:txBody>
      </p:sp>
      <p:sp>
        <p:nvSpPr>
          <p:cNvPr id="668" name="Google Shape;668;p78"/>
          <p:cNvSpPr txBox="1">
            <a:spLocks noGrp="1"/>
          </p:cNvSpPr>
          <p:nvPr>
            <p:ph type="subTitle" idx="1"/>
          </p:nvPr>
        </p:nvSpPr>
        <p:spPr>
          <a:xfrm>
            <a:off x="458351" y="1165039"/>
            <a:ext cx="5453499" cy="2145352"/>
          </a:xfrm>
          <a:prstGeom prst="rect">
            <a:avLst/>
          </a:prstGeom>
        </p:spPr>
        <p:txBody>
          <a:bodyPr spcFirstLastPara="1" wrap="square" lIns="91425" tIns="91425" rIns="91425" bIns="91425" anchor="t" anchorCtr="0">
            <a:noAutofit/>
          </a:bodyPr>
          <a:lstStyle/>
          <a:p>
            <a:pPr marL="571500" indent="-457200">
              <a:buAutoNum type="alphaLcParenR" startAt="2"/>
            </a:pPr>
            <a:r>
              <a:rPr lang="es-ES" sz="2000" i="1" dirty="0"/>
              <a:t>Hasta el presente se conocen las características físicas de dos maderas nativas. Hasta el presente </a:t>
            </a:r>
            <a:r>
              <a:rPr lang="es-ES" sz="2000" dirty="0"/>
              <a:t>es redundante porque no puede ser hasta el pasado ni hasta el futuro. </a:t>
            </a:r>
          </a:p>
          <a:p>
            <a:pPr marL="114300" indent="0"/>
            <a:endParaRPr lang="es-ES" sz="2000" dirty="0"/>
          </a:p>
        </p:txBody>
      </p:sp>
      <p:sp>
        <p:nvSpPr>
          <p:cNvPr id="3" name="CuadroTexto 2">
            <a:extLst>
              <a:ext uri="{FF2B5EF4-FFF2-40B4-BE49-F238E27FC236}">
                <a16:creationId xmlns:a16="http://schemas.microsoft.com/office/drawing/2014/main" id="{78A48FC4-B743-F408-EA91-E95AB38A008E}"/>
              </a:ext>
            </a:extLst>
          </p:cNvPr>
          <p:cNvSpPr txBox="1"/>
          <p:nvPr/>
        </p:nvSpPr>
        <p:spPr>
          <a:xfrm>
            <a:off x="458350" y="3455241"/>
            <a:ext cx="5167749" cy="646331"/>
          </a:xfrm>
          <a:prstGeom prst="rect">
            <a:avLst/>
          </a:prstGeom>
          <a:noFill/>
          <a:ln w="19050">
            <a:solidFill>
              <a:schemeClr val="tx2">
                <a:lumMod val="75000"/>
              </a:schemeClr>
            </a:solidFill>
          </a:ln>
        </p:spPr>
        <p:txBody>
          <a:bodyPr wrap="square">
            <a:spAutoFit/>
          </a:bodyPr>
          <a:lstStyle/>
          <a:p>
            <a:pPr marL="114300" indent="0"/>
            <a:r>
              <a:rPr lang="es-ES" sz="1800" dirty="0">
                <a:latin typeface="Montserrat" panose="00000500000000000000" pitchFamily="2" charset="0"/>
              </a:rPr>
              <a:t>Correcto: </a:t>
            </a:r>
            <a:r>
              <a:rPr lang="es-ES" sz="1800" i="1" dirty="0">
                <a:latin typeface="Montserrat" panose="00000500000000000000" pitchFamily="2" charset="0"/>
              </a:rPr>
              <a:t>Se conocen las características físicas de dos maderas nativas. </a:t>
            </a:r>
            <a:endParaRPr lang="es-EC" sz="1800" i="1" dirty="0">
              <a:latin typeface="Montserrat" panose="00000500000000000000" pitchFamily="2" charset="0"/>
            </a:endParaRPr>
          </a:p>
        </p:txBody>
      </p:sp>
    </p:spTree>
    <p:extLst>
      <p:ext uri="{BB962C8B-B14F-4D97-AF65-F5344CB8AC3E}">
        <p14:creationId xmlns:p14="http://schemas.microsoft.com/office/powerpoint/2010/main" val="7331113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77"/>
          <p:cNvSpPr txBox="1">
            <a:spLocks noGrp="1"/>
          </p:cNvSpPr>
          <p:nvPr>
            <p:ph type="title"/>
          </p:nvPr>
        </p:nvSpPr>
        <p:spPr>
          <a:xfrm>
            <a:off x="133351" y="1943099"/>
            <a:ext cx="2647950" cy="11811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3000" dirty="0"/>
              <a:t>Pleonasmo y redundancias</a:t>
            </a:r>
            <a:endParaRPr lang="en" sz="3000" dirty="0"/>
          </a:p>
        </p:txBody>
      </p:sp>
      <p:sp>
        <p:nvSpPr>
          <p:cNvPr id="662" name="Google Shape;662;p77"/>
          <p:cNvSpPr txBox="1">
            <a:spLocks noGrp="1"/>
          </p:cNvSpPr>
          <p:nvPr>
            <p:ph type="subTitle" idx="1"/>
          </p:nvPr>
        </p:nvSpPr>
        <p:spPr>
          <a:xfrm>
            <a:off x="3238500" y="1092619"/>
            <a:ext cx="5727700" cy="3750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s-ES" sz="1800" dirty="0"/>
              <a:t>Ej.: En los textos científicos:</a:t>
            </a:r>
          </a:p>
          <a:p>
            <a:pPr marL="0" lvl="0" indent="0" algn="just" rtl="0">
              <a:spcBef>
                <a:spcPts val="0"/>
              </a:spcBef>
              <a:spcAft>
                <a:spcPts val="1200"/>
              </a:spcAft>
              <a:buNone/>
            </a:pPr>
            <a:r>
              <a:rPr lang="es-ES" sz="1800" i="1" dirty="0"/>
              <a:t>c) Los experimentos que se llevaron a cabo produjeron estos resultados. Que se llevaron </a:t>
            </a:r>
            <a:r>
              <a:rPr lang="es-ES" sz="1800" dirty="0"/>
              <a:t>a cabo es redundante porque solo los experimentos que se hacen pueden producir resultados. </a:t>
            </a:r>
          </a:p>
        </p:txBody>
      </p:sp>
      <p:sp>
        <p:nvSpPr>
          <p:cNvPr id="3" name="CuadroTexto 2">
            <a:extLst>
              <a:ext uri="{FF2B5EF4-FFF2-40B4-BE49-F238E27FC236}">
                <a16:creationId xmlns:a16="http://schemas.microsoft.com/office/drawing/2014/main" id="{36724F31-458A-B39C-4A89-FE5FC4BB2F86}"/>
              </a:ext>
            </a:extLst>
          </p:cNvPr>
          <p:cNvSpPr txBox="1"/>
          <p:nvPr/>
        </p:nvSpPr>
        <p:spPr>
          <a:xfrm>
            <a:off x="3238500" y="3675882"/>
            <a:ext cx="5727700" cy="646331"/>
          </a:xfrm>
          <a:prstGeom prst="rect">
            <a:avLst/>
          </a:prstGeom>
          <a:noFill/>
          <a:ln w="19050">
            <a:solidFill>
              <a:schemeClr val="tx2">
                <a:lumMod val="75000"/>
              </a:schemeClr>
            </a:solidFill>
          </a:ln>
        </p:spPr>
        <p:txBody>
          <a:bodyPr wrap="square">
            <a:spAutoFit/>
          </a:bodyPr>
          <a:lstStyle/>
          <a:p>
            <a:pPr marL="0" lvl="0" indent="0" algn="l" rtl="0">
              <a:spcBef>
                <a:spcPts val="0"/>
              </a:spcBef>
              <a:spcAft>
                <a:spcPts val="1200"/>
              </a:spcAft>
              <a:buNone/>
            </a:pPr>
            <a:r>
              <a:rPr lang="es-ES" sz="1800" dirty="0">
                <a:latin typeface="Montserrat" panose="00000500000000000000" pitchFamily="2" charset="0"/>
              </a:rPr>
              <a:t>Correcto: </a:t>
            </a:r>
            <a:r>
              <a:rPr lang="es-ES" sz="1800" i="1" dirty="0">
                <a:latin typeface="Montserrat" panose="00000500000000000000" pitchFamily="2" charset="0"/>
              </a:rPr>
              <a:t>Los experimentos produjeron estos resultados.</a:t>
            </a:r>
          </a:p>
        </p:txBody>
      </p:sp>
    </p:spTree>
    <p:extLst>
      <p:ext uri="{BB962C8B-B14F-4D97-AF65-F5344CB8AC3E}">
        <p14:creationId xmlns:p14="http://schemas.microsoft.com/office/powerpoint/2010/main" val="2554687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7" name="CuadroTexto 6">
            <a:extLst>
              <a:ext uri="{FF2B5EF4-FFF2-40B4-BE49-F238E27FC236}">
                <a16:creationId xmlns:a16="http://schemas.microsoft.com/office/drawing/2014/main" id="{8A63AAE6-EFDF-1E26-8D71-F8A8894DBF9F}"/>
              </a:ext>
            </a:extLst>
          </p:cNvPr>
          <p:cNvSpPr txBox="1"/>
          <p:nvPr/>
        </p:nvSpPr>
        <p:spPr>
          <a:xfrm>
            <a:off x="316089" y="1140589"/>
            <a:ext cx="8511822" cy="2862322"/>
          </a:xfrm>
          <a:prstGeom prst="rect">
            <a:avLst/>
          </a:prstGeom>
          <a:noFill/>
        </p:spPr>
        <p:txBody>
          <a:bodyPr wrap="square" rtlCol="0">
            <a:spAutoFit/>
          </a:bodyPr>
          <a:lstStyle/>
          <a:p>
            <a:pPr algn="just">
              <a:spcBef>
                <a:spcPts val="400"/>
              </a:spcBef>
              <a:spcAft>
                <a:spcPts val="400"/>
              </a:spcAft>
            </a:pPr>
            <a:r>
              <a:rPr lang="es-ES" sz="2000" dirty="0">
                <a:solidFill>
                  <a:schemeClr val="dk2"/>
                </a:solidFill>
                <a:latin typeface="Montserrat"/>
                <a:sym typeface="Montserrat"/>
              </a:rPr>
              <a:t>El empleo de la terminología es un rasgo importante en el texto científico. Cuando un científico escribe sobre su propio trabajo no se rige por reglas lingüísticas distintas de cuando lo hace sobre asuntos cotidianos. La diferencia está en que al expresarse en el modo propio de la ciencia emplea términos específicos de la disciplina correspondiente y también vocablos comunes con un sentido especial o teórico, cuyos significados dependen de la disciplina científica. Existe una especie de leyenda negra sobre considerar la redacción común y la científica como antípodas.</a:t>
            </a:r>
          </a:p>
        </p:txBody>
      </p:sp>
    </p:spTree>
    <p:extLst>
      <p:ext uri="{BB962C8B-B14F-4D97-AF65-F5344CB8AC3E}">
        <p14:creationId xmlns:p14="http://schemas.microsoft.com/office/powerpoint/2010/main" val="6721459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8"/>
          <p:cNvSpPr txBox="1">
            <a:spLocks noGrp="1"/>
          </p:cNvSpPr>
          <p:nvPr>
            <p:ph type="title"/>
          </p:nvPr>
        </p:nvSpPr>
        <p:spPr>
          <a:xfrm>
            <a:off x="3162300" y="4197351"/>
            <a:ext cx="5175250" cy="612960"/>
          </a:xfrm>
          <a:prstGeom prst="rect">
            <a:avLst/>
          </a:prstGeom>
        </p:spPr>
        <p:txBody>
          <a:bodyPr spcFirstLastPara="1" wrap="square" lIns="91425" tIns="91425" rIns="91425" bIns="91425" anchor="t" anchorCtr="0">
            <a:noAutofit/>
          </a:bodyPr>
          <a:lstStyle/>
          <a:p>
            <a:pPr algn="r"/>
            <a:r>
              <a:rPr lang="es-ES" sz="3000" dirty="0"/>
              <a:t>Pleonasmo y redundancias</a:t>
            </a:r>
            <a:endParaRPr lang="es-EC" sz="3000" dirty="0"/>
          </a:p>
        </p:txBody>
      </p:sp>
      <p:sp>
        <p:nvSpPr>
          <p:cNvPr id="668" name="Google Shape;668;p78"/>
          <p:cNvSpPr txBox="1">
            <a:spLocks noGrp="1"/>
          </p:cNvSpPr>
          <p:nvPr>
            <p:ph type="subTitle" idx="1"/>
          </p:nvPr>
        </p:nvSpPr>
        <p:spPr>
          <a:xfrm>
            <a:off x="368300" y="333189"/>
            <a:ext cx="7111999" cy="1108261"/>
          </a:xfrm>
          <a:prstGeom prst="rect">
            <a:avLst/>
          </a:prstGeom>
        </p:spPr>
        <p:txBody>
          <a:bodyPr spcFirstLastPara="1" wrap="square" lIns="91425" tIns="91425" rIns="91425" bIns="91425" anchor="t" anchorCtr="0">
            <a:noAutofit/>
          </a:bodyPr>
          <a:lstStyle/>
          <a:p>
            <a:pPr marL="571500" indent="-457200" algn="just">
              <a:buAutoNum type="alphaLcParenR" startAt="4"/>
            </a:pPr>
            <a:r>
              <a:rPr lang="es-ES" sz="2000" i="1" dirty="0"/>
              <a:t>Cada mosca adulta </a:t>
            </a:r>
            <a:r>
              <a:rPr lang="es-ES" sz="2000" i="1" dirty="0" err="1"/>
              <a:t>ovipositó</a:t>
            </a:r>
            <a:r>
              <a:rPr lang="es-ES" sz="2000" i="1" dirty="0"/>
              <a:t> cien huevos. </a:t>
            </a:r>
            <a:r>
              <a:rPr lang="es-ES" sz="2000" dirty="0"/>
              <a:t>Adultas es redundante porque solo las moscas adultas </a:t>
            </a:r>
            <a:r>
              <a:rPr lang="es-ES" sz="2000" dirty="0" err="1"/>
              <a:t>ovipositan</a:t>
            </a:r>
            <a:r>
              <a:rPr lang="es-ES" sz="2000" dirty="0"/>
              <a:t>; </a:t>
            </a:r>
            <a:r>
              <a:rPr lang="es-ES" sz="2000" i="1" dirty="0" err="1"/>
              <a:t>ovipositó</a:t>
            </a:r>
            <a:r>
              <a:rPr lang="es-ES" sz="2000" dirty="0"/>
              <a:t> es redundante porque huevos es lo único que puede </a:t>
            </a:r>
            <a:r>
              <a:rPr lang="es-ES" sz="2000" dirty="0" err="1" smtClean="0"/>
              <a:t>ovipositarse</a:t>
            </a:r>
            <a:r>
              <a:rPr lang="es-ES" sz="2000" dirty="0" smtClean="0"/>
              <a:t>.</a:t>
            </a:r>
            <a:endParaRPr lang="es-ES" sz="2000" dirty="0"/>
          </a:p>
          <a:p>
            <a:pPr marL="114300" indent="0" algn="just"/>
            <a:endParaRPr lang="es-ES" sz="2000" dirty="0"/>
          </a:p>
        </p:txBody>
      </p:sp>
      <p:sp>
        <p:nvSpPr>
          <p:cNvPr id="3" name="CuadroTexto 2">
            <a:extLst>
              <a:ext uri="{FF2B5EF4-FFF2-40B4-BE49-F238E27FC236}">
                <a16:creationId xmlns:a16="http://schemas.microsoft.com/office/drawing/2014/main" id="{1D10CD06-8B83-D922-33B0-AD13A9C81FEA}"/>
              </a:ext>
            </a:extLst>
          </p:cNvPr>
          <p:cNvSpPr txBox="1"/>
          <p:nvPr/>
        </p:nvSpPr>
        <p:spPr>
          <a:xfrm>
            <a:off x="795337" y="3083581"/>
            <a:ext cx="6684961" cy="369332"/>
          </a:xfrm>
          <a:prstGeom prst="rect">
            <a:avLst/>
          </a:prstGeom>
          <a:noFill/>
          <a:ln w="19050">
            <a:solidFill>
              <a:schemeClr val="tx2">
                <a:lumMod val="75000"/>
              </a:schemeClr>
            </a:solidFill>
          </a:ln>
        </p:spPr>
        <p:txBody>
          <a:bodyPr wrap="square">
            <a:spAutoFit/>
          </a:bodyPr>
          <a:lstStyle/>
          <a:p>
            <a:pPr marL="114300" indent="0" algn="just"/>
            <a:r>
              <a:rPr lang="es-ES" sz="1800" dirty="0">
                <a:latin typeface="Montserrat" panose="00000500000000000000" pitchFamily="2" charset="0"/>
              </a:rPr>
              <a:t>Correcto: </a:t>
            </a:r>
            <a:r>
              <a:rPr lang="es-ES" sz="1800" i="1" dirty="0">
                <a:latin typeface="Montserrat" panose="00000500000000000000" pitchFamily="2" charset="0"/>
              </a:rPr>
              <a:t>Cada mosca depositó cien </a:t>
            </a:r>
            <a:r>
              <a:rPr lang="es-ES" sz="1800" i="1" dirty="0" smtClean="0">
                <a:latin typeface="Montserrat" panose="00000500000000000000" pitchFamily="2" charset="0"/>
              </a:rPr>
              <a:t>huevos.</a:t>
            </a:r>
            <a:endParaRPr lang="es-EC" sz="1800" i="1" dirty="0">
              <a:latin typeface="Montserrat" panose="00000500000000000000" pitchFamily="2" charset="0"/>
            </a:endParaRPr>
          </a:p>
        </p:txBody>
      </p:sp>
    </p:spTree>
    <p:extLst>
      <p:ext uri="{BB962C8B-B14F-4D97-AF65-F5344CB8AC3E}">
        <p14:creationId xmlns:p14="http://schemas.microsoft.com/office/powerpoint/2010/main" val="10151979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8"/>
          <p:cNvSpPr txBox="1">
            <a:spLocks noGrp="1"/>
          </p:cNvSpPr>
          <p:nvPr>
            <p:ph type="title"/>
          </p:nvPr>
        </p:nvSpPr>
        <p:spPr>
          <a:xfrm>
            <a:off x="1576136" y="4159268"/>
            <a:ext cx="6699084" cy="1585810"/>
          </a:xfrm>
          <a:prstGeom prst="rect">
            <a:avLst/>
          </a:prstGeom>
        </p:spPr>
        <p:txBody>
          <a:bodyPr spcFirstLastPara="1" wrap="square" lIns="91425" tIns="91425" rIns="91425" bIns="91425" anchor="t" anchorCtr="0">
            <a:noAutofit/>
          </a:bodyPr>
          <a:lstStyle/>
          <a:p>
            <a:pPr algn="r"/>
            <a:r>
              <a:rPr lang="es-ES" sz="3000" dirty="0"/>
              <a:t>Uso de los tiempos verbales</a:t>
            </a:r>
            <a:endParaRPr lang="es-EC" sz="3000" dirty="0"/>
          </a:p>
        </p:txBody>
      </p:sp>
      <p:sp>
        <p:nvSpPr>
          <p:cNvPr id="668" name="Google Shape;668;p78"/>
          <p:cNvSpPr txBox="1">
            <a:spLocks noGrp="1"/>
          </p:cNvSpPr>
          <p:nvPr>
            <p:ph type="subTitle" idx="1"/>
          </p:nvPr>
        </p:nvSpPr>
        <p:spPr>
          <a:xfrm>
            <a:off x="0" y="383989"/>
            <a:ext cx="8369300" cy="1108261"/>
          </a:xfrm>
          <a:prstGeom prst="rect">
            <a:avLst/>
          </a:prstGeom>
        </p:spPr>
        <p:txBody>
          <a:bodyPr spcFirstLastPara="1" wrap="square" lIns="91425" tIns="91425" rIns="91425" bIns="91425" anchor="t" anchorCtr="0">
            <a:noAutofit/>
          </a:bodyPr>
          <a:lstStyle/>
          <a:p>
            <a:pPr marL="114300" indent="0" algn="just"/>
            <a:r>
              <a:rPr lang="es-ES" sz="2000" dirty="0"/>
              <a:t>Cuando un artículo científico se publica de manera válida en una revista primaria, por ese solo hecho pasa a formar parte de los conocimientos científicos. En consecuencia, siempre que se citen trabajos anteriormente publicados, la ética exige que sean tratados con respeto. Para hacerlo, hay que mencionarlos en tiempo presente, pues se están citando conocimientos establecidos. En cambio, para referirse a su trabajo actual debe emplearse el tiempo pasado. Se da por sentado que su trabajo no pasa a ser un conocimiento establecido hasta después de ser publicado.</a:t>
            </a:r>
            <a:endParaRPr lang="es-EC" sz="2000" dirty="0"/>
          </a:p>
        </p:txBody>
      </p:sp>
    </p:spTree>
    <p:extLst>
      <p:ext uri="{BB962C8B-B14F-4D97-AF65-F5344CB8AC3E}">
        <p14:creationId xmlns:p14="http://schemas.microsoft.com/office/powerpoint/2010/main" val="4421340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77"/>
          <p:cNvSpPr txBox="1">
            <a:spLocks noGrp="1"/>
          </p:cNvSpPr>
          <p:nvPr>
            <p:ph type="title"/>
          </p:nvPr>
        </p:nvSpPr>
        <p:spPr>
          <a:xfrm>
            <a:off x="0" y="1943099"/>
            <a:ext cx="3947625" cy="19202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4000" dirty="0"/>
              <a:t>Verbosidad</a:t>
            </a:r>
            <a:endParaRPr lang="en" sz="4000" dirty="0"/>
          </a:p>
        </p:txBody>
      </p:sp>
      <p:sp>
        <p:nvSpPr>
          <p:cNvPr id="662" name="Google Shape;662;p77"/>
          <p:cNvSpPr txBox="1">
            <a:spLocks noGrp="1"/>
          </p:cNvSpPr>
          <p:nvPr>
            <p:ph type="subTitle" idx="1"/>
          </p:nvPr>
        </p:nvSpPr>
        <p:spPr>
          <a:xfrm>
            <a:off x="3009900" y="1755599"/>
            <a:ext cx="5702300" cy="3750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s-ES" sz="2000" dirty="0"/>
              <a:t>El uso excesivo de palabras para comunicar una idea es un vicio derivado del lenguaje oral que atenta contra la claridad y la brevedad del texto. </a:t>
            </a:r>
          </a:p>
        </p:txBody>
      </p:sp>
    </p:spTree>
    <p:extLst>
      <p:ext uri="{BB962C8B-B14F-4D97-AF65-F5344CB8AC3E}">
        <p14:creationId xmlns:p14="http://schemas.microsoft.com/office/powerpoint/2010/main" val="22417630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6" name="Google Shape;553;p66">
            <a:extLst>
              <a:ext uri="{FF2B5EF4-FFF2-40B4-BE49-F238E27FC236}">
                <a16:creationId xmlns:a16="http://schemas.microsoft.com/office/drawing/2014/main" id="{A0C25608-14D0-F139-B7FE-3E57D45325F2}"/>
              </a:ext>
            </a:extLst>
          </p:cNvPr>
          <p:cNvSpPr txBox="1">
            <a:spLocks/>
          </p:cNvSpPr>
          <p:nvPr/>
        </p:nvSpPr>
        <p:spPr>
          <a:xfrm>
            <a:off x="661078" y="1072816"/>
            <a:ext cx="8011676" cy="317290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Lato"/>
              <a:buChar char="●"/>
              <a:defRPr sz="11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9pPr>
          </a:lstStyle>
          <a:p>
            <a:pPr lvl="0"/>
            <a:r>
              <a:rPr lang="es-ES" sz="1800" dirty="0">
                <a:solidFill>
                  <a:schemeClr val="dk1"/>
                </a:solidFill>
              </a:rPr>
              <a:t>A pesar del hecho= Aunque</a:t>
            </a:r>
          </a:p>
          <a:p>
            <a:pPr lvl="0"/>
            <a:r>
              <a:rPr lang="es-ES" sz="1800" dirty="0">
                <a:solidFill>
                  <a:schemeClr val="dk1"/>
                </a:solidFill>
              </a:rPr>
              <a:t>Durante el transcurso= Durante</a:t>
            </a:r>
          </a:p>
          <a:p>
            <a:pPr lvl="0"/>
            <a:r>
              <a:rPr lang="es-ES" sz="1800" dirty="0">
                <a:solidFill>
                  <a:schemeClr val="dk1"/>
                </a:solidFill>
              </a:rPr>
              <a:t>En la vecindad= Cerca</a:t>
            </a:r>
          </a:p>
          <a:p>
            <a:pPr lvl="0"/>
            <a:r>
              <a:rPr lang="es-ES" sz="1800" dirty="0">
                <a:solidFill>
                  <a:schemeClr val="dk1"/>
                </a:solidFill>
              </a:rPr>
              <a:t>Es capaz de= Puede</a:t>
            </a:r>
          </a:p>
          <a:p>
            <a:pPr lvl="0"/>
            <a:r>
              <a:rPr lang="es-ES" sz="1800" dirty="0">
                <a:solidFill>
                  <a:schemeClr val="dk1"/>
                </a:solidFill>
              </a:rPr>
              <a:t>Posee la habilidad para= Puede</a:t>
            </a:r>
          </a:p>
          <a:p>
            <a:pPr lvl="0"/>
            <a:r>
              <a:rPr lang="es-ES" sz="1800" dirty="0">
                <a:solidFill>
                  <a:schemeClr val="dk1"/>
                </a:solidFill>
              </a:rPr>
              <a:t>Se ha encontrado evidencia= Existe evidencia</a:t>
            </a:r>
          </a:p>
          <a:p>
            <a:pPr lvl="0"/>
            <a:endParaRPr lang="es-ES" sz="1800" dirty="0">
              <a:solidFill>
                <a:schemeClr val="dk1"/>
              </a:solidFill>
            </a:endParaRPr>
          </a:p>
          <a:p>
            <a:pPr lvl="0"/>
            <a:r>
              <a:rPr lang="es-ES" sz="1800" dirty="0">
                <a:solidFill>
                  <a:schemeClr val="dk1"/>
                </a:solidFill>
              </a:rPr>
              <a:t>Se hizo una comparación= Se comparó</a:t>
            </a:r>
          </a:p>
          <a:p>
            <a:pPr lvl="0"/>
            <a:r>
              <a:rPr lang="es-ES" sz="1800" dirty="0">
                <a:solidFill>
                  <a:schemeClr val="dk1"/>
                </a:solidFill>
              </a:rPr>
              <a:t>Tiene el potencial= Puede</a:t>
            </a:r>
          </a:p>
          <a:p>
            <a:pPr lvl="0"/>
            <a:r>
              <a:rPr lang="es-ES" sz="1800" dirty="0">
                <a:solidFill>
                  <a:schemeClr val="dk1"/>
                </a:solidFill>
              </a:rPr>
              <a:t>Tiene un ritmo de crecimiento rápido= Crece rápido</a:t>
            </a:r>
          </a:p>
          <a:p>
            <a:pPr lvl="0"/>
            <a:r>
              <a:rPr lang="es-ES" sz="1800" dirty="0">
                <a:solidFill>
                  <a:schemeClr val="dk1"/>
                </a:solidFill>
              </a:rPr>
              <a:t>Un gran número= Muchos </a:t>
            </a:r>
          </a:p>
        </p:txBody>
      </p:sp>
    </p:spTree>
    <p:extLst>
      <p:ext uri="{BB962C8B-B14F-4D97-AF65-F5344CB8AC3E}">
        <p14:creationId xmlns:p14="http://schemas.microsoft.com/office/powerpoint/2010/main" val="34998658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8"/>
          <p:cNvSpPr txBox="1">
            <a:spLocks noGrp="1"/>
          </p:cNvSpPr>
          <p:nvPr>
            <p:ph type="title"/>
          </p:nvPr>
        </p:nvSpPr>
        <p:spPr>
          <a:xfrm>
            <a:off x="922337" y="3875190"/>
            <a:ext cx="7299326" cy="1585810"/>
          </a:xfrm>
          <a:prstGeom prst="rect">
            <a:avLst/>
          </a:prstGeom>
        </p:spPr>
        <p:txBody>
          <a:bodyPr spcFirstLastPara="1" wrap="square" lIns="91425" tIns="91425" rIns="91425" bIns="91425" anchor="t" anchorCtr="0">
            <a:noAutofit/>
          </a:bodyPr>
          <a:lstStyle/>
          <a:p>
            <a:pPr algn="r"/>
            <a:r>
              <a:rPr lang="es-ES" sz="2800" dirty="0"/>
              <a:t>Uso de locuciones latinas: solo emplearlas cuando es necesario en tu campo de estudios </a:t>
            </a:r>
            <a:endParaRPr lang="es-EC" sz="2800" dirty="0"/>
          </a:p>
        </p:txBody>
      </p:sp>
      <p:sp>
        <p:nvSpPr>
          <p:cNvPr id="668" name="Google Shape;668;p78"/>
          <p:cNvSpPr txBox="1">
            <a:spLocks noGrp="1"/>
          </p:cNvSpPr>
          <p:nvPr>
            <p:ph type="subTitle" idx="1"/>
          </p:nvPr>
        </p:nvSpPr>
        <p:spPr>
          <a:xfrm>
            <a:off x="215900" y="434789"/>
            <a:ext cx="8369300" cy="1108261"/>
          </a:xfrm>
          <a:prstGeom prst="rect">
            <a:avLst/>
          </a:prstGeom>
        </p:spPr>
        <p:txBody>
          <a:bodyPr spcFirstLastPara="1" wrap="square" lIns="91425" tIns="91425" rIns="91425" bIns="91425" anchor="t" anchorCtr="0">
            <a:noAutofit/>
          </a:bodyPr>
          <a:lstStyle/>
          <a:p>
            <a:pPr marL="114300" indent="0" algn="just"/>
            <a:r>
              <a:rPr lang="es-ES" sz="2000" i="1" dirty="0"/>
              <a:t>Ad hoc: </a:t>
            </a:r>
            <a:r>
              <a:rPr lang="es-ES" sz="2000" dirty="0"/>
              <a:t>para un fin determinado, especialmente para.</a:t>
            </a:r>
          </a:p>
          <a:p>
            <a:pPr marL="114300" indent="0" algn="just"/>
            <a:r>
              <a:rPr lang="es-ES" sz="2000" i="1" dirty="0"/>
              <a:t>Ad infinitum: </a:t>
            </a:r>
            <a:r>
              <a:rPr lang="es-ES" sz="2000" dirty="0"/>
              <a:t>al infinito.</a:t>
            </a:r>
          </a:p>
          <a:p>
            <a:pPr marL="114300" indent="0" algn="just"/>
            <a:r>
              <a:rPr lang="es-ES" sz="2000" i="1" dirty="0"/>
              <a:t>Ad </a:t>
            </a:r>
            <a:r>
              <a:rPr lang="es-ES" sz="2000" i="1" dirty="0" err="1"/>
              <a:t>livitum</a:t>
            </a:r>
            <a:r>
              <a:rPr lang="es-ES" sz="2000" i="1" dirty="0"/>
              <a:t>: </a:t>
            </a:r>
            <a:r>
              <a:rPr lang="es-ES" sz="2000" dirty="0"/>
              <a:t>a voluntad, a elección, a placer.</a:t>
            </a:r>
          </a:p>
          <a:p>
            <a:pPr marL="114300" indent="0" algn="just"/>
            <a:r>
              <a:rPr lang="es-ES" sz="2000" i="1" dirty="0"/>
              <a:t>A posteriori: </a:t>
            </a:r>
            <a:r>
              <a:rPr lang="es-ES" sz="2000" dirty="0"/>
              <a:t>con posterioridad, después de. </a:t>
            </a:r>
          </a:p>
          <a:p>
            <a:pPr marL="114300" indent="0" algn="just"/>
            <a:r>
              <a:rPr lang="es-ES" sz="2000" i="1" dirty="0"/>
              <a:t>A priori: </a:t>
            </a:r>
            <a:r>
              <a:rPr lang="es-ES" sz="2000" dirty="0"/>
              <a:t>con anterioridad, ante de.</a:t>
            </a:r>
          </a:p>
          <a:p>
            <a:pPr marL="114300" indent="0" algn="just"/>
            <a:r>
              <a:rPr lang="es-ES" sz="2000" i="1" dirty="0" err="1"/>
              <a:t>Conditio</a:t>
            </a:r>
            <a:r>
              <a:rPr lang="es-ES" sz="2000" i="1" dirty="0"/>
              <a:t> sine qua non: </a:t>
            </a:r>
            <a:r>
              <a:rPr lang="es-ES" sz="2000" dirty="0"/>
              <a:t>condición sin la cual no (necesaria).</a:t>
            </a:r>
          </a:p>
          <a:p>
            <a:pPr marL="114300" indent="0" algn="just"/>
            <a:r>
              <a:rPr lang="es-ES" sz="2000" i="1" dirty="0"/>
              <a:t>Corpus </a:t>
            </a:r>
            <a:r>
              <a:rPr lang="es-ES" sz="2000" i="1" dirty="0" err="1"/>
              <a:t>delicti</a:t>
            </a:r>
            <a:r>
              <a:rPr lang="es-ES" sz="2000" i="1" dirty="0"/>
              <a:t>: </a:t>
            </a:r>
            <a:r>
              <a:rPr lang="es-ES" sz="2000" dirty="0"/>
              <a:t>cuerpo del delito. </a:t>
            </a:r>
          </a:p>
          <a:p>
            <a:pPr marL="114300" indent="0" algn="just"/>
            <a:r>
              <a:rPr lang="es-ES" sz="2000" i="1" dirty="0"/>
              <a:t>Ex profeso: </a:t>
            </a:r>
            <a:r>
              <a:rPr lang="es-ES" sz="2000" dirty="0"/>
              <a:t>a propósito, deliberadamente.</a:t>
            </a:r>
          </a:p>
          <a:p>
            <a:pPr marL="114300" indent="0" algn="just"/>
            <a:r>
              <a:rPr lang="es-ES" sz="2000" i="1" dirty="0"/>
              <a:t>Grosso modo: </a:t>
            </a:r>
            <a:r>
              <a:rPr lang="es-ES" sz="2000" dirty="0"/>
              <a:t>a grandes rasgos.</a:t>
            </a:r>
          </a:p>
        </p:txBody>
      </p:sp>
    </p:spTree>
    <p:extLst>
      <p:ext uri="{BB962C8B-B14F-4D97-AF65-F5344CB8AC3E}">
        <p14:creationId xmlns:p14="http://schemas.microsoft.com/office/powerpoint/2010/main" val="1142375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8"/>
          <p:cNvSpPr txBox="1">
            <a:spLocks noGrp="1"/>
          </p:cNvSpPr>
          <p:nvPr>
            <p:ph type="title"/>
          </p:nvPr>
        </p:nvSpPr>
        <p:spPr>
          <a:xfrm>
            <a:off x="1036637" y="244670"/>
            <a:ext cx="7299326" cy="1585810"/>
          </a:xfrm>
          <a:prstGeom prst="rect">
            <a:avLst/>
          </a:prstGeom>
        </p:spPr>
        <p:txBody>
          <a:bodyPr spcFirstLastPara="1" wrap="square" lIns="91425" tIns="91425" rIns="91425" bIns="91425" anchor="t" anchorCtr="0">
            <a:noAutofit/>
          </a:bodyPr>
          <a:lstStyle/>
          <a:p>
            <a:pPr algn="r"/>
            <a:r>
              <a:rPr lang="es-ES" sz="2800" dirty="0"/>
              <a:t>Uso de locuciones latinas: solo emplearlas cuando es necesario en tu campo de estudios </a:t>
            </a:r>
            <a:endParaRPr lang="es-EC" sz="2800" dirty="0"/>
          </a:p>
        </p:txBody>
      </p:sp>
      <p:sp>
        <p:nvSpPr>
          <p:cNvPr id="668" name="Google Shape;668;p78"/>
          <p:cNvSpPr txBox="1">
            <a:spLocks noGrp="1"/>
          </p:cNvSpPr>
          <p:nvPr>
            <p:ph type="subTitle" idx="1"/>
          </p:nvPr>
        </p:nvSpPr>
        <p:spPr>
          <a:xfrm>
            <a:off x="101600" y="1276350"/>
            <a:ext cx="8686800" cy="1108261"/>
          </a:xfrm>
          <a:prstGeom prst="rect">
            <a:avLst/>
          </a:prstGeom>
        </p:spPr>
        <p:txBody>
          <a:bodyPr spcFirstLastPara="1" wrap="square" lIns="91425" tIns="91425" rIns="91425" bIns="91425" anchor="t" anchorCtr="0">
            <a:noAutofit/>
          </a:bodyPr>
          <a:lstStyle/>
          <a:p>
            <a:pPr marL="114300" indent="0" algn="just"/>
            <a:r>
              <a:rPr lang="es-ES" sz="2000" i="1" dirty="0"/>
              <a:t>In extenso: </a:t>
            </a:r>
            <a:r>
              <a:rPr lang="es-ES" sz="2000" dirty="0"/>
              <a:t>con todos sus pormenores. </a:t>
            </a:r>
          </a:p>
          <a:p>
            <a:pPr marL="114300" indent="0" algn="just"/>
            <a:r>
              <a:rPr lang="es-ES" sz="2000" i="1" dirty="0"/>
              <a:t>In situ</a:t>
            </a:r>
            <a:r>
              <a:rPr lang="es-ES" sz="2000" dirty="0"/>
              <a:t>: en el mismo sitio. </a:t>
            </a:r>
          </a:p>
          <a:p>
            <a:pPr marL="114300" indent="0" algn="just"/>
            <a:r>
              <a:rPr lang="es-ES" sz="2000" i="1" dirty="0"/>
              <a:t>In vitro: </a:t>
            </a:r>
            <a:r>
              <a:rPr lang="es-ES" sz="2000" dirty="0"/>
              <a:t>en probeta</a:t>
            </a:r>
            <a:r>
              <a:rPr lang="es-ES" sz="2000" i="1" dirty="0"/>
              <a:t>.</a:t>
            </a:r>
          </a:p>
          <a:p>
            <a:pPr marL="114300" indent="0" algn="just"/>
            <a:r>
              <a:rPr lang="es-ES" sz="2000" i="1" dirty="0"/>
              <a:t>Ipso facto: </a:t>
            </a:r>
            <a:r>
              <a:rPr lang="es-ES" sz="2000" dirty="0"/>
              <a:t>inmediatamente. </a:t>
            </a:r>
          </a:p>
          <a:p>
            <a:pPr marL="114300" indent="0" algn="just"/>
            <a:r>
              <a:rPr lang="es-ES" sz="2000" i="1" dirty="0"/>
              <a:t>Modus vivendi: </a:t>
            </a:r>
            <a:r>
              <a:rPr lang="es-ES" sz="2000" dirty="0"/>
              <a:t>modo de vida.  </a:t>
            </a:r>
          </a:p>
          <a:p>
            <a:pPr marL="114300" indent="0" algn="just"/>
            <a:r>
              <a:rPr lang="es-ES" sz="2000" i="1" dirty="0"/>
              <a:t>Per cápita: </a:t>
            </a:r>
            <a:r>
              <a:rPr lang="es-ES" sz="2000" dirty="0"/>
              <a:t>(literalmente: «por cabeza») por cada persona.</a:t>
            </a:r>
          </a:p>
          <a:p>
            <a:pPr marL="114300" indent="0" algn="just"/>
            <a:r>
              <a:rPr lang="es-ES" sz="2000" dirty="0"/>
              <a:t>Per se: por sí mismo.</a:t>
            </a:r>
          </a:p>
          <a:p>
            <a:pPr marL="114300" indent="0" algn="just"/>
            <a:r>
              <a:rPr lang="es-ES" sz="2000" i="1" dirty="0"/>
              <a:t>Praxis: </a:t>
            </a:r>
            <a:r>
              <a:rPr lang="es-ES" sz="2000" dirty="0"/>
              <a:t>práctica.</a:t>
            </a:r>
          </a:p>
          <a:p>
            <a:pPr marL="114300" indent="0" algn="just"/>
            <a:r>
              <a:rPr lang="es-ES" sz="2000" i="1" dirty="0"/>
              <a:t>Statu quo: </a:t>
            </a:r>
            <a:r>
              <a:rPr lang="es-ES" sz="2000" dirty="0"/>
              <a:t>en el estado en que.</a:t>
            </a:r>
          </a:p>
          <a:p>
            <a:pPr marL="114300" indent="0" algn="just"/>
            <a:r>
              <a:rPr lang="es-ES" sz="2000" i="1" dirty="0"/>
              <a:t>Sui generis: </a:t>
            </a:r>
            <a:r>
              <a:rPr lang="es-ES" sz="2000" dirty="0"/>
              <a:t>de su propio género.</a:t>
            </a:r>
          </a:p>
        </p:txBody>
      </p:sp>
    </p:spTree>
    <p:extLst>
      <p:ext uri="{BB962C8B-B14F-4D97-AF65-F5344CB8AC3E}">
        <p14:creationId xmlns:p14="http://schemas.microsoft.com/office/powerpoint/2010/main" val="4417051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77"/>
          <p:cNvSpPr txBox="1">
            <a:spLocks noGrp="1"/>
          </p:cNvSpPr>
          <p:nvPr>
            <p:ph type="title"/>
          </p:nvPr>
        </p:nvSpPr>
        <p:spPr>
          <a:xfrm>
            <a:off x="171451" y="1433809"/>
            <a:ext cx="2895600" cy="19202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3000" dirty="0"/>
              <a:t>Uso de abreviaturas y acrónimos </a:t>
            </a:r>
            <a:endParaRPr lang="en" sz="3000" dirty="0"/>
          </a:p>
        </p:txBody>
      </p:sp>
      <p:sp>
        <p:nvSpPr>
          <p:cNvPr id="662" name="Google Shape;662;p77"/>
          <p:cNvSpPr txBox="1">
            <a:spLocks noGrp="1"/>
          </p:cNvSpPr>
          <p:nvPr>
            <p:ph type="subTitle" idx="1"/>
          </p:nvPr>
        </p:nvSpPr>
        <p:spPr>
          <a:xfrm>
            <a:off x="3314700" y="419519"/>
            <a:ext cx="5080000" cy="375000"/>
          </a:xfrm>
          <a:prstGeom prst="rect">
            <a:avLst/>
          </a:prstGeom>
        </p:spPr>
        <p:txBody>
          <a:bodyPr spcFirstLastPara="1" wrap="square" lIns="91425" tIns="91425" rIns="91425" bIns="91425" anchor="t" anchorCtr="0">
            <a:noAutofit/>
          </a:bodyPr>
          <a:lstStyle/>
          <a:p>
            <a:pPr marL="342900" lvl="0" algn="just" rtl="0">
              <a:spcBef>
                <a:spcPts val="0"/>
              </a:spcBef>
              <a:spcAft>
                <a:spcPts val="1200"/>
              </a:spcAft>
              <a:buFont typeface="+mj-lt"/>
              <a:buAutoNum type="alphaLcPeriod"/>
            </a:pPr>
            <a:r>
              <a:rPr lang="es-ES" sz="1800" dirty="0"/>
              <a:t>Las abreviaturas mantienen la tilde en caso de incluir la vocal que la lleva en la palabra desarrollada: </a:t>
            </a:r>
            <a:r>
              <a:rPr lang="es-ES" sz="1800" i="1" dirty="0"/>
              <a:t>pág. </a:t>
            </a:r>
            <a:r>
              <a:rPr lang="es-ES" sz="1800" dirty="0"/>
              <a:t>por </a:t>
            </a:r>
            <a:r>
              <a:rPr lang="es-ES" sz="1800" i="1" dirty="0"/>
              <a:t>página</a:t>
            </a:r>
            <a:r>
              <a:rPr lang="es-ES" sz="1800" dirty="0"/>
              <a:t>, </a:t>
            </a:r>
            <a:r>
              <a:rPr lang="es-ES" sz="1800" i="1" dirty="0"/>
              <a:t>íd. </a:t>
            </a:r>
            <a:r>
              <a:rPr lang="es-ES" sz="1800" dirty="0"/>
              <a:t>por </a:t>
            </a:r>
            <a:r>
              <a:rPr lang="es-ES" sz="1800" i="1" dirty="0"/>
              <a:t>ídem</a:t>
            </a:r>
            <a:r>
              <a:rPr lang="es-ES" sz="1800" dirty="0"/>
              <a:t>, </a:t>
            </a:r>
            <a:r>
              <a:rPr lang="es-EC" sz="2000" i="1" dirty="0">
                <a:effectLst/>
                <a:latin typeface="Calibri" panose="020F0502020204030204" pitchFamily="34" charset="0"/>
                <a:ea typeface="Calibri" panose="020F0502020204030204" pitchFamily="34" charset="0"/>
              </a:rPr>
              <a:t>, </a:t>
            </a:r>
            <a:r>
              <a:rPr lang="es-EC" sz="2000" i="1" dirty="0" err="1">
                <a:effectLst/>
                <a:latin typeface="Calibri" panose="020F0502020204030204" pitchFamily="34" charset="0"/>
                <a:ea typeface="Calibri" panose="020F0502020204030204" pitchFamily="34" charset="0"/>
              </a:rPr>
              <a:t>C.</a:t>
            </a:r>
            <a:r>
              <a:rPr lang="es-EC" sz="2000" i="1" baseline="30000" dirty="0" err="1">
                <a:effectLst/>
                <a:latin typeface="Calibri" panose="020F0502020204030204" pitchFamily="34" charset="0"/>
                <a:ea typeface="Calibri" panose="020F0502020204030204" pitchFamily="34" charset="0"/>
              </a:rPr>
              <a:t>ía</a:t>
            </a:r>
            <a:r>
              <a:rPr lang="es-EC" sz="2000" dirty="0">
                <a:effectLst/>
                <a:latin typeface="Calibri" panose="020F0502020204030204" pitchFamily="34" charset="0"/>
                <a:ea typeface="Calibri" panose="020F0502020204030204" pitchFamily="34" charset="0"/>
              </a:rPr>
              <a:t> </a:t>
            </a:r>
            <a:r>
              <a:rPr lang="es-ES" sz="1800" dirty="0"/>
              <a:t>por compañía.</a:t>
            </a:r>
          </a:p>
          <a:p>
            <a:pPr marL="342900" lvl="0" algn="just" rtl="0">
              <a:spcBef>
                <a:spcPts val="0"/>
              </a:spcBef>
              <a:spcAft>
                <a:spcPts val="1200"/>
              </a:spcAft>
              <a:buFont typeface="+mj-lt"/>
              <a:buAutoNum type="alphaLcPeriod"/>
            </a:pPr>
            <a:r>
              <a:rPr lang="es-ES" sz="1800" dirty="0"/>
              <a:t>Se escribe siempre punto detrás de las abreviaturas, salvo en el caso de aquellas en las que el punto se sustituye por una barra: s/f (sin fecha), s/a (sin autor); estas no llevan punto.</a:t>
            </a:r>
          </a:p>
          <a:p>
            <a:pPr marL="342900" lvl="0" algn="just" rtl="0">
              <a:spcBef>
                <a:spcPts val="0"/>
              </a:spcBef>
              <a:spcAft>
                <a:spcPts val="1200"/>
              </a:spcAft>
              <a:buFont typeface="+mj-lt"/>
              <a:buAutoNum type="alphaLcPeriod"/>
            </a:pPr>
            <a:r>
              <a:rPr lang="es-ES" sz="1800" dirty="0"/>
              <a:t>El significado correspondiente a la sigla o acrónimo debe declararse solo una vez en el texto.</a:t>
            </a:r>
          </a:p>
        </p:txBody>
      </p:sp>
    </p:spTree>
    <p:extLst>
      <p:ext uri="{BB962C8B-B14F-4D97-AF65-F5344CB8AC3E}">
        <p14:creationId xmlns:p14="http://schemas.microsoft.com/office/powerpoint/2010/main" val="37327068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77"/>
          <p:cNvSpPr txBox="1">
            <a:spLocks noGrp="1"/>
          </p:cNvSpPr>
          <p:nvPr>
            <p:ph type="title"/>
          </p:nvPr>
        </p:nvSpPr>
        <p:spPr>
          <a:xfrm>
            <a:off x="6057900" y="1484609"/>
            <a:ext cx="2895600" cy="1920282"/>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ES" sz="3000" dirty="0"/>
              <a:t>Uso de abreviaturas y acrónimos </a:t>
            </a:r>
            <a:endParaRPr lang="en" sz="3000" dirty="0"/>
          </a:p>
        </p:txBody>
      </p:sp>
      <p:sp>
        <p:nvSpPr>
          <p:cNvPr id="662" name="Google Shape;662;p77"/>
          <p:cNvSpPr txBox="1">
            <a:spLocks noGrp="1"/>
          </p:cNvSpPr>
          <p:nvPr>
            <p:ph type="subTitle" idx="1"/>
          </p:nvPr>
        </p:nvSpPr>
        <p:spPr>
          <a:xfrm>
            <a:off x="381000" y="470319"/>
            <a:ext cx="5080000" cy="375000"/>
          </a:xfrm>
          <a:prstGeom prst="rect">
            <a:avLst/>
          </a:prstGeom>
        </p:spPr>
        <p:txBody>
          <a:bodyPr spcFirstLastPara="1" wrap="square" lIns="91425" tIns="91425" rIns="91425" bIns="91425" anchor="t" anchorCtr="0">
            <a:noAutofit/>
          </a:bodyPr>
          <a:lstStyle/>
          <a:p>
            <a:pPr marL="342900" lvl="0" algn="just" rtl="0">
              <a:spcBef>
                <a:spcPts val="0"/>
              </a:spcBef>
              <a:spcAft>
                <a:spcPts val="1200"/>
              </a:spcAft>
              <a:buSzPct val="105000"/>
              <a:buFont typeface="+mj-lt"/>
              <a:buAutoNum type="alphaLcPeriod"/>
            </a:pPr>
            <a:r>
              <a:rPr lang="es-ES" sz="2800" spc="300" dirty="0">
                <a:solidFill>
                  <a:schemeClr val="accent1"/>
                </a:solidFill>
                <a:latin typeface="Vidaloka"/>
                <a:sym typeface="Vidaloka"/>
              </a:rPr>
              <a:t> Sigla</a:t>
            </a:r>
          </a:p>
          <a:p>
            <a:pPr marL="0" lvl="0" indent="0" algn="just" rtl="0">
              <a:spcBef>
                <a:spcPts val="0"/>
              </a:spcBef>
              <a:spcAft>
                <a:spcPts val="1200"/>
              </a:spcAft>
            </a:pPr>
            <a:r>
              <a:rPr lang="es-ES" sz="1800" dirty="0"/>
              <a:t>Palabra formada por las iniciales de los términos que integran una denominación compleja, como a cada una de esas letras iniciales. Las siglas se utilizan para referirse de forma abreviada a organismos, instituciones, empresas, objetos, sistemas, asociaciones, etc. Se escriben hoy sin puntos ni blancos de separación y en mayúsculas. </a:t>
            </a:r>
          </a:p>
        </p:txBody>
      </p:sp>
    </p:spTree>
    <p:extLst>
      <p:ext uri="{BB962C8B-B14F-4D97-AF65-F5344CB8AC3E}">
        <p14:creationId xmlns:p14="http://schemas.microsoft.com/office/powerpoint/2010/main" val="14912254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77"/>
          <p:cNvSpPr txBox="1">
            <a:spLocks noGrp="1"/>
          </p:cNvSpPr>
          <p:nvPr>
            <p:ph type="title"/>
          </p:nvPr>
        </p:nvSpPr>
        <p:spPr>
          <a:xfrm>
            <a:off x="6076950" y="1484609"/>
            <a:ext cx="2876550" cy="1920282"/>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ES" sz="3000" dirty="0"/>
              <a:t>Uso de abreviaturas y acrónimos </a:t>
            </a:r>
            <a:endParaRPr lang="en" sz="3000" dirty="0"/>
          </a:p>
        </p:txBody>
      </p:sp>
      <p:sp>
        <p:nvSpPr>
          <p:cNvPr id="662" name="Google Shape;662;p77"/>
          <p:cNvSpPr txBox="1">
            <a:spLocks noGrp="1"/>
          </p:cNvSpPr>
          <p:nvPr>
            <p:ph type="subTitle" idx="1"/>
          </p:nvPr>
        </p:nvSpPr>
        <p:spPr>
          <a:xfrm>
            <a:off x="476250" y="832269"/>
            <a:ext cx="5080000" cy="375000"/>
          </a:xfrm>
          <a:prstGeom prst="rect">
            <a:avLst/>
          </a:prstGeom>
        </p:spPr>
        <p:txBody>
          <a:bodyPr spcFirstLastPara="1" wrap="square" lIns="91425" tIns="91425" rIns="91425" bIns="91425" anchor="t" anchorCtr="0">
            <a:noAutofit/>
          </a:bodyPr>
          <a:lstStyle/>
          <a:p>
            <a:pPr marL="742950" lvl="0" indent="-742950" algn="just" rtl="0">
              <a:spcBef>
                <a:spcPts val="0"/>
              </a:spcBef>
              <a:spcAft>
                <a:spcPts val="1200"/>
              </a:spcAft>
              <a:buSzPct val="105000"/>
              <a:buFont typeface="+mj-lt"/>
              <a:buAutoNum type="alphaLcPeriod" startAt="2"/>
            </a:pPr>
            <a:r>
              <a:rPr lang="es-ES" sz="2800" spc="300" dirty="0">
                <a:solidFill>
                  <a:schemeClr val="accent1"/>
                </a:solidFill>
                <a:latin typeface="Vidaloka"/>
                <a:sym typeface="Vidaloka"/>
              </a:rPr>
              <a:t> Acrónimo</a:t>
            </a:r>
          </a:p>
          <a:p>
            <a:pPr marL="0" lvl="0" indent="0" algn="just" rtl="0">
              <a:spcBef>
                <a:spcPts val="0"/>
              </a:spcBef>
              <a:spcAft>
                <a:spcPts val="1200"/>
              </a:spcAft>
            </a:pPr>
            <a:r>
              <a:rPr lang="es-ES" sz="1800" dirty="0"/>
              <a:t>Las siglas que se pronuncian como se escriben, esto es, los acrónimos, se escriben solo con la inicial mayúscula si se trata de nombres propios y tienen más de cuatro letras: </a:t>
            </a:r>
            <a:r>
              <a:rPr lang="es-ES" sz="1800" i="1" dirty="0"/>
              <a:t>Unicef, Unesco</a:t>
            </a:r>
            <a:r>
              <a:rPr lang="es-ES" sz="1800" dirty="0"/>
              <a:t>; o con todas sus letras minúsculas, si se trata de nombres comunes: </a:t>
            </a:r>
            <a:r>
              <a:rPr lang="es-ES" sz="1800" i="1" dirty="0"/>
              <a:t>uci, ovni, sida</a:t>
            </a:r>
            <a:r>
              <a:rPr lang="es-ES" sz="1800" dirty="0"/>
              <a:t>.</a:t>
            </a:r>
          </a:p>
        </p:txBody>
      </p:sp>
    </p:spTree>
    <p:extLst>
      <p:ext uri="{BB962C8B-B14F-4D97-AF65-F5344CB8AC3E}">
        <p14:creationId xmlns:p14="http://schemas.microsoft.com/office/powerpoint/2010/main" val="4776601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68"/>
          <p:cNvSpPr txBox="1">
            <a:spLocks noGrp="1"/>
          </p:cNvSpPr>
          <p:nvPr>
            <p:ph type="title"/>
          </p:nvPr>
        </p:nvSpPr>
        <p:spPr>
          <a:xfrm>
            <a:off x="451184" y="1028940"/>
            <a:ext cx="8241631" cy="3085619"/>
          </a:xfrm>
          <a:prstGeom prst="rect">
            <a:avLst/>
          </a:prstGeom>
        </p:spPr>
        <p:txBody>
          <a:bodyPr spcFirstLastPara="1" wrap="square" lIns="91425" tIns="91425" rIns="91425" bIns="91425" anchor="t" anchorCtr="0">
            <a:noAutofit/>
          </a:bodyPr>
          <a:lstStyle/>
          <a:p>
            <a:pPr algn="ctr"/>
            <a:r>
              <a:rPr lang="es-EC" sz="6600" dirty="0"/>
              <a:t>Actualizaciones en la séptima edición de las Normas APA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1"/>
          <p:cNvSpPr txBox="1">
            <a:spLocks noGrp="1"/>
          </p:cNvSpPr>
          <p:nvPr>
            <p:ph type="title"/>
          </p:nvPr>
        </p:nvSpPr>
        <p:spPr>
          <a:xfrm>
            <a:off x="237069" y="274149"/>
            <a:ext cx="8766163"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sz="2400" dirty="0"/>
              <a:t>Dificultades más comunes en la redacción de textos científicos:</a:t>
            </a:r>
            <a:endParaRPr lang="es-EC" sz="2400" dirty="0"/>
          </a:p>
        </p:txBody>
      </p:sp>
      <p:sp>
        <p:nvSpPr>
          <p:cNvPr id="497" name="Google Shape;497;p61"/>
          <p:cNvSpPr txBox="1">
            <a:spLocks noGrp="1"/>
          </p:cNvSpPr>
          <p:nvPr>
            <p:ph type="subTitle" idx="2"/>
          </p:nvPr>
        </p:nvSpPr>
        <p:spPr>
          <a:xfrm>
            <a:off x="5585936" y="1045989"/>
            <a:ext cx="3320996" cy="618600"/>
          </a:xfrm>
          <a:prstGeom prst="rect">
            <a:avLst/>
          </a:prstGeom>
          <a:noFill/>
        </p:spPr>
        <p:txBody>
          <a:bodyPr spcFirstLastPara="1" wrap="square" lIns="91425" tIns="91425" rIns="91425" bIns="91425" anchor="t" anchorCtr="0">
            <a:noAutofit/>
          </a:bodyPr>
          <a:lstStyle/>
          <a:p>
            <a:pPr marL="0" lvl="0" indent="0" rtl="0">
              <a:spcBef>
                <a:spcPts val="0"/>
              </a:spcBef>
              <a:spcAft>
                <a:spcPts val="0"/>
              </a:spcAft>
              <a:buNone/>
            </a:pPr>
            <a:r>
              <a:rPr lang="es-EC" sz="1800" dirty="0"/>
              <a:t>Precisar el tema.</a:t>
            </a:r>
            <a:endParaRPr sz="1800" dirty="0"/>
          </a:p>
        </p:txBody>
      </p:sp>
      <p:sp>
        <p:nvSpPr>
          <p:cNvPr id="498" name="Google Shape;498;p61"/>
          <p:cNvSpPr txBox="1">
            <a:spLocks noGrp="1"/>
          </p:cNvSpPr>
          <p:nvPr>
            <p:ph type="subTitle" idx="4"/>
          </p:nvPr>
        </p:nvSpPr>
        <p:spPr>
          <a:xfrm>
            <a:off x="1070384" y="999223"/>
            <a:ext cx="3320996" cy="618600"/>
          </a:xfrm>
          <a:prstGeom prst="rect">
            <a:avLst/>
          </a:prstGeom>
          <a:noFill/>
        </p:spPr>
        <p:txBody>
          <a:bodyPr spcFirstLastPara="1" wrap="square" lIns="91425" tIns="91425" rIns="91425" bIns="91425" anchor="t" anchorCtr="0">
            <a:noAutofit/>
          </a:bodyPr>
          <a:lstStyle/>
          <a:p>
            <a:pPr marL="0" lvl="0" indent="0" rtl="0">
              <a:spcBef>
                <a:spcPts val="0"/>
              </a:spcBef>
              <a:spcAft>
                <a:spcPts val="0"/>
              </a:spcAft>
              <a:buNone/>
            </a:pPr>
            <a:r>
              <a:rPr lang="es-ES" sz="1800" dirty="0"/>
              <a:t>Definir los objetivos del trabajo y realizar su esquema. </a:t>
            </a:r>
            <a:endParaRPr sz="1800" dirty="0"/>
          </a:p>
        </p:txBody>
      </p:sp>
      <p:sp>
        <p:nvSpPr>
          <p:cNvPr id="500" name="Google Shape;500;p61"/>
          <p:cNvSpPr txBox="1">
            <a:spLocks noGrp="1"/>
          </p:cNvSpPr>
          <p:nvPr>
            <p:ph type="subTitle" idx="6"/>
          </p:nvPr>
        </p:nvSpPr>
        <p:spPr>
          <a:xfrm>
            <a:off x="5585936" y="2296766"/>
            <a:ext cx="3320996" cy="618600"/>
          </a:xfrm>
          <a:prstGeom prst="rect">
            <a:avLst/>
          </a:prstGeom>
          <a:noFill/>
        </p:spPr>
        <p:txBody>
          <a:bodyPr spcFirstLastPara="1" wrap="square" lIns="91425" tIns="91425" rIns="91425" bIns="91425" anchor="t" anchorCtr="0">
            <a:noAutofit/>
          </a:bodyPr>
          <a:lstStyle/>
          <a:p>
            <a:pPr marL="0" lvl="0" indent="0" rtl="0">
              <a:spcBef>
                <a:spcPts val="0"/>
              </a:spcBef>
              <a:spcAft>
                <a:spcPts val="0"/>
              </a:spcAft>
              <a:buNone/>
            </a:pPr>
            <a:r>
              <a:rPr lang="es-ES" sz="1800" dirty="0"/>
              <a:t>Redactar oraciones y párrafos breves.</a:t>
            </a:r>
            <a:endParaRPr sz="1800" dirty="0"/>
          </a:p>
        </p:txBody>
      </p:sp>
      <p:sp>
        <p:nvSpPr>
          <p:cNvPr id="502" name="Google Shape;502;p61"/>
          <p:cNvSpPr txBox="1">
            <a:spLocks noGrp="1"/>
          </p:cNvSpPr>
          <p:nvPr>
            <p:ph type="subTitle" idx="8"/>
          </p:nvPr>
        </p:nvSpPr>
        <p:spPr>
          <a:xfrm>
            <a:off x="1070384" y="2295918"/>
            <a:ext cx="3320996" cy="618600"/>
          </a:xfrm>
          <a:prstGeom prst="rect">
            <a:avLst/>
          </a:prstGeom>
          <a:noFill/>
        </p:spPr>
        <p:txBody>
          <a:bodyPr spcFirstLastPara="1" wrap="square" lIns="91425" tIns="91425" rIns="91425" bIns="91425" anchor="t" anchorCtr="0">
            <a:noAutofit/>
          </a:bodyPr>
          <a:lstStyle/>
          <a:p>
            <a:pPr marL="0" lvl="0" indent="0" rtl="0">
              <a:spcBef>
                <a:spcPts val="0"/>
              </a:spcBef>
              <a:spcAft>
                <a:spcPts val="0"/>
              </a:spcAft>
              <a:buNone/>
            </a:pPr>
            <a:r>
              <a:rPr lang="es-EC" sz="1800" dirty="0"/>
              <a:t>Resumir la bibliografía consultada.</a:t>
            </a:r>
          </a:p>
        </p:txBody>
      </p:sp>
      <p:sp>
        <p:nvSpPr>
          <p:cNvPr id="503" name="Google Shape;503;p61"/>
          <p:cNvSpPr txBox="1">
            <a:spLocks noGrp="1"/>
          </p:cNvSpPr>
          <p:nvPr>
            <p:ph type="title" idx="9"/>
          </p:nvPr>
        </p:nvSpPr>
        <p:spPr>
          <a:xfrm>
            <a:off x="237070" y="996241"/>
            <a:ext cx="653268" cy="6675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01</a:t>
            </a:r>
            <a:endParaRPr sz="3200" dirty="0"/>
          </a:p>
        </p:txBody>
      </p:sp>
      <p:sp>
        <p:nvSpPr>
          <p:cNvPr id="504" name="Google Shape;504;p61"/>
          <p:cNvSpPr txBox="1">
            <a:spLocks noGrp="1"/>
          </p:cNvSpPr>
          <p:nvPr>
            <p:ph type="title" idx="13"/>
          </p:nvPr>
        </p:nvSpPr>
        <p:spPr>
          <a:xfrm>
            <a:off x="4752621" y="976827"/>
            <a:ext cx="833315" cy="6675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02</a:t>
            </a:r>
            <a:endParaRPr sz="3200" dirty="0"/>
          </a:p>
        </p:txBody>
      </p:sp>
      <p:sp>
        <p:nvSpPr>
          <p:cNvPr id="505" name="Google Shape;505;p61"/>
          <p:cNvSpPr txBox="1">
            <a:spLocks noGrp="1"/>
          </p:cNvSpPr>
          <p:nvPr>
            <p:ph type="title" idx="14"/>
          </p:nvPr>
        </p:nvSpPr>
        <p:spPr>
          <a:xfrm>
            <a:off x="237069" y="2316180"/>
            <a:ext cx="833315" cy="6675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3200"/>
              <a:t>03</a:t>
            </a:r>
            <a:endParaRPr sz="3200" dirty="0"/>
          </a:p>
        </p:txBody>
      </p:sp>
      <p:sp>
        <p:nvSpPr>
          <p:cNvPr id="506" name="Google Shape;506;p61"/>
          <p:cNvSpPr txBox="1">
            <a:spLocks noGrp="1"/>
          </p:cNvSpPr>
          <p:nvPr>
            <p:ph type="title" idx="15"/>
          </p:nvPr>
        </p:nvSpPr>
        <p:spPr>
          <a:xfrm>
            <a:off x="4752621" y="2276504"/>
            <a:ext cx="833315" cy="6675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04</a:t>
            </a:r>
            <a:endParaRPr sz="3200" dirty="0"/>
          </a:p>
        </p:txBody>
      </p:sp>
      <p:sp>
        <p:nvSpPr>
          <p:cNvPr id="11" name="Google Shape;500;p61">
            <a:extLst>
              <a:ext uri="{FF2B5EF4-FFF2-40B4-BE49-F238E27FC236}">
                <a16:creationId xmlns:a16="http://schemas.microsoft.com/office/drawing/2014/main" id="{B186B67A-A56B-1CE2-AC32-D8E8B56570C4}"/>
              </a:ext>
            </a:extLst>
          </p:cNvPr>
          <p:cNvSpPr txBox="1">
            <a:spLocks/>
          </p:cNvSpPr>
          <p:nvPr/>
        </p:nvSpPr>
        <p:spPr>
          <a:xfrm>
            <a:off x="2921759" y="3312799"/>
            <a:ext cx="3919307" cy="61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pPr marL="0" indent="0"/>
            <a:r>
              <a:rPr lang="es-ES" sz="1800" dirty="0"/>
              <a:t>Expresar con claridad y precisión las ideas y lograr la cohesión y coherencia en el párrafo.</a:t>
            </a:r>
          </a:p>
        </p:txBody>
      </p:sp>
      <p:sp>
        <p:nvSpPr>
          <p:cNvPr id="12" name="Google Shape;506;p61">
            <a:extLst>
              <a:ext uri="{FF2B5EF4-FFF2-40B4-BE49-F238E27FC236}">
                <a16:creationId xmlns:a16="http://schemas.microsoft.com/office/drawing/2014/main" id="{7817455B-05F0-D203-12E4-5AAA3247BDD0}"/>
              </a:ext>
            </a:extLst>
          </p:cNvPr>
          <p:cNvSpPr txBox="1">
            <a:spLocks/>
          </p:cNvSpPr>
          <p:nvPr/>
        </p:nvSpPr>
        <p:spPr>
          <a:xfrm>
            <a:off x="2088445" y="3292537"/>
            <a:ext cx="833315" cy="66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000"/>
              <a:buFont typeface="Vidaloka"/>
              <a:buNone/>
              <a:defRPr sz="3800" b="0" i="0" u="none" strike="noStrike" cap="none">
                <a:solidFill>
                  <a:schemeClr val="accent1"/>
                </a:solidFill>
                <a:latin typeface="Vidaloka"/>
                <a:ea typeface="Vidaloka"/>
                <a:cs typeface="Vidaloka"/>
                <a:sym typeface="Vidaloka"/>
              </a:defRPr>
            </a:lvl1pPr>
            <a:lvl2pPr marR="0" lvl="1"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9pPr>
          </a:lstStyle>
          <a:p>
            <a:pPr algn="l"/>
            <a:r>
              <a:rPr lang="en" sz="3200" dirty="0"/>
              <a:t>05</a:t>
            </a:r>
          </a:p>
        </p:txBody>
      </p:sp>
      <p:cxnSp>
        <p:nvCxnSpPr>
          <p:cNvPr id="3" name="Conector recto 2">
            <a:extLst>
              <a:ext uri="{FF2B5EF4-FFF2-40B4-BE49-F238E27FC236}">
                <a16:creationId xmlns:a16="http://schemas.microsoft.com/office/drawing/2014/main" id="{4C1C919C-F93E-11DF-3AB1-83E903E3FB76}"/>
              </a:ext>
            </a:extLst>
          </p:cNvPr>
          <p:cNvCxnSpPr/>
          <p:nvPr/>
        </p:nvCxnSpPr>
        <p:spPr>
          <a:xfrm>
            <a:off x="890339" y="1045989"/>
            <a:ext cx="0" cy="784433"/>
          </a:xfrm>
          <a:prstGeom prst="line">
            <a:avLst/>
          </a:prstGeom>
        </p:spPr>
        <p:style>
          <a:lnRef idx="2">
            <a:schemeClr val="accent2"/>
          </a:lnRef>
          <a:fillRef idx="0">
            <a:schemeClr val="accent2"/>
          </a:fillRef>
          <a:effectRef idx="1">
            <a:schemeClr val="accent2"/>
          </a:effectRef>
          <a:fontRef idx="minor">
            <a:schemeClr val="tx1"/>
          </a:fontRef>
        </p:style>
      </p:cxnSp>
      <p:cxnSp>
        <p:nvCxnSpPr>
          <p:cNvPr id="4" name="Conector recto 3">
            <a:extLst>
              <a:ext uri="{FF2B5EF4-FFF2-40B4-BE49-F238E27FC236}">
                <a16:creationId xmlns:a16="http://schemas.microsoft.com/office/drawing/2014/main" id="{80F68935-2628-0A27-8EAC-5BA27CDDD7D3}"/>
              </a:ext>
            </a:extLst>
          </p:cNvPr>
          <p:cNvCxnSpPr/>
          <p:nvPr/>
        </p:nvCxnSpPr>
        <p:spPr>
          <a:xfrm>
            <a:off x="890338" y="2316180"/>
            <a:ext cx="0" cy="784433"/>
          </a:xfrm>
          <a:prstGeom prst="line">
            <a:avLst/>
          </a:prstGeom>
        </p:spPr>
        <p:style>
          <a:lnRef idx="2">
            <a:schemeClr val="accent2"/>
          </a:lnRef>
          <a:fillRef idx="0">
            <a:schemeClr val="accent2"/>
          </a:fillRef>
          <a:effectRef idx="1">
            <a:schemeClr val="accent2"/>
          </a:effectRef>
          <a:fontRef idx="minor">
            <a:schemeClr val="tx1"/>
          </a:fontRef>
        </p:style>
      </p:cxnSp>
      <p:cxnSp>
        <p:nvCxnSpPr>
          <p:cNvPr id="5" name="Conector recto 4">
            <a:extLst>
              <a:ext uri="{FF2B5EF4-FFF2-40B4-BE49-F238E27FC236}">
                <a16:creationId xmlns:a16="http://schemas.microsoft.com/office/drawing/2014/main" id="{446926E4-011E-748E-EFD7-2305E1A91512}"/>
              </a:ext>
            </a:extLst>
          </p:cNvPr>
          <p:cNvCxnSpPr/>
          <p:nvPr/>
        </p:nvCxnSpPr>
        <p:spPr>
          <a:xfrm>
            <a:off x="5422234" y="1045989"/>
            <a:ext cx="0" cy="784433"/>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Conector recto 5">
            <a:extLst>
              <a:ext uri="{FF2B5EF4-FFF2-40B4-BE49-F238E27FC236}">
                <a16:creationId xmlns:a16="http://schemas.microsoft.com/office/drawing/2014/main" id="{E794EE82-F90A-D39A-606C-4B046B7CD421}"/>
              </a:ext>
            </a:extLst>
          </p:cNvPr>
          <p:cNvCxnSpPr/>
          <p:nvPr/>
        </p:nvCxnSpPr>
        <p:spPr>
          <a:xfrm>
            <a:off x="5422234" y="2276504"/>
            <a:ext cx="0" cy="784433"/>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Conector recto 6">
            <a:extLst>
              <a:ext uri="{FF2B5EF4-FFF2-40B4-BE49-F238E27FC236}">
                <a16:creationId xmlns:a16="http://schemas.microsoft.com/office/drawing/2014/main" id="{6CF22254-E4D9-6AF4-3959-39BDCF59369D}"/>
              </a:ext>
            </a:extLst>
          </p:cNvPr>
          <p:cNvCxnSpPr/>
          <p:nvPr/>
        </p:nvCxnSpPr>
        <p:spPr>
          <a:xfrm>
            <a:off x="2715129" y="3312799"/>
            <a:ext cx="0" cy="784433"/>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320820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4" name="Google Shape;574;p69"/>
          <p:cNvSpPr txBox="1">
            <a:spLocks noGrp="1"/>
          </p:cNvSpPr>
          <p:nvPr>
            <p:ph type="subTitle" idx="1"/>
          </p:nvPr>
        </p:nvSpPr>
        <p:spPr>
          <a:xfrm>
            <a:off x="713225" y="1391585"/>
            <a:ext cx="7373300" cy="393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ES" sz="2000" dirty="0">
                <a:solidFill>
                  <a:schemeClr val="dk1"/>
                </a:solidFill>
              </a:rPr>
              <a:t>Ya no es necesario incluir la ubicación del editor en la referencia.</a:t>
            </a:r>
          </a:p>
          <a:p>
            <a:pPr marL="0" lvl="0" indent="0" algn="just" rtl="0">
              <a:spcBef>
                <a:spcPts val="0"/>
              </a:spcBef>
              <a:spcAft>
                <a:spcPts val="0"/>
              </a:spcAft>
              <a:buClr>
                <a:schemeClr val="dk1"/>
              </a:buClr>
              <a:buSzPts val="1100"/>
              <a:buFont typeface="Arial"/>
              <a:buNone/>
            </a:pPr>
            <a:endParaRPr lang="es-ES" sz="2000" dirty="0">
              <a:solidFill>
                <a:schemeClr val="dk1"/>
              </a:solidFill>
            </a:endParaRPr>
          </a:p>
          <a:p>
            <a:pPr marL="0" lvl="0" indent="0" algn="just" rtl="0">
              <a:spcBef>
                <a:spcPts val="0"/>
              </a:spcBef>
              <a:spcAft>
                <a:spcPts val="0"/>
              </a:spcAft>
              <a:buClr>
                <a:schemeClr val="dk1"/>
              </a:buClr>
              <a:buSzPts val="1100"/>
              <a:buFont typeface="Arial"/>
              <a:buNone/>
            </a:pPr>
            <a:endParaRPr lang="en-US" sz="2000" dirty="0"/>
          </a:p>
        </p:txBody>
      </p:sp>
      <p:sp>
        <p:nvSpPr>
          <p:cNvPr id="6" name="Título 2">
            <a:extLst>
              <a:ext uri="{FF2B5EF4-FFF2-40B4-BE49-F238E27FC236}">
                <a16:creationId xmlns:a16="http://schemas.microsoft.com/office/drawing/2014/main" id="{5882385D-C914-9364-6D2D-41E9EE30B830}"/>
              </a:ext>
            </a:extLst>
          </p:cNvPr>
          <p:cNvSpPr>
            <a:spLocks noGrp="1"/>
          </p:cNvSpPr>
          <p:nvPr>
            <p:ph type="title"/>
          </p:nvPr>
        </p:nvSpPr>
        <p:spPr>
          <a:xfrm>
            <a:off x="713225" y="445025"/>
            <a:ext cx="4711500" cy="572700"/>
          </a:xfrm>
        </p:spPr>
        <p:txBody>
          <a:bodyPr/>
          <a:lstStyle/>
          <a:p>
            <a:r>
              <a:rPr lang="es-ES" sz="3000" dirty="0"/>
              <a:t>Referencias y citas en texto</a:t>
            </a:r>
            <a:endParaRPr lang="es-EC" sz="3000" dirty="0"/>
          </a:p>
        </p:txBody>
      </p:sp>
      <p:pic>
        <p:nvPicPr>
          <p:cNvPr id="10" name="Imagen 9">
            <a:extLst>
              <a:ext uri="{FF2B5EF4-FFF2-40B4-BE49-F238E27FC236}">
                <a16:creationId xmlns:a16="http://schemas.microsoft.com/office/drawing/2014/main" id="{787E0BBB-EB40-7899-2A4E-78A79B4E17D1}"/>
              </a:ext>
            </a:extLst>
          </p:cNvPr>
          <p:cNvPicPr>
            <a:picLocks noChangeAspect="1"/>
          </p:cNvPicPr>
          <p:nvPr/>
        </p:nvPicPr>
        <p:blipFill>
          <a:blip r:embed="rId3"/>
          <a:stretch>
            <a:fillRect/>
          </a:stretch>
        </p:blipFill>
        <p:spPr>
          <a:xfrm>
            <a:off x="918652" y="2520599"/>
            <a:ext cx="7306695" cy="1676634"/>
          </a:xfrm>
          <a:prstGeom prst="rect">
            <a:avLst/>
          </a:prstGeom>
        </p:spPr>
      </p:pic>
    </p:spTree>
    <p:extLst>
      <p:ext uri="{BB962C8B-B14F-4D97-AF65-F5344CB8AC3E}">
        <p14:creationId xmlns:p14="http://schemas.microsoft.com/office/powerpoint/2010/main" val="5364134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4" name="Google Shape;574;p69"/>
          <p:cNvSpPr txBox="1">
            <a:spLocks noGrp="1"/>
          </p:cNvSpPr>
          <p:nvPr>
            <p:ph type="subTitle" idx="1"/>
          </p:nvPr>
        </p:nvSpPr>
        <p:spPr>
          <a:xfrm>
            <a:off x="713225" y="1297343"/>
            <a:ext cx="7373300" cy="393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ES" sz="2000" dirty="0">
                <a:solidFill>
                  <a:schemeClr val="dk1"/>
                </a:solidFill>
              </a:rPr>
              <a:t>La cita en el texto para trabajos con tres o más autores ahora se acorta desde la primera cita. Solo incluye el nombre del primer autor y “et </a:t>
            </a:r>
            <a:r>
              <a:rPr lang="es-ES" sz="2000" dirty="0" smtClean="0">
                <a:solidFill>
                  <a:schemeClr val="dk1"/>
                </a:solidFill>
              </a:rPr>
              <a:t>al.”.</a:t>
            </a:r>
            <a:endParaRPr lang="es-ES" sz="2000" dirty="0">
              <a:solidFill>
                <a:schemeClr val="dk1"/>
              </a:solidFill>
            </a:endParaRPr>
          </a:p>
          <a:p>
            <a:pPr marL="0" lvl="0" indent="0" algn="just" rtl="0">
              <a:spcBef>
                <a:spcPts val="0"/>
              </a:spcBef>
              <a:spcAft>
                <a:spcPts val="0"/>
              </a:spcAft>
              <a:buClr>
                <a:schemeClr val="dk1"/>
              </a:buClr>
              <a:buSzPts val="1100"/>
              <a:buFont typeface="Arial"/>
              <a:buNone/>
            </a:pPr>
            <a:endParaRPr lang="en-US" sz="2000" dirty="0"/>
          </a:p>
        </p:txBody>
      </p:sp>
      <p:sp>
        <p:nvSpPr>
          <p:cNvPr id="6" name="Título 2">
            <a:extLst>
              <a:ext uri="{FF2B5EF4-FFF2-40B4-BE49-F238E27FC236}">
                <a16:creationId xmlns:a16="http://schemas.microsoft.com/office/drawing/2014/main" id="{5882385D-C914-9364-6D2D-41E9EE30B830}"/>
              </a:ext>
            </a:extLst>
          </p:cNvPr>
          <p:cNvSpPr>
            <a:spLocks noGrp="1"/>
          </p:cNvSpPr>
          <p:nvPr>
            <p:ph type="title"/>
          </p:nvPr>
        </p:nvSpPr>
        <p:spPr>
          <a:xfrm>
            <a:off x="713225" y="445025"/>
            <a:ext cx="4711500" cy="572700"/>
          </a:xfrm>
        </p:spPr>
        <p:txBody>
          <a:bodyPr/>
          <a:lstStyle/>
          <a:p>
            <a:r>
              <a:rPr lang="es-ES" sz="3000" dirty="0"/>
              <a:t>Referencias y citas en texto</a:t>
            </a:r>
            <a:endParaRPr lang="es-EC" sz="3000" dirty="0"/>
          </a:p>
        </p:txBody>
      </p:sp>
      <p:pic>
        <p:nvPicPr>
          <p:cNvPr id="3" name="Imagen 2">
            <a:extLst>
              <a:ext uri="{FF2B5EF4-FFF2-40B4-BE49-F238E27FC236}">
                <a16:creationId xmlns:a16="http://schemas.microsoft.com/office/drawing/2014/main" id="{C2EA24F3-AD13-E2C4-6791-DB2019AB69D2}"/>
              </a:ext>
            </a:extLst>
          </p:cNvPr>
          <p:cNvPicPr>
            <a:picLocks noChangeAspect="1"/>
          </p:cNvPicPr>
          <p:nvPr/>
        </p:nvPicPr>
        <p:blipFill>
          <a:blip r:embed="rId3"/>
          <a:stretch>
            <a:fillRect/>
          </a:stretch>
        </p:blipFill>
        <p:spPr>
          <a:xfrm>
            <a:off x="1895101" y="2848236"/>
            <a:ext cx="5353797" cy="1209844"/>
          </a:xfrm>
          <a:prstGeom prst="rect">
            <a:avLst/>
          </a:prstGeom>
        </p:spPr>
      </p:pic>
    </p:spTree>
    <p:extLst>
      <p:ext uri="{BB962C8B-B14F-4D97-AF65-F5344CB8AC3E}">
        <p14:creationId xmlns:p14="http://schemas.microsoft.com/office/powerpoint/2010/main" val="33809663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4" name="Google Shape;574;p69"/>
          <p:cNvSpPr txBox="1">
            <a:spLocks noGrp="1"/>
          </p:cNvSpPr>
          <p:nvPr>
            <p:ph type="subTitle" idx="1"/>
          </p:nvPr>
        </p:nvSpPr>
        <p:spPr>
          <a:xfrm>
            <a:off x="713225" y="1297343"/>
            <a:ext cx="7612628" cy="393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ES" sz="2000" dirty="0">
                <a:solidFill>
                  <a:schemeClr val="dk1"/>
                </a:solidFill>
              </a:rPr>
              <a:t>Los apellidos e iniciales de hasta 20 autores (en lugar de 7) se deben proporcionar en la lista de referencias.</a:t>
            </a:r>
            <a:endParaRPr lang="en-US" sz="2000" dirty="0"/>
          </a:p>
        </p:txBody>
      </p:sp>
      <p:sp>
        <p:nvSpPr>
          <p:cNvPr id="6" name="Título 2">
            <a:extLst>
              <a:ext uri="{FF2B5EF4-FFF2-40B4-BE49-F238E27FC236}">
                <a16:creationId xmlns:a16="http://schemas.microsoft.com/office/drawing/2014/main" id="{5882385D-C914-9364-6D2D-41E9EE30B830}"/>
              </a:ext>
            </a:extLst>
          </p:cNvPr>
          <p:cNvSpPr>
            <a:spLocks noGrp="1"/>
          </p:cNvSpPr>
          <p:nvPr>
            <p:ph type="title"/>
          </p:nvPr>
        </p:nvSpPr>
        <p:spPr>
          <a:xfrm>
            <a:off x="713225" y="445025"/>
            <a:ext cx="4711500" cy="572700"/>
          </a:xfrm>
        </p:spPr>
        <p:txBody>
          <a:bodyPr/>
          <a:lstStyle/>
          <a:p>
            <a:r>
              <a:rPr lang="es-ES" sz="3000" dirty="0"/>
              <a:t>Referencias y citas en texto</a:t>
            </a:r>
            <a:endParaRPr lang="es-EC" sz="3000" dirty="0"/>
          </a:p>
        </p:txBody>
      </p:sp>
      <p:pic>
        <p:nvPicPr>
          <p:cNvPr id="4" name="Imagen 3">
            <a:extLst>
              <a:ext uri="{FF2B5EF4-FFF2-40B4-BE49-F238E27FC236}">
                <a16:creationId xmlns:a16="http://schemas.microsoft.com/office/drawing/2014/main" id="{E5F0D27E-E58A-5D37-C3D0-818EC933A275}"/>
              </a:ext>
            </a:extLst>
          </p:cNvPr>
          <p:cNvPicPr>
            <a:picLocks noChangeAspect="1"/>
          </p:cNvPicPr>
          <p:nvPr/>
        </p:nvPicPr>
        <p:blipFill>
          <a:blip r:embed="rId3"/>
          <a:stretch>
            <a:fillRect/>
          </a:stretch>
        </p:blipFill>
        <p:spPr>
          <a:xfrm>
            <a:off x="919914" y="2496553"/>
            <a:ext cx="7304172" cy="1608819"/>
          </a:xfrm>
          <a:prstGeom prst="rect">
            <a:avLst/>
          </a:prstGeom>
        </p:spPr>
      </p:pic>
    </p:spTree>
    <p:extLst>
      <p:ext uri="{BB962C8B-B14F-4D97-AF65-F5344CB8AC3E}">
        <p14:creationId xmlns:p14="http://schemas.microsoft.com/office/powerpoint/2010/main" val="18221961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4" name="Google Shape;574;p69"/>
          <p:cNvSpPr txBox="1">
            <a:spLocks noGrp="1"/>
          </p:cNvSpPr>
          <p:nvPr>
            <p:ph type="subTitle" idx="1"/>
          </p:nvPr>
        </p:nvSpPr>
        <p:spPr>
          <a:xfrm>
            <a:off x="713225" y="1297343"/>
            <a:ext cx="7612628" cy="393000"/>
          </a:xfrm>
          <a:prstGeom prst="rect">
            <a:avLst/>
          </a:prstGeom>
        </p:spPr>
        <p:txBody>
          <a:bodyPr spcFirstLastPara="1" wrap="square" lIns="91425" tIns="91425" rIns="91425" bIns="91425" anchor="t" anchorCtr="0">
            <a:noAutofit/>
          </a:bodyPr>
          <a:lstStyle/>
          <a:p>
            <a:pPr marL="0" lvl="0" indent="0" algn="just">
              <a:buClr>
                <a:schemeClr val="dk1"/>
              </a:buClr>
              <a:buSzPts val="1100"/>
            </a:pPr>
            <a:r>
              <a:rPr lang="es-ES" sz="2000" dirty="0">
                <a:solidFill>
                  <a:schemeClr val="dk1"/>
                </a:solidFill>
              </a:rPr>
              <a:t>Los DOI tienen el mismo formato que las URL. La etiqueta “DOI:” ya no es necesaria</a:t>
            </a:r>
            <a:r>
              <a:rPr lang="es-ES" sz="2000" dirty="0" smtClean="0">
                <a:solidFill>
                  <a:schemeClr val="dk1"/>
                </a:solidFill>
              </a:rPr>
              <a:t>. </a:t>
            </a:r>
            <a:endParaRPr lang="en-US" sz="2000" dirty="0"/>
          </a:p>
        </p:txBody>
      </p:sp>
      <p:sp>
        <p:nvSpPr>
          <p:cNvPr id="6" name="Título 2">
            <a:extLst>
              <a:ext uri="{FF2B5EF4-FFF2-40B4-BE49-F238E27FC236}">
                <a16:creationId xmlns:a16="http://schemas.microsoft.com/office/drawing/2014/main" id="{5882385D-C914-9364-6D2D-41E9EE30B830}"/>
              </a:ext>
            </a:extLst>
          </p:cNvPr>
          <p:cNvSpPr>
            <a:spLocks noGrp="1"/>
          </p:cNvSpPr>
          <p:nvPr>
            <p:ph type="title"/>
          </p:nvPr>
        </p:nvSpPr>
        <p:spPr>
          <a:xfrm>
            <a:off x="713225" y="445025"/>
            <a:ext cx="4711500" cy="572700"/>
          </a:xfrm>
        </p:spPr>
        <p:txBody>
          <a:bodyPr/>
          <a:lstStyle/>
          <a:p>
            <a:r>
              <a:rPr lang="es-ES" sz="3000" dirty="0"/>
              <a:t>Referencias y citas en texto</a:t>
            </a:r>
            <a:endParaRPr lang="es-EC" sz="3000" dirty="0"/>
          </a:p>
        </p:txBody>
      </p:sp>
      <p:pic>
        <p:nvPicPr>
          <p:cNvPr id="3" name="Imagen 2">
            <a:extLst>
              <a:ext uri="{FF2B5EF4-FFF2-40B4-BE49-F238E27FC236}">
                <a16:creationId xmlns:a16="http://schemas.microsoft.com/office/drawing/2014/main" id="{92E72463-80AF-D5D8-FE0B-B5D2B8A519F8}"/>
              </a:ext>
            </a:extLst>
          </p:cNvPr>
          <p:cNvPicPr>
            <a:picLocks noChangeAspect="1"/>
          </p:cNvPicPr>
          <p:nvPr/>
        </p:nvPicPr>
        <p:blipFill>
          <a:blip r:embed="rId3"/>
          <a:stretch>
            <a:fillRect/>
          </a:stretch>
        </p:blipFill>
        <p:spPr>
          <a:xfrm>
            <a:off x="1394903" y="2749478"/>
            <a:ext cx="6249272" cy="1190791"/>
          </a:xfrm>
          <a:prstGeom prst="rect">
            <a:avLst/>
          </a:prstGeom>
        </p:spPr>
      </p:pic>
    </p:spTree>
    <p:extLst>
      <p:ext uri="{BB962C8B-B14F-4D97-AF65-F5344CB8AC3E}">
        <p14:creationId xmlns:p14="http://schemas.microsoft.com/office/powerpoint/2010/main" val="17583567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4" name="Google Shape;574;p69"/>
          <p:cNvSpPr txBox="1">
            <a:spLocks noGrp="1"/>
          </p:cNvSpPr>
          <p:nvPr>
            <p:ph type="subTitle" idx="1"/>
          </p:nvPr>
        </p:nvSpPr>
        <p:spPr>
          <a:xfrm>
            <a:off x="713225" y="1297343"/>
            <a:ext cx="7612628" cy="393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ES" sz="2000" dirty="0">
                <a:solidFill>
                  <a:schemeClr val="dk1"/>
                </a:solidFill>
              </a:rPr>
              <a:t>Las URL ya no van precedidas de “Recuperado de”, a menos que se necesite una fecha de recuperación. Se incluye el nombre del sitio web (a menos que sea el mismo que el del autor) y los títulos de las páginas web están en cursiva.</a:t>
            </a:r>
            <a:endParaRPr lang="en-US" sz="2000" dirty="0"/>
          </a:p>
        </p:txBody>
      </p:sp>
      <p:sp>
        <p:nvSpPr>
          <p:cNvPr id="6" name="Título 2">
            <a:extLst>
              <a:ext uri="{FF2B5EF4-FFF2-40B4-BE49-F238E27FC236}">
                <a16:creationId xmlns:a16="http://schemas.microsoft.com/office/drawing/2014/main" id="{5882385D-C914-9364-6D2D-41E9EE30B830}"/>
              </a:ext>
            </a:extLst>
          </p:cNvPr>
          <p:cNvSpPr>
            <a:spLocks noGrp="1"/>
          </p:cNvSpPr>
          <p:nvPr>
            <p:ph type="title"/>
          </p:nvPr>
        </p:nvSpPr>
        <p:spPr>
          <a:xfrm>
            <a:off x="713225" y="445025"/>
            <a:ext cx="4711500" cy="572700"/>
          </a:xfrm>
        </p:spPr>
        <p:txBody>
          <a:bodyPr/>
          <a:lstStyle/>
          <a:p>
            <a:r>
              <a:rPr lang="es-ES" sz="3000" dirty="0"/>
              <a:t>Referencias y citas en texto</a:t>
            </a:r>
            <a:endParaRPr lang="es-EC" sz="3000" dirty="0"/>
          </a:p>
        </p:txBody>
      </p:sp>
      <p:pic>
        <p:nvPicPr>
          <p:cNvPr id="4" name="Imagen 3">
            <a:extLst>
              <a:ext uri="{FF2B5EF4-FFF2-40B4-BE49-F238E27FC236}">
                <a16:creationId xmlns:a16="http://schemas.microsoft.com/office/drawing/2014/main" id="{2519BFE1-7833-E249-5BA4-43EB35B3585E}"/>
              </a:ext>
            </a:extLst>
          </p:cNvPr>
          <p:cNvPicPr>
            <a:picLocks noChangeAspect="1"/>
          </p:cNvPicPr>
          <p:nvPr/>
        </p:nvPicPr>
        <p:blipFill>
          <a:blip r:embed="rId3"/>
          <a:stretch>
            <a:fillRect/>
          </a:stretch>
        </p:blipFill>
        <p:spPr>
          <a:xfrm>
            <a:off x="641760" y="2995864"/>
            <a:ext cx="7860594" cy="1522138"/>
          </a:xfrm>
          <a:prstGeom prst="rect">
            <a:avLst/>
          </a:prstGeom>
        </p:spPr>
      </p:pic>
    </p:spTree>
    <p:extLst>
      <p:ext uri="{BB962C8B-B14F-4D97-AF65-F5344CB8AC3E}">
        <p14:creationId xmlns:p14="http://schemas.microsoft.com/office/powerpoint/2010/main" val="19610766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7"/>
          <p:cNvSpPr txBox="1">
            <a:spLocks noGrp="1"/>
          </p:cNvSpPr>
          <p:nvPr>
            <p:ph type="title"/>
          </p:nvPr>
        </p:nvSpPr>
        <p:spPr>
          <a:xfrm>
            <a:off x="539028" y="339825"/>
            <a:ext cx="7341655" cy="129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3000" dirty="0"/>
              <a:t>Formato del documento APA</a:t>
            </a:r>
          </a:p>
        </p:txBody>
      </p:sp>
      <p:sp>
        <p:nvSpPr>
          <p:cNvPr id="560" name="Google Shape;560;p67"/>
          <p:cNvSpPr txBox="1">
            <a:spLocks noGrp="1"/>
          </p:cNvSpPr>
          <p:nvPr>
            <p:ph type="subTitle" idx="1"/>
          </p:nvPr>
        </p:nvSpPr>
        <p:spPr>
          <a:xfrm>
            <a:off x="539028" y="1221478"/>
            <a:ext cx="7810888" cy="55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2000" dirty="0"/>
              <a:t>Algunos cambios notables en las recomendaciones de formato del documento APA incluyen:</a:t>
            </a:r>
            <a:endParaRPr lang="en-US" sz="2000" dirty="0"/>
          </a:p>
        </p:txBody>
      </p:sp>
      <p:sp>
        <p:nvSpPr>
          <p:cNvPr id="2" name="Google Shape;1468;p114">
            <a:extLst>
              <a:ext uri="{FF2B5EF4-FFF2-40B4-BE49-F238E27FC236}">
                <a16:creationId xmlns:a16="http://schemas.microsoft.com/office/drawing/2014/main" id="{B0D4E1F4-EE44-209E-6850-8C82AECC5DCE}"/>
              </a:ext>
            </a:extLst>
          </p:cNvPr>
          <p:cNvSpPr txBox="1">
            <a:spLocks/>
          </p:cNvSpPr>
          <p:nvPr/>
        </p:nvSpPr>
        <p:spPr>
          <a:xfrm>
            <a:off x="539028" y="2264250"/>
            <a:ext cx="2455368" cy="61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000"/>
              <a:buFont typeface="Vidaloka"/>
              <a:buNone/>
              <a:defRPr sz="9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9pPr>
          </a:lstStyle>
          <a:p>
            <a:pPr algn="l"/>
            <a:endParaRPr lang="en" dirty="0">
              <a:solidFill>
                <a:schemeClr val="accent1"/>
              </a:solidFill>
            </a:endParaRPr>
          </a:p>
        </p:txBody>
      </p:sp>
      <p:sp>
        <p:nvSpPr>
          <p:cNvPr id="3" name="Google Shape;1468;p114">
            <a:extLst>
              <a:ext uri="{FF2B5EF4-FFF2-40B4-BE49-F238E27FC236}">
                <a16:creationId xmlns:a16="http://schemas.microsoft.com/office/drawing/2014/main" id="{A2F07ADC-26EF-B876-DA4B-D454251D2B00}"/>
              </a:ext>
            </a:extLst>
          </p:cNvPr>
          <p:cNvSpPr txBox="1">
            <a:spLocks/>
          </p:cNvSpPr>
          <p:nvPr/>
        </p:nvSpPr>
        <p:spPr>
          <a:xfrm>
            <a:off x="609750" y="2264250"/>
            <a:ext cx="6907053" cy="61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000"/>
              <a:buFont typeface="Vidaloka"/>
              <a:buNone/>
              <a:defRPr sz="9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9pPr>
          </a:lstStyle>
          <a:p>
            <a:pPr marL="457200" indent="-457200" algn="l">
              <a:buSzPct val="100000"/>
              <a:buFont typeface="+mj-lt"/>
              <a:buAutoNum type="alphaLcPeriod"/>
            </a:pPr>
            <a:r>
              <a:rPr lang="es-EC" sz="2400" b="1" spc="300" dirty="0">
                <a:solidFill>
                  <a:schemeClr val="accent1">
                    <a:lumMod val="75000"/>
                  </a:schemeClr>
                </a:solidFill>
              </a:rPr>
              <a:t>Tipos y tamaño de fuente</a:t>
            </a:r>
          </a:p>
          <a:p>
            <a:pPr algn="l"/>
            <a:endParaRPr lang="en" sz="2400" dirty="0">
              <a:solidFill>
                <a:schemeClr val="accent1">
                  <a:lumMod val="75000"/>
                </a:schemeClr>
              </a:solidFill>
            </a:endParaRPr>
          </a:p>
        </p:txBody>
      </p:sp>
      <p:sp>
        <p:nvSpPr>
          <p:cNvPr id="4" name="Google Shape;560;p67">
            <a:extLst>
              <a:ext uri="{FF2B5EF4-FFF2-40B4-BE49-F238E27FC236}">
                <a16:creationId xmlns:a16="http://schemas.microsoft.com/office/drawing/2014/main" id="{53EA7B42-6BB6-EF00-7802-159D8438063C}"/>
              </a:ext>
            </a:extLst>
          </p:cNvPr>
          <p:cNvSpPr txBox="1">
            <a:spLocks/>
          </p:cNvSpPr>
          <p:nvPr/>
        </p:nvSpPr>
        <p:spPr>
          <a:xfrm>
            <a:off x="609750" y="2813222"/>
            <a:ext cx="7810888" cy="55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9pPr>
          </a:lstStyle>
          <a:p>
            <a:pPr marL="0" indent="0" algn="l"/>
            <a:r>
              <a:rPr lang="es-ES" sz="2000" dirty="0"/>
              <a:t>APA ahora sugiere el uso de diferentes tipos de fuente. Las opciones incluyen Calibri 11, Arial 11, Lucida Sans Unicode 10, Times New </a:t>
            </a:r>
            <a:r>
              <a:rPr lang="es-ES" sz="2000" dirty="0" err="1"/>
              <a:t>Roman</a:t>
            </a:r>
            <a:r>
              <a:rPr lang="es-ES" sz="2000" dirty="0"/>
              <a:t> 12 y Georgia 11.</a:t>
            </a:r>
            <a:endParaRPr lang="en-US" sz="20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2" name="Google Shape;1468;p114">
            <a:extLst>
              <a:ext uri="{FF2B5EF4-FFF2-40B4-BE49-F238E27FC236}">
                <a16:creationId xmlns:a16="http://schemas.microsoft.com/office/drawing/2014/main" id="{B0D4E1F4-EE44-209E-6850-8C82AECC5DCE}"/>
              </a:ext>
            </a:extLst>
          </p:cNvPr>
          <p:cNvSpPr txBox="1">
            <a:spLocks/>
          </p:cNvSpPr>
          <p:nvPr/>
        </p:nvSpPr>
        <p:spPr>
          <a:xfrm>
            <a:off x="478870" y="700145"/>
            <a:ext cx="2455368" cy="61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000"/>
              <a:buFont typeface="Vidaloka"/>
              <a:buNone/>
              <a:defRPr sz="9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9pPr>
          </a:lstStyle>
          <a:p>
            <a:pPr algn="l"/>
            <a:endParaRPr lang="en" dirty="0">
              <a:solidFill>
                <a:schemeClr val="accent1"/>
              </a:solidFill>
            </a:endParaRPr>
          </a:p>
        </p:txBody>
      </p:sp>
      <p:sp>
        <p:nvSpPr>
          <p:cNvPr id="3" name="Google Shape;1468;p114">
            <a:extLst>
              <a:ext uri="{FF2B5EF4-FFF2-40B4-BE49-F238E27FC236}">
                <a16:creationId xmlns:a16="http://schemas.microsoft.com/office/drawing/2014/main" id="{A2F07ADC-26EF-B876-DA4B-D454251D2B00}"/>
              </a:ext>
            </a:extLst>
          </p:cNvPr>
          <p:cNvSpPr txBox="1">
            <a:spLocks/>
          </p:cNvSpPr>
          <p:nvPr/>
        </p:nvSpPr>
        <p:spPr>
          <a:xfrm>
            <a:off x="549592" y="453245"/>
            <a:ext cx="6907053" cy="61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000"/>
              <a:buFont typeface="Vidaloka"/>
              <a:buNone/>
              <a:defRPr sz="9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9pPr>
          </a:lstStyle>
          <a:p>
            <a:pPr marL="457200" indent="-457200" algn="l">
              <a:buSzPct val="100000"/>
              <a:buFont typeface="+mj-lt"/>
              <a:buAutoNum type="alphaLcPeriod" startAt="2"/>
            </a:pPr>
            <a:r>
              <a:rPr lang="es-EC" sz="2400" b="1" spc="300" dirty="0">
                <a:solidFill>
                  <a:schemeClr val="accent1">
                    <a:lumMod val="75000"/>
                  </a:schemeClr>
                </a:solidFill>
              </a:rPr>
              <a:t>Portada</a:t>
            </a:r>
          </a:p>
          <a:p>
            <a:pPr algn="l"/>
            <a:endParaRPr lang="en" sz="2400" dirty="0">
              <a:solidFill>
                <a:schemeClr val="accent1">
                  <a:lumMod val="75000"/>
                </a:schemeClr>
              </a:solidFill>
            </a:endParaRPr>
          </a:p>
        </p:txBody>
      </p:sp>
      <p:sp>
        <p:nvSpPr>
          <p:cNvPr id="4" name="Google Shape;560;p67">
            <a:extLst>
              <a:ext uri="{FF2B5EF4-FFF2-40B4-BE49-F238E27FC236}">
                <a16:creationId xmlns:a16="http://schemas.microsoft.com/office/drawing/2014/main" id="{53EA7B42-6BB6-EF00-7802-159D8438063C}"/>
              </a:ext>
            </a:extLst>
          </p:cNvPr>
          <p:cNvSpPr txBox="1">
            <a:spLocks/>
          </p:cNvSpPr>
          <p:nvPr/>
        </p:nvSpPr>
        <p:spPr>
          <a:xfrm>
            <a:off x="549592" y="791045"/>
            <a:ext cx="7810888" cy="55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9pPr>
          </a:lstStyle>
          <a:p>
            <a:pPr marL="0" indent="0" algn="just"/>
            <a:r>
              <a:rPr lang="es-ES" sz="1800" dirty="0"/>
              <a:t>A la diferencia de la sexta edición, los documentos de estudiantes ya no exigen el título corto y en los documentos profesionales el encabezado de la portada APA ya no incluye las palabras “Título corto:”. Ahora contiene solo un número de página y el título corto del artículo.</a:t>
            </a:r>
            <a:endParaRPr lang="en-US" sz="1800" dirty="0"/>
          </a:p>
        </p:txBody>
      </p:sp>
      <p:pic>
        <p:nvPicPr>
          <p:cNvPr id="10" name="Imagen 9">
            <a:extLst>
              <a:ext uri="{FF2B5EF4-FFF2-40B4-BE49-F238E27FC236}">
                <a16:creationId xmlns:a16="http://schemas.microsoft.com/office/drawing/2014/main" id="{92C0B850-A369-93E1-08D0-50E8E171B722}"/>
              </a:ext>
            </a:extLst>
          </p:cNvPr>
          <p:cNvPicPr>
            <a:picLocks noChangeAspect="1"/>
          </p:cNvPicPr>
          <p:nvPr/>
        </p:nvPicPr>
        <p:blipFill>
          <a:blip r:embed="rId3"/>
          <a:stretch>
            <a:fillRect/>
          </a:stretch>
        </p:blipFill>
        <p:spPr>
          <a:xfrm>
            <a:off x="1802462" y="2270825"/>
            <a:ext cx="5539075" cy="1757353"/>
          </a:xfrm>
          <a:prstGeom prst="rect">
            <a:avLst/>
          </a:prstGeom>
        </p:spPr>
      </p:pic>
      <p:sp>
        <p:nvSpPr>
          <p:cNvPr id="6" name="CuadroTexto 5">
            <a:extLst>
              <a:ext uri="{FF2B5EF4-FFF2-40B4-BE49-F238E27FC236}">
                <a16:creationId xmlns:a16="http://schemas.microsoft.com/office/drawing/2014/main" id="{08A16D01-E97C-9FFE-D483-CA773CAD6954}"/>
              </a:ext>
            </a:extLst>
          </p:cNvPr>
          <p:cNvSpPr txBox="1"/>
          <p:nvPr/>
        </p:nvSpPr>
        <p:spPr>
          <a:xfrm>
            <a:off x="549592" y="4120189"/>
            <a:ext cx="7945317" cy="646331"/>
          </a:xfrm>
          <a:prstGeom prst="rect">
            <a:avLst/>
          </a:prstGeom>
          <a:noFill/>
        </p:spPr>
        <p:txBody>
          <a:bodyPr wrap="square">
            <a:spAutoFit/>
          </a:bodyPr>
          <a:lstStyle/>
          <a:p>
            <a:pPr>
              <a:spcAft>
                <a:spcPts val="750"/>
              </a:spcAft>
            </a:pPr>
            <a:r>
              <a:rPr lang="es-EC" sz="1800" dirty="0">
                <a:solidFill>
                  <a:schemeClr val="dk2"/>
                </a:solidFill>
                <a:latin typeface="Montserrat"/>
                <a:sym typeface="Montserrat"/>
              </a:rPr>
              <a:t>El título corto puede ser omitido en algunos documentos (a menos que su tutor le indique lo contrario).</a:t>
            </a:r>
          </a:p>
        </p:txBody>
      </p:sp>
    </p:spTree>
    <p:extLst>
      <p:ext uri="{BB962C8B-B14F-4D97-AF65-F5344CB8AC3E}">
        <p14:creationId xmlns:p14="http://schemas.microsoft.com/office/powerpoint/2010/main" val="7458249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14" name="Imagen 13">
            <a:extLst>
              <a:ext uri="{FF2B5EF4-FFF2-40B4-BE49-F238E27FC236}">
                <a16:creationId xmlns:a16="http://schemas.microsoft.com/office/drawing/2014/main" id="{D1C57E31-DD32-2672-64E3-9A39F7784FDD}"/>
              </a:ext>
            </a:extLst>
          </p:cNvPr>
          <p:cNvPicPr>
            <a:picLocks noChangeAspect="1"/>
          </p:cNvPicPr>
          <p:nvPr/>
        </p:nvPicPr>
        <p:blipFill>
          <a:blip r:embed="rId3"/>
          <a:stretch>
            <a:fillRect/>
          </a:stretch>
        </p:blipFill>
        <p:spPr>
          <a:xfrm>
            <a:off x="113678" y="709234"/>
            <a:ext cx="8916644" cy="1333686"/>
          </a:xfrm>
          <a:prstGeom prst="rect">
            <a:avLst/>
          </a:prstGeom>
        </p:spPr>
      </p:pic>
      <p:pic>
        <p:nvPicPr>
          <p:cNvPr id="16" name="Imagen 15">
            <a:extLst>
              <a:ext uri="{FF2B5EF4-FFF2-40B4-BE49-F238E27FC236}">
                <a16:creationId xmlns:a16="http://schemas.microsoft.com/office/drawing/2014/main" id="{11656E27-C83A-61FF-6579-9F3191044874}"/>
              </a:ext>
            </a:extLst>
          </p:cNvPr>
          <p:cNvPicPr>
            <a:picLocks noChangeAspect="1"/>
          </p:cNvPicPr>
          <p:nvPr/>
        </p:nvPicPr>
        <p:blipFill>
          <a:blip r:embed="rId4"/>
          <a:stretch>
            <a:fillRect/>
          </a:stretch>
        </p:blipFill>
        <p:spPr>
          <a:xfrm>
            <a:off x="142257" y="2474939"/>
            <a:ext cx="8888065" cy="819264"/>
          </a:xfrm>
          <a:prstGeom prst="rect">
            <a:avLst/>
          </a:prstGeom>
        </p:spPr>
      </p:pic>
      <p:sp>
        <p:nvSpPr>
          <p:cNvPr id="18" name="CuadroTexto 17">
            <a:extLst>
              <a:ext uri="{FF2B5EF4-FFF2-40B4-BE49-F238E27FC236}">
                <a16:creationId xmlns:a16="http://schemas.microsoft.com/office/drawing/2014/main" id="{70C6ADB8-4136-F18A-890B-07E27353C61E}"/>
              </a:ext>
            </a:extLst>
          </p:cNvPr>
          <p:cNvSpPr txBox="1"/>
          <p:nvPr/>
        </p:nvSpPr>
        <p:spPr>
          <a:xfrm>
            <a:off x="294772" y="3726222"/>
            <a:ext cx="6803859" cy="646331"/>
          </a:xfrm>
          <a:prstGeom prst="rect">
            <a:avLst/>
          </a:prstGeom>
          <a:noFill/>
        </p:spPr>
        <p:txBody>
          <a:bodyPr wrap="square">
            <a:spAutoFit/>
          </a:bodyPr>
          <a:lstStyle/>
          <a:p>
            <a:pPr>
              <a:spcAft>
                <a:spcPts val="750"/>
              </a:spcAft>
            </a:pPr>
            <a:r>
              <a:rPr lang="es-EC" sz="1800" dirty="0">
                <a:solidFill>
                  <a:schemeClr val="dk2"/>
                </a:solidFill>
                <a:latin typeface="Montserrat"/>
                <a:sym typeface="Montserrat"/>
              </a:rPr>
              <a:t>Para recuperar una dirección electrónica vencida o caída se sugiere utilizar el sitio siguiente: </a:t>
            </a:r>
            <a:r>
              <a:rPr lang="es-EC" dirty="0">
                <a:solidFill>
                  <a:schemeClr val="dk2"/>
                </a:solidFill>
                <a:latin typeface="Montserrat"/>
                <a:sym typeface="Montserrat"/>
                <a:hlinkClick r:id="rId5">
                  <a:extLst>
                    <a:ext uri="{A12FA001-AC4F-418D-AE19-62706E023703}">
                      <ahyp:hlinkClr xmlns="" xmlns:ahyp="http://schemas.microsoft.com/office/drawing/2018/hyperlinkcolor" val="tx"/>
                    </a:ext>
                  </a:extLst>
                </a:hlinkClick>
              </a:rPr>
              <a:t>https://web.archive.org/</a:t>
            </a:r>
            <a:endParaRPr lang="es-EC" sz="1800" dirty="0">
              <a:solidFill>
                <a:schemeClr val="dk2"/>
              </a:solidFill>
              <a:latin typeface="Montserrat"/>
              <a:sym typeface="Montserra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7"/>
          <p:cNvSpPr txBox="1">
            <a:spLocks noGrp="1"/>
          </p:cNvSpPr>
          <p:nvPr>
            <p:ph type="title"/>
          </p:nvPr>
        </p:nvSpPr>
        <p:spPr>
          <a:xfrm>
            <a:off x="539028" y="339825"/>
            <a:ext cx="7341655" cy="129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3000" dirty="0"/>
              <a:t>Cita textual o directa</a:t>
            </a:r>
          </a:p>
        </p:txBody>
      </p:sp>
      <p:sp>
        <p:nvSpPr>
          <p:cNvPr id="2" name="Google Shape;1468;p114">
            <a:extLst>
              <a:ext uri="{FF2B5EF4-FFF2-40B4-BE49-F238E27FC236}">
                <a16:creationId xmlns:a16="http://schemas.microsoft.com/office/drawing/2014/main" id="{B0D4E1F4-EE44-209E-6850-8C82AECC5DCE}"/>
              </a:ext>
            </a:extLst>
          </p:cNvPr>
          <p:cNvSpPr txBox="1">
            <a:spLocks/>
          </p:cNvSpPr>
          <p:nvPr/>
        </p:nvSpPr>
        <p:spPr>
          <a:xfrm>
            <a:off x="539028" y="2264250"/>
            <a:ext cx="2455368" cy="61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000"/>
              <a:buFont typeface="Vidaloka"/>
              <a:buNone/>
              <a:defRPr sz="9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9pPr>
          </a:lstStyle>
          <a:p>
            <a:pPr algn="l"/>
            <a:endParaRPr lang="en" dirty="0">
              <a:solidFill>
                <a:schemeClr val="accent1"/>
              </a:solidFill>
            </a:endParaRPr>
          </a:p>
        </p:txBody>
      </p:sp>
      <p:sp>
        <p:nvSpPr>
          <p:cNvPr id="3" name="Google Shape;1468;p114">
            <a:extLst>
              <a:ext uri="{FF2B5EF4-FFF2-40B4-BE49-F238E27FC236}">
                <a16:creationId xmlns:a16="http://schemas.microsoft.com/office/drawing/2014/main" id="{A2F07ADC-26EF-B876-DA4B-D454251D2B00}"/>
              </a:ext>
            </a:extLst>
          </p:cNvPr>
          <p:cNvSpPr txBox="1">
            <a:spLocks/>
          </p:cNvSpPr>
          <p:nvPr/>
        </p:nvSpPr>
        <p:spPr>
          <a:xfrm>
            <a:off x="539028" y="1130578"/>
            <a:ext cx="6907053" cy="61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000"/>
              <a:buFont typeface="Vidaloka"/>
              <a:buNone/>
              <a:defRPr sz="9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9pPr>
          </a:lstStyle>
          <a:p>
            <a:pPr marL="457200" indent="-457200" algn="l">
              <a:buSzPct val="100000"/>
              <a:buFont typeface="+mj-lt"/>
              <a:buAutoNum type="alphaLcPeriod"/>
            </a:pPr>
            <a:r>
              <a:rPr lang="es-ES" sz="2400" b="1" spc="300" dirty="0">
                <a:solidFill>
                  <a:schemeClr val="accent1">
                    <a:lumMod val="75000"/>
                  </a:schemeClr>
                </a:solidFill>
              </a:rPr>
              <a:t>Ejemplo de cita textual corta</a:t>
            </a:r>
            <a:endParaRPr lang="es-EC" sz="2400" b="1" spc="300" dirty="0">
              <a:solidFill>
                <a:schemeClr val="accent1">
                  <a:lumMod val="75000"/>
                </a:schemeClr>
              </a:solidFill>
            </a:endParaRPr>
          </a:p>
          <a:p>
            <a:pPr algn="l"/>
            <a:endParaRPr lang="en" sz="2400" dirty="0">
              <a:solidFill>
                <a:schemeClr val="accent1">
                  <a:lumMod val="75000"/>
                </a:schemeClr>
              </a:solidFill>
            </a:endParaRPr>
          </a:p>
        </p:txBody>
      </p:sp>
      <p:sp>
        <p:nvSpPr>
          <p:cNvPr id="4" name="Google Shape;560;p67">
            <a:extLst>
              <a:ext uri="{FF2B5EF4-FFF2-40B4-BE49-F238E27FC236}">
                <a16:creationId xmlns:a16="http://schemas.microsoft.com/office/drawing/2014/main" id="{53EA7B42-6BB6-EF00-7802-159D8438063C}"/>
              </a:ext>
            </a:extLst>
          </p:cNvPr>
          <p:cNvSpPr txBox="1">
            <a:spLocks/>
          </p:cNvSpPr>
          <p:nvPr/>
        </p:nvSpPr>
        <p:spPr>
          <a:xfrm>
            <a:off x="539028" y="1632391"/>
            <a:ext cx="7810888" cy="55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9pPr>
          </a:lstStyle>
          <a:p>
            <a:pPr marL="0" indent="0" algn="just"/>
            <a:r>
              <a:rPr lang="es-ES" sz="2000" dirty="0"/>
              <a:t>Si la cita tiene menos de 40 palabras, incorpórela en el texto y encierre la cita con comillas dobles. </a:t>
            </a:r>
            <a:r>
              <a:rPr lang="es-ES" sz="2000" b="1" dirty="0"/>
              <a:t>Si la cita aparece en la mitad de una oración</a:t>
            </a:r>
            <a:r>
              <a:rPr lang="es-ES" sz="2000" dirty="0"/>
              <a:t> en tu texto, finalice el pasaje con comillas, cite la fuente entre paréntesis inmediatamente después de las comillas y continúe la oración. No es necesario utilizar ninguna otra puntación si la frase no lo requiere.</a:t>
            </a:r>
            <a:endParaRPr lang="en-US" sz="2000" dirty="0"/>
          </a:p>
        </p:txBody>
      </p:sp>
    </p:spTree>
    <p:extLst>
      <p:ext uri="{BB962C8B-B14F-4D97-AF65-F5344CB8AC3E}">
        <p14:creationId xmlns:p14="http://schemas.microsoft.com/office/powerpoint/2010/main" val="14692281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21" name="CuadroTexto 20">
            <a:extLst>
              <a:ext uri="{FF2B5EF4-FFF2-40B4-BE49-F238E27FC236}">
                <a16:creationId xmlns:a16="http://schemas.microsoft.com/office/drawing/2014/main" id="{2BFB0379-9B1E-E6EA-24AA-E71E4F8CFA32}"/>
              </a:ext>
            </a:extLst>
          </p:cNvPr>
          <p:cNvSpPr txBox="1"/>
          <p:nvPr/>
        </p:nvSpPr>
        <p:spPr>
          <a:xfrm>
            <a:off x="739941" y="479475"/>
            <a:ext cx="7273089" cy="1631216"/>
          </a:xfrm>
          <a:prstGeom prst="rect">
            <a:avLst/>
          </a:prstGeom>
          <a:solidFill>
            <a:schemeClr val="tx2">
              <a:lumMod val="90000"/>
            </a:schemeClr>
          </a:solidFill>
        </p:spPr>
        <p:txBody>
          <a:bodyPr wrap="square">
            <a:spAutoFit/>
          </a:bodyPr>
          <a:lstStyle/>
          <a:p>
            <a:pPr>
              <a:spcAft>
                <a:spcPts val="750"/>
              </a:spcAft>
            </a:pPr>
            <a:r>
              <a:rPr lang="es-EC" sz="2000" b="1" dirty="0">
                <a:solidFill>
                  <a:schemeClr val="dk2"/>
                </a:solidFill>
                <a:latin typeface="Montserrat" panose="00000500000000000000" pitchFamily="2" charset="0"/>
                <a:sym typeface="Montserrat"/>
              </a:rPr>
              <a:t>Cita narrativa </a:t>
            </a:r>
            <a:r>
              <a:rPr lang="es-EC" sz="2000" dirty="0">
                <a:solidFill>
                  <a:schemeClr val="dk2"/>
                </a:solidFill>
                <a:latin typeface="Montserrat" panose="00000500000000000000" pitchFamily="2" charset="0"/>
                <a:sym typeface="Montserrat"/>
              </a:rPr>
              <a:t>(énfasis en el autor)</a:t>
            </a:r>
            <a:r>
              <a:rPr lang="es-EC" sz="2000" dirty="0">
                <a:solidFill>
                  <a:schemeClr val="dk2"/>
                </a:solidFill>
                <a:latin typeface="+mn-lt"/>
                <a:sym typeface="Montserrat"/>
              </a:rPr>
              <a:t/>
            </a:r>
            <a:br>
              <a:rPr lang="es-EC" sz="2000" dirty="0">
                <a:solidFill>
                  <a:schemeClr val="dk2"/>
                </a:solidFill>
                <a:latin typeface="+mn-lt"/>
                <a:sym typeface="Montserrat"/>
              </a:rPr>
            </a:br>
            <a:r>
              <a:rPr lang="es-EC" sz="2000" dirty="0">
                <a:solidFill>
                  <a:schemeClr val="dk2"/>
                </a:solidFill>
                <a:latin typeface="+mn-lt"/>
                <a:sym typeface="Montserrat"/>
              </a:rPr>
              <a:t>Analizando la crisis financiera del 2008, Lynch (2012) afirma que “la crisis ha sido motivada por lo que hay de más perverso en el mundo capitalista” (p. 127), contribuyendo a un clima general de negatividad con los partidos de derecha.</a:t>
            </a:r>
          </a:p>
        </p:txBody>
      </p:sp>
      <p:sp>
        <p:nvSpPr>
          <p:cNvPr id="23" name="CuadroTexto 22">
            <a:extLst>
              <a:ext uri="{FF2B5EF4-FFF2-40B4-BE49-F238E27FC236}">
                <a16:creationId xmlns:a16="http://schemas.microsoft.com/office/drawing/2014/main" id="{97BAB1F7-9366-3F97-85AE-5983773B2B2F}"/>
              </a:ext>
            </a:extLst>
          </p:cNvPr>
          <p:cNvSpPr txBox="1"/>
          <p:nvPr/>
        </p:nvSpPr>
        <p:spPr>
          <a:xfrm>
            <a:off x="739941" y="2725033"/>
            <a:ext cx="7273089" cy="1938992"/>
          </a:xfrm>
          <a:prstGeom prst="rect">
            <a:avLst/>
          </a:prstGeom>
          <a:solidFill>
            <a:schemeClr val="tx2">
              <a:lumMod val="90000"/>
            </a:schemeClr>
          </a:solidFill>
        </p:spPr>
        <p:txBody>
          <a:bodyPr wrap="square">
            <a:spAutoFit/>
          </a:bodyPr>
          <a:lstStyle/>
          <a:p>
            <a:pPr>
              <a:spcAft>
                <a:spcPts val="750"/>
              </a:spcAft>
            </a:pPr>
            <a:r>
              <a:rPr lang="es-EC" sz="2000" b="1" dirty="0">
                <a:solidFill>
                  <a:schemeClr val="dk2"/>
                </a:solidFill>
                <a:latin typeface="Montserrat" panose="00000500000000000000" pitchFamily="2" charset="0"/>
                <a:sym typeface="Montserrat"/>
              </a:rPr>
              <a:t>Cita entre paréntesis </a:t>
            </a:r>
            <a:r>
              <a:rPr lang="es-EC" sz="2000" dirty="0">
                <a:solidFill>
                  <a:schemeClr val="dk2"/>
                </a:solidFill>
                <a:latin typeface="Montserrat" panose="00000500000000000000" pitchFamily="2" charset="0"/>
                <a:sym typeface="Montserrat"/>
              </a:rPr>
              <a:t>(énfasis en la cita)</a:t>
            </a:r>
            <a:r>
              <a:rPr lang="es-EC" sz="2000" dirty="0">
                <a:solidFill>
                  <a:schemeClr val="dk2"/>
                </a:solidFill>
                <a:latin typeface="+mn-lt"/>
                <a:sym typeface="Montserrat"/>
              </a:rPr>
              <a:t/>
            </a:r>
            <a:br>
              <a:rPr lang="es-EC" sz="2000" dirty="0">
                <a:solidFill>
                  <a:schemeClr val="dk2"/>
                </a:solidFill>
                <a:latin typeface="+mn-lt"/>
                <a:sym typeface="Montserrat"/>
              </a:rPr>
            </a:br>
            <a:r>
              <a:rPr lang="es-EC" sz="2000" dirty="0">
                <a:solidFill>
                  <a:schemeClr val="dk2"/>
                </a:solidFill>
                <a:latin typeface="+mn-lt"/>
                <a:sym typeface="Montserrat"/>
              </a:rPr>
              <a:t>Varios economistas han afirmado en la crisis financiera del 2008 que “la crisis ha sido motivada por lo que hay de más perverso en el mundo capitalista” (Lynch, 2012, p. 127) lo que ha contribuido para un malestar con los partidos de derecha por el mundo</a:t>
            </a:r>
            <a:r>
              <a:rPr lang="es-EC" sz="1400" dirty="0">
                <a:solidFill>
                  <a:schemeClr val="dk2"/>
                </a:solidFill>
                <a:latin typeface="+mn-lt"/>
                <a:sym typeface="Montserrat"/>
              </a:rPr>
              <a:t>.</a:t>
            </a:r>
          </a:p>
        </p:txBody>
      </p:sp>
    </p:spTree>
    <p:extLst>
      <p:ext uri="{BB962C8B-B14F-4D97-AF65-F5344CB8AC3E}">
        <p14:creationId xmlns:p14="http://schemas.microsoft.com/office/powerpoint/2010/main" val="687740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1"/>
          <p:cNvSpPr txBox="1">
            <a:spLocks noGrp="1"/>
          </p:cNvSpPr>
          <p:nvPr>
            <p:ph type="title"/>
          </p:nvPr>
        </p:nvSpPr>
        <p:spPr>
          <a:xfrm>
            <a:off x="369539" y="279058"/>
            <a:ext cx="8766163"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sz="2400" dirty="0"/>
              <a:t>Dificultades más comunes en la redacción de textos científicos:</a:t>
            </a:r>
            <a:endParaRPr lang="es-EC" sz="2400" dirty="0"/>
          </a:p>
        </p:txBody>
      </p:sp>
      <p:sp>
        <p:nvSpPr>
          <p:cNvPr id="497" name="Google Shape;497;p61"/>
          <p:cNvSpPr txBox="1">
            <a:spLocks noGrp="1"/>
          </p:cNvSpPr>
          <p:nvPr>
            <p:ph type="subTitle" idx="2"/>
          </p:nvPr>
        </p:nvSpPr>
        <p:spPr>
          <a:xfrm>
            <a:off x="5585936" y="835886"/>
            <a:ext cx="3320996"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t>Interrelacionar las distintas partes del trabajo e interpretar los resultados del mismo. </a:t>
            </a:r>
            <a:endParaRPr lang="es-EC" sz="1800" dirty="0"/>
          </a:p>
        </p:txBody>
      </p:sp>
      <p:sp>
        <p:nvSpPr>
          <p:cNvPr id="498" name="Google Shape;498;p61"/>
          <p:cNvSpPr txBox="1">
            <a:spLocks noGrp="1"/>
          </p:cNvSpPr>
          <p:nvPr>
            <p:ph type="subTitle" idx="4"/>
          </p:nvPr>
        </p:nvSpPr>
        <p:spPr>
          <a:xfrm>
            <a:off x="1070384" y="999223"/>
            <a:ext cx="3320996"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t>Establecer la correspondencia temporal.</a:t>
            </a:r>
          </a:p>
        </p:txBody>
      </p:sp>
      <p:sp>
        <p:nvSpPr>
          <p:cNvPr id="500" name="Google Shape;500;p61"/>
          <p:cNvSpPr txBox="1">
            <a:spLocks noGrp="1"/>
          </p:cNvSpPr>
          <p:nvPr>
            <p:ph type="subTitle" idx="6"/>
          </p:nvPr>
        </p:nvSpPr>
        <p:spPr>
          <a:xfrm>
            <a:off x="5585936" y="2296766"/>
            <a:ext cx="3320996"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t>Redactar oraciones y párrafos breves.</a:t>
            </a:r>
            <a:endParaRPr sz="1800" dirty="0"/>
          </a:p>
        </p:txBody>
      </p:sp>
      <p:sp>
        <p:nvSpPr>
          <p:cNvPr id="502" name="Google Shape;502;p61"/>
          <p:cNvSpPr txBox="1">
            <a:spLocks noGrp="1"/>
          </p:cNvSpPr>
          <p:nvPr>
            <p:ph type="subTitle" idx="8"/>
          </p:nvPr>
        </p:nvSpPr>
        <p:spPr>
          <a:xfrm>
            <a:off x="1070384" y="2220597"/>
            <a:ext cx="3320996"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t>Redactar las conclusiones y expresar lo novedoso del trabajo.</a:t>
            </a:r>
            <a:endParaRPr lang="es-EC" sz="1800" dirty="0"/>
          </a:p>
        </p:txBody>
      </p:sp>
      <p:sp>
        <p:nvSpPr>
          <p:cNvPr id="503" name="Google Shape;503;p61"/>
          <p:cNvSpPr txBox="1">
            <a:spLocks noGrp="1"/>
          </p:cNvSpPr>
          <p:nvPr>
            <p:ph type="title" idx="9"/>
          </p:nvPr>
        </p:nvSpPr>
        <p:spPr>
          <a:xfrm>
            <a:off x="237069" y="996241"/>
            <a:ext cx="833315" cy="66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06</a:t>
            </a:r>
            <a:endParaRPr sz="3200" dirty="0"/>
          </a:p>
        </p:txBody>
      </p:sp>
      <p:sp>
        <p:nvSpPr>
          <p:cNvPr id="504" name="Google Shape;504;p61"/>
          <p:cNvSpPr txBox="1">
            <a:spLocks noGrp="1"/>
          </p:cNvSpPr>
          <p:nvPr>
            <p:ph type="title" idx="13"/>
          </p:nvPr>
        </p:nvSpPr>
        <p:spPr>
          <a:xfrm>
            <a:off x="4752621" y="976827"/>
            <a:ext cx="833315" cy="66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07</a:t>
            </a:r>
            <a:endParaRPr sz="3200" dirty="0"/>
          </a:p>
        </p:txBody>
      </p:sp>
      <p:sp>
        <p:nvSpPr>
          <p:cNvPr id="505" name="Google Shape;505;p61"/>
          <p:cNvSpPr txBox="1">
            <a:spLocks noGrp="1"/>
          </p:cNvSpPr>
          <p:nvPr>
            <p:ph type="title" idx="14"/>
          </p:nvPr>
        </p:nvSpPr>
        <p:spPr>
          <a:xfrm>
            <a:off x="237069" y="2316180"/>
            <a:ext cx="833315" cy="66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08</a:t>
            </a:r>
            <a:endParaRPr sz="3200" dirty="0"/>
          </a:p>
        </p:txBody>
      </p:sp>
      <p:sp>
        <p:nvSpPr>
          <p:cNvPr id="506" name="Google Shape;506;p61"/>
          <p:cNvSpPr txBox="1">
            <a:spLocks noGrp="1"/>
          </p:cNvSpPr>
          <p:nvPr>
            <p:ph type="title" idx="15"/>
          </p:nvPr>
        </p:nvSpPr>
        <p:spPr>
          <a:xfrm>
            <a:off x="4752621" y="2276504"/>
            <a:ext cx="833315" cy="66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09</a:t>
            </a:r>
            <a:endParaRPr sz="3200" dirty="0"/>
          </a:p>
        </p:txBody>
      </p:sp>
      <p:sp>
        <p:nvSpPr>
          <p:cNvPr id="11" name="Google Shape;500;p61">
            <a:extLst>
              <a:ext uri="{FF2B5EF4-FFF2-40B4-BE49-F238E27FC236}">
                <a16:creationId xmlns:a16="http://schemas.microsoft.com/office/drawing/2014/main" id="{B186B67A-A56B-1CE2-AC32-D8E8B56570C4}"/>
              </a:ext>
            </a:extLst>
          </p:cNvPr>
          <p:cNvSpPr txBox="1">
            <a:spLocks/>
          </p:cNvSpPr>
          <p:nvPr/>
        </p:nvSpPr>
        <p:spPr>
          <a:xfrm>
            <a:off x="1508725" y="3482066"/>
            <a:ext cx="7156809" cy="61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pPr marL="0" indent="0"/>
            <a:r>
              <a:rPr lang="es-ES" sz="1800" dirty="0"/>
              <a:t>Presentar las referencias bibliográficas y la bibliografía. (Debemos tener en cuenta que cada publicación científica tiene su propia política editorial y </a:t>
            </a:r>
            <a:r>
              <a:rPr lang="es-ES" sz="1800"/>
              <a:t>su </a:t>
            </a:r>
            <a:r>
              <a:rPr lang="es-ES" sz="1800" smtClean="0"/>
              <a:t>afiliación </a:t>
            </a:r>
            <a:r>
              <a:rPr lang="es-ES" sz="1800" dirty="0"/>
              <a:t>a normas bibliográficas internacionales). </a:t>
            </a:r>
          </a:p>
        </p:txBody>
      </p:sp>
      <p:sp>
        <p:nvSpPr>
          <p:cNvPr id="12" name="Google Shape;506;p61">
            <a:extLst>
              <a:ext uri="{FF2B5EF4-FFF2-40B4-BE49-F238E27FC236}">
                <a16:creationId xmlns:a16="http://schemas.microsoft.com/office/drawing/2014/main" id="{7817455B-05F0-D203-12E4-5AAA3247BDD0}"/>
              </a:ext>
            </a:extLst>
          </p:cNvPr>
          <p:cNvSpPr txBox="1">
            <a:spLocks/>
          </p:cNvSpPr>
          <p:nvPr/>
        </p:nvSpPr>
        <p:spPr>
          <a:xfrm>
            <a:off x="675412" y="3461804"/>
            <a:ext cx="833315" cy="66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000"/>
              <a:buFont typeface="Vidaloka"/>
              <a:buNone/>
              <a:defRPr sz="3800" b="0" i="0" u="none" strike="noStrike" cap="none">
                <a:solidFill>
                  <a:schemeClr val="accent1"/>
                </a:solidFill>
                <a:latin typeface="Vidaloka"/>
                <a:ea typeface="Vidaloka"/>
                <a:cs typeface="Vidaloka"/>
                <a:sym typeface="Vidaloka"/>
              </a:defRPr>
            </a:lvl1pPr>
            <a:lvl2pPr marR="0" lvl="1"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9pPr>
          </a:lstStyle>
          <a:p>
            <a:r>
              <a:rPr lang="en" sz="3200" dirty="0"/>
              <a:t>10</a:t>
            </a:r>
          </a:p>
        </p:txBody>
      </p:sp>
      <p:cxnSp>
        <p:nvCxnSpPr>
          <p:cNvPr id="2" name="Conector recto 1">
            <a:extLst>
              <a:ext uri="{FF2B5EF4-FFF2-40B4-BE49-F238E27FC236}">
                <a16:creationId xmlns:a16="http://schemas.microsoft.com/office/drawing/2014/main" id="{05E924E3-3875-2BAF-A51B-C9295AC8719E}"/>
              </a:ext>
            </a:extLst>
          </p:cNvPr>
          <p:cNvCxnSpPr/>
          <p:nvPr/>
        </p:nvCxnSpPr>
        <p:spPr>
          <a:xfrm>
            <a:off x="974560" y="1062269"/>
            <a:ext cx="0" cy="784433"/>
          </a:xfrm>
          <a:prstGeom prst="line">
            <a:avLst/>
          </a:prstGeom>
        </p:spPr>
        <p:style>
          <a:lnRef idx="2">
            <a:schemeClr val="accent2"/>
          </a:lnRef>
          <a:fillRef idx="0">
            <a:schemeClr val="accent2"/>
          </a:fillRef>
          <a:effectRef idx="1">
            <a:schemeClr val="accent2"/>
          </a:effectRef>
          <a:fontRef idx="minor">
            <a:schemeClr val="tx1"/>
          </a:fontRef>
        </p:style>
      </p:cxnSp>
      <p:cxnSp>
        <p:nvCxnSpPr>
          <p:cNvPr id="3" name="Conector recto 2">
            <a:extLst>
              <a:ext uri="{FF2B5EF4-FFF2-40B4-BE49-F238E27FC236}">
                <a16:creationId xmlns:a16="http://schemas.microsoft.com/office/drawing/2014/main" id="{51109501-99CB-138B-A302-E6AB4E4386D1}"/>
              </a:ext>
            </a:extLst>
          </p:cNvPr>
          <p:cNvCxnSpPr/>
          <p:nvPr/>
        </p:nvCxnSpPr>
        <p:spPr>
          <a:xfrm>
            <a:off x="5474370" y="976827"/>
            <a:ext cx="0" cy="784433"/>
          </a:xfrm>
          <a:prstGeom prst="line">
            <a:avLst/>
          </a:prstGeom>
        </p:spPr>
        <p:style>
          <a:lnRef idx="2">
            <a:schemeClr val="accent2"/>
          </a:lnRef>
          <a:fillRef idx="0">
            <a:schemeClr val="accent2"/>
          </a:fillRef>
          <a:effectRef idx="1">
            <a:schemeClr val="accent2"/>
          </a:effectRef>
          <a:fontRef idx="minor">
            <a:schemeClr val="tx1"/>
          </a:fontRef>
        </p:style>
      </p:cxnSp>
      <p:cxnSp>
        <p:nvCxnSpPr>
          <p:cNvPr id="4" name="Conector recto 3">
            <a:extLst>
              <a:ext uri="{FF2B5EF4-FFF2-40B4-BE49-F238E27FC236}">
                <a16:creationId xmlns:a16="http://schemas.microsoft.com/office/drawing/2014/main" id="{8C35C4C9-2DB2-B12F-A578-F02542F7C16B}"/>
              </a:ext>
            </a:extLst>
          </p:cNvPr>
          <p:cNvCxnSpPr/>
          <p:nvPr/>
        </p:nvCxnSpPr>
        <p:spPr>
          <a:xfrm>
            <a:off x="974560" y="2353698"/>
            <a:ext cx="0" cy="784433"/>
          </a:xfrm>
          <a:prstGeom prst="line">
            <a:avLst/>
          </a:prstGeom>
        </p:spPr>
        <p:style>
          <a:lnRef idx="2">
            <a:schemeClr val="accent2"/>
          </a:lnRef>
          <a:fillRef idx="0">
            <a:schemeClr val="accent2"/>
          </a:fillRef>
          <a:effectRef idx="1">
            <a:schemeClr val="accent2"/>
          </a:effectRef>
          <a:fontRef idx="minor">
            <a:schemeClr val="tx1"/>
          </a:fontRef>
        </p:style>
      </p:cxnSp>
      <p:cxnSp>
        <p:nvCxnSpPr>
          <p:cNvPr id="5" name="Conector recto 4">
            <a:extLst>
              <a:ext uri="{FF2B5EF4-FFF2-40B4-BE49-F238E27FC236}">
                <a16:creationId xmlns:a16="http://schemas.microsoft.com/office/drawing/2014/main" id="{5FDB45A8-4AB6-DF33-5110-59BC9D56BA4C}"/>
              </a:ext>
            </a:extLst>
          </p:cNvPr>
          <p:cNvCxnSpPr/>
          <p:nvPr/>
        </p:nvCxnSpPr>
        <p:spPr>
          <a:xfrm>
            <a:off x="5474370" y="2353698"/>
            <a:ext cx="0" cy="784433"/>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Conector recto 5">
            <a:extLst>
              <a:ext uri="{FF2B5EF4-FFF2-40B4-BE49-F238E27FC236}">
                <a16:creationId xmlns:a16="http://schemas.microsoft.com/office/drawing/2014/main" id="{F487BE05-C576-08E2-3D6B-A2CBD1FB5F37}"/>
              </a:ext>
            </a:extLst>
          </p:cNvPr>
          <p:cNvCxnSpPr/>
          <p:nvPr/>
        </p:nvCxnSpPr>
        <p:spPr>
          <a:xfrm>
            <a:off x="1347539" y="3482066"/>
            <a:ext cx="0" cy="784433"/>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21171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23" name="CuadroTexto 22">
            <a:extLst>
              <a:ext uri="{FF2B5EF4-FFF2-40B4-BE49-F238E27FC236}">
                <a16:creationId xmlns:a16="http://schemas.microsoft.com/office/drawing/2014/main" id="{97BAB1F7-9366-3F97-85AE-5983773B2B2F}"/>
              </a:ext>
            </a:extLst>
          </p:cNvPr>
          <p:cNvSpPr txBox="1"/>
          <p:nvPr/>
        </p:nvSpPr>
        <p:spPr>
          <a:xfrm>
            <a:off x="806113" y="2725033"/>
            <a:ext cx="7273089" cy="1015663"/>
          </a:xfrm>
          <a:prstGeom prst="rect">
            <a:avLst/>
          </a:prstGeom>
          <a:solidFill>
            <a:schemeClr val="tx2">
              <a:lumMod val="90000"/>
            </a:schemeClr>
          </a:solidFill>
        </p:spPr>
        <p:txBody>
          <a:bodyPr wrap="square">
            <a:spAutoFit/>
          </a:bodyPr>
          <a:lstStyle/>
          <a:p>
            <a:pPr>
              <a:spcAft>
                <a:spcPts val="750"/>
              </a:spcAft>
            </a:pPr>
            <a:r>
              <a:rPr lang="es-EC" sz="2000" dirty="0">
                <a:solidFill>
                  <a:schemeClr val="dk2"/>
                </a:solidFill>
                <a:latin typeface="Arial" panose="020B0604020202020204" pitchFamily="34" charset="0"/>
                <a:cs typeface="Arial" panose="020B0604020202020204" pitchFamily="34" charset="0"/>
              </a:rPr>
              <a:t>Se ha afirmado en quiebra de Wall Street en el 2008 que “la crisis ha sido motivada por lo que hay de más perverso en el mundo capitalista” (Lynch, 2012, p. 127).</a:t>
            </a:r>
          </a:p>
        </p:txBody>
      </p:sp>
      <p:sp>
        <p:nvSpPr>
          <p:cNvPr id="3" name="CuadroTexto 2">
            <a:extLst>
              <a:ext uri="{FF2B5EF4-FFF2-40B4-BE49-F238E27FC236}">
                <a16:creationId xmlns:a16="http://schemas.microsoft.com/office/drawing/2014/main" id="{6AABC088-AD0D-4E1F-0F68-3699AB16318F}"/>
              </a:ext>
            </a:extLst>
          </p:cNvPr>
          <p:cNvSpPr txBox="1"/>
          <p:nvPr/>
        </p:nvSpPr>
        <p:spPr>
          <a:xfrm>
            <a:off x="806113" y="919974"/>
            <a:ext cx="7188867" cy="1323439"/>
          </a:xfrm>
          <a:prstGeom prst="rect">
            <a:avLst/>
          </a:prstGeom>
          <a:noFill/>
        </p:spPr>
        <p:txBody>
          <a:bodyPr wrap="square">
            <a:spAutoFit/>
          </a:bodyPr>
          <a:lstStyle/>
          <a:p>
            <a:pPr algn="just">
              <a:spcAft>
                <a:spcPts val="750"/>
              </a:spcAft>
            </a:pPr>
            <a:r>
              <a:rPr lang="es-EC" sz="2000" b="1" dirty="0">
                <a:solidFill>
                  <a:schemeClr val="dk2"/>
                </a:solidFill>
                <a:latin typeface="Montserrat"/>
              </a:rPr>
              <a:t>Si la cita aparece al final de una oración</a:t>
            </a:r>
            <a:r>
              <a:rPr lang="es-EC" sz="2000" dirty="0">
                <a:solidFill>
                  <a:schemeClr val="dk2"/>
                </a:solidFill>
                <a:latin typeface="Montserrat"/>
              </a:rPr>
              <a:t>, cierre el pasaje citado con comillas, cite la fuente entre paréntesis inmediatamente después de las comillas y termine con un punto fuera del paréntesis final.</a:t>
            </a:r>
          </a:p>
        </p:txBody>
      </p:sp>
    </p:spTree>
    <p:extLst>
      <p:ext uri="{BB962C8B-B14F-4D97-AF65-F5344CB8AC3E}">
        <p14:creationId xmlns:p14="http://schemas.microsoft.com/office/powerpoint/2010/main" val="19536162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7"/>
          <p:cNvSpPr txBox="1">
            <a:spLocks noGrp="1"/>
          </p:cNvSpPr>
          <p:nvPr>
            <p:ph type="title"/>
          </p:nvPr>
        </p:nvSpPr>
        <p:spPr>
          <a:xfrm>
            <a:off x="539028" y="339825"/>
            <a:ext cx="7341655" cy="129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sz="3000" dirty="0"/>
              <a:t>Cita textual o directa</a:t>
            </a:r>
          </a:p>
        </p:txBody>
      </p:sp>
      <p:sp>
        <p:nvSpPr>
          <p:cNvPr id="2" name="Google Shape;1468;p114">
            <a:extLst>
              <a:ext uri="{FF2B5EF4-FFF2-40B4-BE49-F238E27FC236}">
                <a16:creationId xmlns:a16="http://schemas.microsoft.com/office/drawing/2014/main" id="{B0D4E1F4-EE44-209E-6850-8C82AECC5DCE}"/>
              </a:ext>
            </a:extLst>
          </p:cNvPr>
          <p:cNvSpPr txBox="1">
            <a:spLocks/>
          </p:cNvSpPr>
          <p:nvPr/>
        </p:nvSpPr>
        <p:spPr>
          <a:xfrm>
            <a:off x="539028" y="2264250"/>
            <a:ext cx="2455368" cy="61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000"/>
              <a:buFont typeface="Vidaloka"/>
              <a:buNone/>
              <a:defRPr sz="9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9pPr>
          </a:lstStyle>
          <a:p>
            <a:pPr algn="l"/>
            <a:endParaRPr lang="en" dirty="0">
              <a:solidFill>
                <a:schemeClr val="accent1"/>
              </a:solidFill>
            </a:endParaRPr>
          </a:p>
        </p:txBody>
      </p:sp>
      <p:sp>
        <p:nvSpPr>
          <p:cNvPr id="3" name="Google Shape;1468;p114">
            <a:extLst>
              <a:ext uri="{FF2B5EF4-FFF2-40B4-BE49-F238E27FC236}">
                <a16:creationId xmlns:a16="http://schemas.microsoft.com/office/drawing/2014/main" id="{A2F07ADC-26EF-B876-DA4B-D454251D2B00}"/>
              </a:ext>
            </a:extLst>
          </p:cNvPr>
          <p:cNvSpPr txBox="1">
            <a:spLocks/>
          </p:cNvSpPr>
          <p:nvPr/>
        </p:nvSpPr>
        <p:spPr>
          <a:xfrm>
            <a:off x="539028" y="978662"/>
            <a:ext cx="6907053" cy="61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000"/>
              <a:buFont typeface="Vidaloka"/>
              <a:buNone/>
              <a:defRPr sz="9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9pPr>
          </a:lstStyle>
          <a:p>
            <a:pPr marL="457200" indent="-457200" algn="l">
              <a:buSzPct val="100000"/>
              <a:buFont typeface="+mj-lt"/>
              <a:buAutoNum type="alphaLcPeriod" startAt="2"/>
            </a:pPr>
            <a:r>
              <a:rPr lang="es-ES" sz="2400" b="1" spc="300" dirty="0">
                <a:solidFill>
                  <a:schemeClr val="accent1">
                    <a:lumMod val="75000"/>
                  </a:schemeClr>
                </a:solidFill>
              </a:rPr>
              <a:t>Ejemplo de cita textual larga</a:t>
            </a:r>
            <a:endParaRPr lang="en" sz="2400" spc="300" dirty="0">
              <a:solidFill>
                <a:schemeClr val="accent1">
                  <a:lumMod val="75000"/>
                </a:schemeClr>
              </a:solidFill>
            </a:endParaRPr>
          </a:p>
        </p:txBody>
      </p:sp>
      <p:sp>
        <p:nvSpPr>
          <p:cNvPr id="4" name="Google Shape;560;p67">
            <a:extLst>
              <a:ext uri="{FF2B5EF4-FFF2-40B4-BE49-F238E27FC236}">
                <a16:creationId xmlns:a16="http://schemas.microsoft.com/office/drawing/2014/main" id="{53EA7B42-6BB6-EF00-7802-159D8438063C}"/>
              </a:ext>
            </a:extLst>
          </p:cNvPr>
          <p:cNvSpPr txBox="1">
            <a:spLocks/>
          </p:cNvSpPr>
          <p:nvPr/>
        </p:nvSpPr>
        <p:spPr>
          <a:xfrm>
            <a:off x="539028" y="1632391"/>
            <a:ext cx="7810888" cy="55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9pPr>
          </a:lstStyle>
          <a:p>
            <a:pPr marL="0" indent="0" algn="just"/>
            <a:r>
              <a:rPr lang="es-ES" sz="2000" dirty="0"/>
              <a:t>Si la cita comprende 40 palabras o más, muéstrela en un bloque de texto independiente y omita las comillas. Comience una cita de bloque en una nueva línea y sangra el bloque aproximadamente a media pulgada del margen izquierdo (en la misma posición que un nuevo párrafo). Si hay párrafos adicionales dentro de la propia cita, sangra la primera línea de con media pulgada adicional. Utilice doble espacio en toda la cita. Al final de la cita en bloque, cite la fuente y el número de página o párrafo entre paréntesis después del signo de puntuación final.</a:t>
            </a:r>
            <a:endParaRPr lang="en-US" sz="2000" dirty="0"/>
          </a:p>
        </p:txBody>
      </p:sp>
    </p:spTree>
    <p:extLst>
      <p:ext uri="{BB962C8B-B14F-4D97-AF65-F5344CB8AC3E}">
        <p14:creationId xmlns:p14="http://schemas.microsoft.com/office/powerpoint/2010/main" val="15574801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23" name="CuadroTexto 22">
            <a:extLst>
              <a:ext uri="{FF2B5EF4-FFF2-40B4-BE49-F238E27FC236}">
                <a16:creationId xmlns:a16="http://schemas.microsoft.com/office/drawing/2014/main" id="{97BAB1F7-9366-3F97-85AE-5983773B2B2F}"/>
              </a:ext>
            </a:extLst>
          </p:cNvPr>
          <p:cNvSpPr txBox="1"/>
          <p:nvPr/>
        </p:nvSpPr>
        <p:spPr>
          <a:xfrm>
            <a:off x="935455" y="526959"/>
            <a:ext cx="7273089" cy="4089581"/>
          </a:xfrm>
          <a:prstGeom prst="rect">
            <a:avLst/>
          </a:prstGeom>
          <a:solidFill>
            <a:schemeClr val="tx2">
              <a:lumMod val="90000"/>
            </a:schemeClr>
          </a:solidFill>
        </p:spPr>
        <p:txBody>
          <a:bodyPr wrap="square">
            <a:spAutoFit/>
          </a:bodyPr>
          <a:lstStyle>
            <a:defPPr marR="0" lvl="0" algn="l" rtl="0">
              <a:lnSpc>
                <a:spcPct val="100000"/>
              </a:lnSpc>
              <a:spcBef>
                <a:spcPts val="0"/>
              </a:spcBef>
              <a:spcAft>
                <a:spcPts val="0"/>
              </a:spcAft>
            </a:defPPr>
            <a:lvl1pPr>
              <a:spcAft>
                <a:spcPts val="750"/>
              </a:spcAft>
              <a:defRPr sz="2000">
                <a:solidFill>
                  <a:schemeClr val="dk2"/>
                </a:solidFill>
                <a:latin typeface="Montserrat"/>
              </a:defRPr>
            </a:lvl1pPr>
          </a:lstStyle>
          <a:p>
            <a:pPr>
              <a:lnSpc>
                <a:spcPct val="200000"/>
              </a:lnSpc>
              <a:spcAft>
                <a:spcPts val="800"/>
              </a:spcAft>
            </a:pPr>
            <a:r>
              <a:rPr lang="es-EC"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Otros economistas han presentados otros argumentos:</a:t>
            </a:r>
            <a:endParaRPr lang="es-EC" sz="1800" dirty="0">
              <a:effectLst/>
              <a:latin typeface="Arial" panose="020B0604020202020204" pitchFamily="34" charset="0"/>
              <a:ea typeface="Calibri" panose="020F0502020204030204" pitchFamily="34" charset="0"/>
              <a:cs typeface="Arial" panose="020B0604020202020204" pitchFamily="34" charset="0"/>
            </a:endParaRPr>
          </a:p>
          <a:p>
            <a:pPr>
              <a:lnSpc>
                <a:spcPct val="200000"/>
              </a:lnSpc>
            </a:pPr>
            <a:r>
              <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presencia de préstamos </a:t>
            </a:r>
            <a:r>
              <a:rPr lang="es-EC" sz="18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subprime</a:t>
            </a:r>
            <a:r>
              <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en la economía era un intento real de los bancos en ayudar a personas sin condición de adquirir vivienda propia.</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nSpc>
                <a:spcPct val="200000"/>
              </a:lnSpc>
              <a:spcAft>
                <a:spcPts val="750"/>
              </a:spcAft>
            </a:pPr>
            <a:r>
              <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problema de la crisis del </a:t>
            </a:r>
            <a:r>
              <a:rPr lang="es-EC" sz="18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subprime</a:t>
            </a:r>
            <a:r>
              <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 sido apenas el exceso de confianza de las instituciones financieras en recibir el pago a corto plazo. (</a:t>
            </a:r>
            <a:r>
              <a:rPr lang="es-EC"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Gatewell</a:t>
            </a:r>
            <a:r>
              <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2011, p. 503)</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981418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20" name="CuadroTexto 19">
            <a:extLst>
              <a:ext uri="{FF2B5EF4-FFF2-40B4-BE49-F238E27FC236}">
                <a16:creationId xmlns:a16="http://schemas.microsoft.com/office/drawing/2014/main" id="{23A6DED6-25B6-79DA-803E-E167C8B9195C}"/>
              </a:ext>
            </a:extLst>
          </p:cNvPr>
          <p:cNvSpPr txBox="1"/>
          <p:nvPr/>
        </p:nvSpPr>
        <p:spPr>
          <a:xfrm>
            <a:off x="216568" y="1582034"/>
            <a:ext cx="8734927" cy="2981585"/>
          </a:xfrm>
          <a:prstGeom prst="rect">
            <a:avLst/>
          </a:prstGeom>
          <a:solidFill>
            <a:schemeClr val="tx2">
              <a:lumMod val="90000"/>
            </a:schemeClr>
          </a:solidFill>
        </p:spPr>
        <p:txBody>
          <a:bodyPr wrap="square">
            <a:spAutoFit/>
          </a:bodyPr>
          <a:lstStyle/>
          <a:p>
            <a:pPr>
              <a:lnSpc>
                <a:spcPct val="200000"/>
              </a:lnSpc>
              <a:spcAft>
                <a:spcPts val="800"/>
              </a:spcAft>
            </a:pPr>
            <a:r>
              <a:rPr lang="es-EC"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En 2011, </a:t>
            </a:r>
            <a:r>
              <a:rPr lang="es-EC" sz="1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Gatewell</a:t>
            </a:r>
            <a:r>
              <a:rPr lang="es-EC"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 presentado otro argumento:</a:t>
            </a:r>
            <a:endParaRPr lang="es-EC" sz="1800" dirty="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800"/>
              </a:spcAft>
            </a:pPr>
            <a:r>
              <a:rPr lang="es-EC"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La presencia de préstamos </a:t>
            </a:r>
            <a:r>
              <a:rPr lang="es-EC" sz="1800" i="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subprime</a:t>
            </a:r>
            <a:r>
              <a:rPr lang="es-EC"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en la economía era un intento real de los bancos en ayudar a personas sin condición de adquirir vivienda propia.</a:t>
            </a:r>
            <a:endParaRPr lang="es-EC" sz="1800" dirty="0">
              <a:effectLst/>
              <a:latin typeface="Arial" panose="020B0604020202020204" pitchFamily="34" charset="0"/>
              <a:ea typeface="Calibri" panose="020F0502020204030204" pitchFamily="34" charset="0"/>
              <a:cs typeface="Arial" panose="020B0604020202020204" pitchFamily="34" charset="0"/>
            </a:endParaRPr>
          </a:p>
          <a:p>
            <a:pPr indent="457200">
              <a:lnSpc>
                <a:spcPct val="200000"/>
              </a:lnSpc>
              <a:spcAft>
                <a:spcPts val="750"/>
              </a:spcAft>
            </a:pPr>
            <a:r>
              <a:rPr lang="es-EC"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El problema de la crisis del </a:t>
            </a:r>
            <a:r>
              <a:rPr lang="es-EC" sz="1800" i="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subprime</a:t>
            </a:r>
            <a:r>
              <a:rPr lang="es-EC"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 sido apenas el exceso de confianza de las instituciones financieras en recibir el pago a corto plazo. (p. 503)</a:t>
            </a:r>
            <a:endParaRPr lang="es-EC"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77529B3D-117D-F0DB-07D5-993DBEBBE7D0}"/>
              </a:ext>
            </a:extLst>
          </p:cNvPr>
          <p:cNvSpPr txBox="1"/>
          <p:nvPr/>
        </p:nvSpPr>
        <p:spPr>
          <a:xfrm>
            <a:off x="493294" y="438711"/>
            <a:ext cx="8181473" cy="923330"/>
          </a:xfrm>
          <a:prstGeom prst="rect">
            <a:avLst/>
          </a:prstGeom>
          <a:noFill/>
        </p:spPr>
        <p:txBody>
          <a:bodyPr wrap="square">
            <a:spAutoFit/>
          </a:bodyPr>
          <a:lstStyle/>
          <a:p>
            <a:pPr algn="just">
              <a:spcAft>
                <a:spcPts val="750"/>
              </a:spcAft>
            </a:pPr>
            <a:r>
              <a:rPr lang="es-ES" sz="1800" dirty="0">
                <a:solidFill>
                  <a:schemeClr val="dk2"/>
                </a:solidFill>
                <a:latin typeface="Montserrat"/>
              </a:rPr>
              <a:t>Ten en cuenta que, si en el ejemplo anterior, el nombre del autor de la fuente se cita en la oración que presenta la cita en bloque solo se necesita el número de página o párrafo al final de la cita.</a:t>
            </a:r>
            <a:endParaRPr lang="es-EC" sz="1800" dirty="0">
              <a:solidFill>
                <a:schemeClr val="dk2"/>
              </a:solidFill>
              <a:latin typeface="Montserra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7"/>
          <p:cNvSpPr txBox="1">
            <a:spLocks noGrp="1"/>
          </p:cNvSpPr>
          <p:nvPr>
            <p:ph type="title"/>
          </p:nvPr>
        </p:nvSpPr>
        <p:spPr>
          <a:xfrm>
            <a:off x="456003" y="379237"/>
            <a:ext cx="8231993" cy="61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3000" dirty="0"/>
              <a:t>Cambios en una cita que requieren explicación</a:t>
            </a:r>
            <a:endParaRPr lang="es-EC" sz="3000" dirty="0"/>
          </a:p>
        </p:txBody>
      </p:sp>
      <p:sp>
        <p:nvSpPr>
          <p:cNvPr id="2" name="Google Shape;1468;p114">
            <a:extLst>
              <a:ext uri="{FF2B5EF4-FFF2-40B4-BE49-F238E27FC236}">
                <a16:creationId xmlns:a16="http://schemas.microsoft.com/office/drawing/2014/main" id="{B0D4E1F4-EE44-209E-6850-8C82AECC5DCE}"/>
              </a:ext>
            </a:extLst>
          </p:cNvPr>
          <p:cNvSpPr txBox="1">
            <a:spLocks/>
          </p:cNvSpPr>
          <p:nvPr/>
        </p:nvSpPr>
        <p:spPr>
          <a:xfrm>
            <a:off x="539028" y="2264250"/>
            <a:ext cx="2455368" cy="61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000"/>
              <a:buFont typeface="Vidaloka"/>
              <a:buNone/>
              <a:defRPr sz="9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9pPr>
          </a:lstStyle>
          <a:p>
            <a:pPr algn="l"/>
            <a:endParaRPr lang="en" dirty="0">
              <a:solidFill>
                <a:schemeClr val="accent1"/>
              </a:solidFill>
            </a:endParaRPr>
          </a:p>
        </p:txBody>
      </p:sp>
      <p:sp>
        <p:nvSpPr>
          <p:cNvPr id="5" name="Google Shape;553;p66">
            <a:extLst>
              <a:ext uri="{FF2B5EF4-FFF2-40B4-BE49-F238E27FC236}">
                <a16:creationId xmlns:a16="http://schemas.microsoft.com/office/drawing/2014/main" id="{DC08D72B-0937-7FDB-9814-D4E7D96D24D4}"/>
              </a:ext>
            </a:extLst>
          </p:cNvPr>
          <p:cNvSpPr txBox="1">
            <a:spLocks/>
          </p:cNvSpPr>
          <p:nvPr/>
        </p:nvSpPr>
        <p:spPr>
          <a:xfrm>
            <a:off x="120315" y="1467611"/>
            <a:ext cx="8650706" cy="3296652"/>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Lato"/>
              <a:buChar char="●"/>
              <a:defRPr sz="11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9pPr>
          </a:lstStyle>
          <a:p>
            <a:pPr lvl="0"/>
            <a:r>
              <a:rPr lang="es-ES" sz="1700" dirty="0">
                <a:solidFill>
                  <a:schemeClr val="dk1"/>
                </a:solidFill>
              </a:rPr>
              <a:t>Use puntos suspensivos para indicar que ha omitido palabras dentro de una cita (por ejemplo, para acortar una oración o unir dos oraciones).</a:t>
            </a:r>
          </a:p>
          <a:p>
            <a:pPr lvl="0"/>
            <a:r>
              <a:rPr lang="es-ES" sz="1700" dirty="0">
                <a:solidFill>
                  <a:schemeClr val="dk1"/>
                </a:solidFill>
              </a:rPr>
              <a:t>Escriba tres puntos con espacios entre las frases (. . .) o use el carácter de puntos suspensivos creado por su programa de procesamiento de textos cuando escriba tres puntos seguidos (…), con un espacio antes y después.</a:t>
            </a:r>
          </a:p>
          <a:p>
            <a:pPr lvl="0"/>
            <a:r>
              <a:rPr lang="es-ES" sz="1700" dirty="0">
                <a:solidFill>
                  <a:schemeClr val="dk1"/>
                </a:solidFill>
              </a:rPr>
              <a:t>Use cuatro puntos, es decir, un punto más los puntos suspensivos (. …) para mostrar un salto de oración dentro del material omitido, como cuando una cita incluye el final de una oración y el comienzo de otra oración.</a:t>
            </a:r>
          </a:p>
        </p:txBody>
      </p:sp>
      <p:sp>
        <p:nvSpPr>
          <p:cNvPr id="7" name="CuadroTexto 6">
            <a:extLst>
              <a:ext uri="{FF2B5EF4-FFF2-40B4-BE49-F238E27FC236}">
                <a16:creationId xmlns:a16="http://schemas.microsoft.com/office/drawing/2014/main" id="{57EC6A34-2A5E-0C55-AAFA-3DB8E408EE40}"/>
              </a:ext>
            </a:extLst>
          </p:cNvPr>
          <p:cNvSpPr txBox="1"/>
          <p:nvPr/>
        </p:nvSpPr>
        <p:spPr>
          <a:xfrm>
            <a:off x="444898" y="994237"/>
            <a:ext cx="8181473" cy="369332"/>
          </a:xfrm>
          <a:prstGeom prst="rect">
            <a:avLst/>
          </a:prstGeom>
          <a:noFill/>
        </p:spPr>
        <p:txBody>
          <a:bodyPr wrap="square">
            <a:spAutoFit/>
          </a:bodyPr>
          <a:lstStyle/>
          <a:p>
            <a:pPr algn="just">
              <a:spcAft>
                <a:spcPts val="750"/>
              </a:spcAft>
            </a:pPr>
            <a:r>
              <a:rPr lang="es-ES" sz="1800" dirty="0">
                <a:solidFill>
                  <a:schemeClr val="dk2"/>
                </a:solidFill>
                <a:latin typeface="Montserrat"/>
              </a:rPr>
              <a:t>Otros cambios requieren que avise al lector sobre el cambio:</a:t>
            </a:r>
            <a:endParaRPr lang="es-EC" sz="1800" dirty="0">
              <a:solidFill>
                <a:schemeClr val="dk2"/>
              </a:solidFill>
              <a:latin typeface="Montserrat"/>
            </a:endParaRPr>
          </a:p>
        </p:txBody>
      </p:sp>
    </p:spTree>
    <p:extLst>
      <p:ext uri="{BB962C8B-B14F-4D97-AF65-F5344CB8AC3E}">
        <p14:creationId xmlns:p14="http://schemas.microsoft.com/office/powerpoint/2010/main" val="36057856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7"/>
          <p:cNvSpPr txBox="1">
            <a:spLocks noGrp="1"/>
          </p:cNvSpPr>
          <p:nvPr>
            <p:ph type="title"/>
          </p:nvPr>
        </p:nvSpPr>
        <p:spPr>
          <a:xfrm>
            <a:off x="456003" y="379237"/>
            <a:ext cx="8231993" cy="61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3000" dirty="0"/>
              <a:t>Cambios en una cita que requieren explicación</a:t>
            </a:r>
            <a:endParaRPr lang="es-EC" sz="3000" dirty="0"/>
          </a:p>
        </p:txBody>
      </p:sp>
      <p:sp>
        <p:nvSpPr>
          <p:cNvPr id="2" name="Google Shape;1468;p114">
            <a:extLst>
              <a:ext uri="{FF2B5EF4-FFF2-40B4-BE49-F238E27FC236}">
                <a16:creationId xmlns:a16="http://schemas.microsoft.com/office/drawing/2014/main" id="{B0D4E1F4-EE44-209E-6850-8C82AECC5DCE}"/>
              </a:ext>
            </a:extLst>
          </p:cNvPr>
          <p:cNvSpPr txBox="1">
            <a:spLocks/>
          </p:cNvSpPr>
          <p:nvPr/>
        </p:nvSpPr>
        <p:spPr>
          <a:xfrm>
            <a:off x="539028" y="2264250"/>
            <a:ext cx="2455368" cy="61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000"/>
              <a:buFont typeface="Vidaloka"/>
              <a:buNone/>
              <a:defRPr sz="9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9pPr>
          </a:lstStyle>
          <a:p>
            <a:pPr algn="l"/>
            <a:endParaRPr lang="en" dirty="0">
              <a:solidFill>
                <a:schemeClr val="accent1"/>
              </a:solidFill>
            </a:endParaRPr>
          </a:p>
        </p:txBody>
      </p:sp>
      <p:sp>
        <p:nvSpPr>
          <p:cNvPr id="5" name="Google Shape;553;p66">
            <a:extLst>
              <a:ext uri="{FF2B5EF4-FFF2-40B4-BE49-F238E27FC236}">
                <a16:creationId xmlns:a16="http://schemas.microsoft.com/office/drawing/2014/main" id="{DC08D72B-0937-7FDB-9814-D4E7D96D24D4}"/>
              </a:ext>
            </a:extLst>
          </p:cNvPr>
          <p:cNvSpPr txBox="1">
            <a:spLocks/>
          </p:cNvSpPr>
          <p:nvPr/>
        </p:nvSpPr>
        <p:spPr>
          <a:xfrm>
            <a:off x="246646" y="1169829"/>
            <a:ext cx="8650706" cy="2803841"/>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Lato"/>
              <a:buChar char="●"/>
              <a:defRPr sz="11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9pPr>
          </a:lstStyle>
          <a:p>
            <a:pPr lvl="0"/>
            <a:r>
              <a:rPr lang="es-ES" sz="1700" dirty="0">
                <a:solidFill>
                  <a:schemeClr val="dk1"/>
                </a:solidFill>
              </a:rPr>
              <a:t>Use corchetes, no paréntesis, para incluir material como una adición o explicación que haya insertado en una cita. Si desea enfatizar una palabra o palabras en una cita, use cursiva. Inmediatamente después de las palabras en cursiva, inserte “cursivas añadidas” entre corchetes de la siguiente manera: [cursivas añadidas].</a:t>
            </a:r>
          </a:p>
          <a:p>
            <a:pPr lvl="0"/>
            <a:r>
              <a:rPr lang="es-ES" sz="1700" dirty="0">
                <a:solidFill>
                  <a:schemeClr val="dk1"/>
                </a:solidFill>
              </a:rPr>
              <a:t>No use puntos suspensivos al principio o al final de ninguna cita a menos que la fuente original incluya puntos suspensivos.</a:t>
            </a:r>
          </a:p>
        </p:txBody>
      </p:sp>
      <p:sp>
        <p:nvSpPr>
          <p:cNvPr id="4" name="CuadroTexto 3">
            <a:extLst>
              <a:ext uri="{FF2B5EF4-FFF2-40B4-BE49-F238E27FC236}">
                <a16:creationId xmlns:a16="http://schemas.microsoft.com/office/drawing/2014/main" id="{5A04ED90-60F4-2175-30DF-51E754B603BC}"/>
              </a:ext>
            </a:extLst>
          </p:cNvPr>
          <p:cNvSpPr txBox="1"/>
          <p:nvPr/>
        </p:nvSpPr>
        <p:spPr>
          <a:xfrm>
            <a:off x="745957" y="4132359"/>
            <a:ext cx="7942039" cy="652230"/>
          </a:xfrm>
          <a:prstGeom prst="rect">
            <a:avLst/>
          </a:prstGeom>
          <a:solidFill>
            <a:schemeClr val="tx2">
              <a:lumMod val="90000"/>
            </a:schemeClr>
          </a:solidFill>
        </p:spPr>
        <p:txBody>
          <a:bodyPr wrap="square">
            <a:spAutoFit/>
          </a:bodyPr>
          <a:lstStyle/>
          <a:p>
            <a:pPr>
              <a:lnSpc>
                <a:spcPct val="107000"/>
              </a:lnSpc>
              <a:spcAft>
                <a:spcPts val="750"/>
              </a:spcAft>
            </a:pPr>
            <a:r>
              <a:rPr lang="es-EC" sz="1700" dirty="0">
                <a:solidFill>
                  <a:schemeClr val="dk1"/>
                </a:solidFill>
                <a:latin typeface="Arial" panose="020B0604020202020204" pitchFamily="34" charset="0"/>
                <a:cs typeface="Arial" panose="020B0604020202020204" pitchFamily="34" charset="0"/>
                <a:sym typeface="Montserrat"/>
              </a:rPr>
              <a:t>Según Sánchez (2020), “más raro que no haber encontrado </a:t>
            </a:r>
            <a:r>
              <a:rPr lang="es-EC" sz="1700" i="1" dirty="0">
                <a:solidFill>
                  <a:schemeClr val="dk1"/>
                </a:solidFill>
                <a:latin typeface="Arial" panose="020B0604020202020204" pitchFamily="34" charset="0"/>
                <a:cs typeface="Arial" panose="020B0604020202020204" pitchFamily="34" charset="0"/>
                <a:sym typeface="Montserrat"/>
              </a:rPr>
              <a:t>vida</a:t>
            </a:r>
            <a:r>
              <a:rPr lang="es-EC" sz="1700" dirty="0">
                <a:solidFill>
                  <a:schemeClr val="dk1"/>
                </a:solidFill>
                <a:latin typeface="Arial" panose="020B0604020202020204" pitchFamily="34" charset="0"/>
                <a:cs typeface="Arial" panose="020B0604020202020204" pitchFamily="34" charset="0"/>
                <a:sym typeface="Montserrat"/>
              </a:rPr>
              <a:t> </a:t>
            </a:r>
            <a:r>
              <a:rPr lang="es-EC" sz="1700" dirty="0" smtClean="0">
                <a:solidFill>
                  <a:schemeClr val="dk1"/>
                </a:solidFill>
                <a:latin typeface="Arial" panose="020B0604020202020204" pitchFamily="34" charset="0"/>
                <a:cs typeface="Arial" panose="020B0604020202020204" pitchFamily="34" charset="0"/>
                <a:sym typeface="Montserrat"/>
              </a:rPr>
              <a:t>[cursivas añadidas], </a:t>
            </a:r>
            <a:r>
              <a:rPr lang="es-EC" sz="1700" dirty="0">
                <a:solidFill>
                  <a:schemeClr val="dk1"/>
                </a:solidFill>
                <a:latin typeface="Arial" panose="020B0604020202020204" pitchFamily="34" charset="0"/>
                <a:cs typeface="Arial" panose="020B0604020202020204" pitchFamily="34" charset="0"/>
                <a:sym typeface="Montserrat"/>
              </a:rPr>
              <a:t>es que ellos todavía … no han podido encontrarnos” (p. 40).</a:t>
            </a:r>
          </a:p>
        </p:txBody>
      </p:sp>
    </p:spTree>
    <p:extLst>
      <p:ext uri="{BB962C8B-B14F-4D97-AF65-F5344CB8AC3E}">
        <p14:creationId xmlns:p14="http://schemas.microsoft.com/office/powerpoint/2010/main" val="945688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7"/>
          <p:cNvSpPr txBox="1">
            <a:spLocks noGrp="1"/>
          </p:cNvSpPr>
          <p:nvPr>
            <p:ph type="title"/>
          </p:nvPr>
        </p:nvSpPr>
        <p:spPr>
          <a:xfrm>
            <a:off x="456003" y="379237"/>
            <a:ext cx="8231993" cy="61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3000" dirty="0"/>
              <a:t>Materiales con paginación</a:t>
            </a:r>
            <a:endParaRPr lang="es-EC" sz="3000" dirty="0"/>
          </a:p>
        </p:txBody>
      </p:sp>
      <p:sp>
        <p:nvSpPr>
          <p:cNvPr id="2" name="Google Shape;1468;p114">
            <a:extLst>
              <a:ext uri="{FF2B5EF4-FFF2-40B4-BE49-F238E27FC236}">
                <a16:creationId xmlns:a16="http://schemas.microsoft.com/office/drawing/2014/main" id="{B0D4E1F4-EE44-209E-6850-8C82AECC5DCE}"/>
              </a:ext>
            </a:extLst>
          </p:cNvPr>
          <p:cNvSpPr txBox="1">
            <a:spLocks/>
          </p:cNvSpPr>
          <p:nvPr/>
        </p:nvSpPr>
        <p:spPr>
          <a:xfrm>
            <a:off x="539028" y="2264250"/>
            <a:ext cx="2455368" cy="61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000"/>
              <a:buFont typeface="Vidaloka"/>
              <a:buNone/>
              <a:defRPr sz="9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9000"/>
              <a:buFont typeface="Arial"/>
              <a:buNone/>
              <a:defRPr sz="9000" b="0" i="1" u="none" strike="noStrike" cap="none">
                <a:solidFill>
                  <a:schemeClr val="dk1"/>
                </a:solidFill>
                <a:latin typeface="Arial"/>
                <a:ea typeface="Arial"/>
                <a:cs typeface="Arial"/>
                <a:sym typeface="Arial"/>
              </a:defRPr>
            </a:lvl9pPr>
          </a:lstStyle>
          <a:p>
            <a:pPr algn="l"/>
            <a:endParaRPr lang="en" dirty="0">
              <a:solidFill>
                <a:schemeClr val="accent1"/>
              </a:solidFill>
            </a:endParaRPr>
          </a:p>
        </p:txBody>
      </p:sp>
      <p:sp>
        <p:nvSpPr>
          <p:cNvPr id="5" name="Google Shape;553;p66">
            <a:extLst>
              <a:ext uri="{FF2B5EF4-FFF2-40B4-BE49-F238E27FC236}">
                <a16:creationId xmlns:a16="http://schemas.microsoft.com/office/drawing/2014/main" id="{DC08D72B-0937-7FDB-9814-D4E7D96D24D4}"/>
              </a:ext>
            </a:extLst>
          </p:cNvPr>
          <p:cNvSpPr txBox="1">
            <a:spLocks/>
          </p:cNvSpPr>
          <p:nvPr/>
        </p:nvSpPr>
        <p:spPr>
          <a:xfrm>
            <a:off x="246647" y="2382254"/>
            <a:ext cx="8650706" cy="2382009"/>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Lato"/>
              <a:buChar char="●"/>
              <a:defRPr sz="11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9pPr>
          </a:lstStyle>
          <a:p>
            <a:pPr lvl="0"/>
            <a:r>
              <a:rPr lang="es-ES" sz="1700" dirty="0">
                <a:solidFill>
                  <a:schemeClr val="dk1"/>
                </a:solidFill>
              </a:rPr>
              <a:t>Para una sola página, use la abreviatura “p.” (ejemplo: p. 25).</a:t>
            </a:r>
          </a:p>
          <a:p>
            <a:pPr lvl="0"/>
            <a:r>
              <a:rPr lang="es-ES" sz="1700" dirty="0">
                <a:solidFill>
                  <a:schemeClr val="dk1"/>
                </a:solidFill>
              </a:rPr>
              <a:t>Para varias páginas, use la abreviatura “pp.” Y separe el rango de página con un </a:t>
            </a:r>
            <a:r>
              <a:rPr lang="es-ES" sz="1700" dirty="0" err="1">
                <a:solidFill>
                  <a:schemeClr val="dk1"/>
                </a:solidFill>
              </a:rPr>
              <a:t>guión</a:t>
            </a:r>
            <a:r>
              <a:rPr lang="es-ES" sz="1700" dirty="0">
                <a:solidFill>
                  <a:schemeClr val="dk1"/>
                </a:solidFill>
              </a:rPr>
              <a:t> en (ejemplo: pp. 34–36).</a:t>
            </a:r>
          </a:p>
          <a:p>
            <a:pPr lvl="0"/>
            <a:endParaRPr lang="es-ES" sz="1700" dirty="0">
              <a:solidFill>
                <a:schemeClr val="dk1"/>
              </a:solidFill>
            </a:endParaRPr>
          </a:p>
          <a:p>
            <a:pPr lvl="0"/>
            <a:endParaRPr lang="es-ES" sz="1700" dirty="0">
              <a:solidFill>
                <a:schemeClr val="dk1"/>
              </a:solidFill>
            </a:endParaRPr>
          </a:p>
          <a:p>
            <a:pPr lvl="0"/>
            <a:r>
              <a:rPr lang="es-ES" sz="1700" dirty="0">
                <a:solidFill>
                  <a:schemeClr val="dk1"/>
                </a:solidFill>
              </a:rPr>
              <a:t>Si las páginas son discontinuas, use una coma entre los números de página (ejemplo: </a:t>
            </a:r>
            <a:r>
              <a:rPr lang="es-ES" sz="1700" dirty="0" smtClean="0">
                <a:solidFill>
                  <a:schemeClr val="dk1"/>
                </a:solidFill>
              </a:rPr>
              <a:t>pp. </a:t>
            </a:r>
            <a:r>
              <a:rPr lang="es-ES" sz="1700" dirty="0">
                <a:solidFill>
                  <a:schemeClr val="dk1"/>
                </a:solidFill>
              </a:rPr>
              <a:t>67, 72).</a:t>
            </a:r>
          </a:p>
          <a:p>
            <a:pPr lvl="0"/>
            <a:r>
              <a:rPr lang="es-ES" sz="1700" dirty="0">
                <a:solidFill>
                  <a:schemeClr val="dk1"/>
                </a:solidFill>
              </a:rPr>
              <a:t>Si el trabajo no tiene números de página, proporcione otra forma para que el lector localice la cita (ejemplo: cap. 5, párr. 4).</a:t>
            </a:r>
          </a:p>
        </p:txBody>
      </p:sp>
      <p:sp>
        <p:nvSpPr>
          <p:cNvPr id="7" name="CuadroTexto 6">
            <a:extLst>
              <a:ext uri="{FF2B5EF4-FFF2-40B4-BE49-F238E27FC236}">
                <a16:creationId xmlns:a16="http://schemas.microsoft.com/office/drawing/2014/main" id="{57EC6A34-2A5E-0C55-AAFA-3DB8E408EE40}"/>
              </a:ext>
            </a:extLst>
          </p:cNvPr>
          <p:cNvSpPr txBox="1"/>
          <p:nvPr/>
        </p:nvSpPr>
        <p:spPr>
          <a:xfrm>
            <a:off x="444898" y="994237"/>
            <a:ext cx="8181473" cy="1302921"/>
          </a:xfrm>
          <a:prstGeom prst="rect">
            <a:avLst/>
          </a:prstGeom>
          <a:noFill/>
        </p:spPr>
        <p:txBody>
          <a:bodyPr wrap="square">
            <a:spAutoFit/>
          </a:bodyPr>
          <a:lstStyle/>
          <a:p>
            <a:pPr algn="just">
              <a:spcAft>
                <a:spcPts val="750"/>
              </a:spcAft>
            </a:pPr>
            <a:r>
              <a:rPr lang="es-ES" sz="1800" dirty="0">
                <a:solidFill>
                  <a:schemeClr val="dk2"/>
                </a:solidFill>
                <a:latin typeface="Montserrat"/>
              </a:rPr>
              <a:t>Al citar directamente, siempre proporcione el autor, el año y el número de página de la cita (tanto en citas entre paréntesis como narrativas en el texto).</a:t>
            </a:r>
          </a:p>
          <a:p>
            <a:pPr algn="just">
              <a:spcAft>
                <a:spcPts val="750"/>
              </a:spcAft>
            </a:pPr>
            <a:r>
              <a:rPr lang="es-ES" sz="1800" dirty="0">
                <a:solidFill>
                  <a:schemeClr val="dk2"/>
                </a:solidFill>
                <a:latin typeface="Montserrat"/>
              </a:rPr>
              <a:t>Siga estas pautas cuando proporcione un número de página:</a:t>
            </a:r>
          </a:p>
        </p:txBody>
      </p:sp>
    </p:spTree>
    <p:extLst>
      <p:ext uri="{BB962C8B-B14F-4D97-AF65-F5344CB8AC3E}">
        <p14:creationId xmlns:p14="http://schemas.microsoft.com/office/powerpoint/2010/main" val="22991433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79"/>
          <p:cNvSpPr txBox="1">
            <a:spLocks noGrp="1"/>
          </p:cNvSpPr>
          <p:nvPr>
            <p:ph type="title"/>
          </p:nvPr>
        </p:nvSpPr>
        <p:spPr>
          <a:xfrm>
            <a:off x="713250" y="300646"/>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Puntos suspensivos al final o comienzo de una cita</a:t>
            </a:r>
            <a:endParaRPr lang="es-EC" dirty="0"/>
          </a:p>
        </p:txBody>
      </p:sp>
      <p:sp>
        <p:nvSpPr>
          <p:cNvPr id="3" name="CuadroTexto 2">
            <a:extLst>
              <a:ext uri="{FF2B5EF4-FFF2-40B4-BE49-F238E27FC236}">
                <a16:creationId xmlns:a16="http://schemas.microsoft.com/office/drawing/2014/main" id="{A0D7AE8F-FA4A-9D8F-290F-25293559B28B}"/>
              </a:ext>
            </a:extLst>
          </p:cNvPr>
          <p:cNvSpPr txBox="1"/>
          <p:nvPr/>
        </p:nvSpPr>
        <p:spPr>
          <a:xfrm>
            <a:off x="713225" y="1533908"/>
            <a:ext cx="7432154" cy="2031325"/>
          </a:xfrm>
          <a:prstGeom prst="rect">
            <a:avLst/>
          </a:prstGeom>
          <a:noFill/>
        </p:spPr>
        <p:txBody>
          <a:bodyPr wrap="square">
            <a:spAutoFit/>
          </a:bodyPr>
          <a:lstStyle/>
          <a:p>
            <a:pPr algn="just">
              <a:spcAft>
                <a:spcPts val="750"/>
              </a:spcAft>
            </a:pPr>
            <a:r>
              <a:rPr lang="es-EC" sz="1800" dirty="0">
                <a:solidFill>
                  <a:srgbClr val="333333"/>
                </a:solidFill>
                <a:effectLst/>
                <a:latin typeface="Montserrat" panose="00000500000000000000" pitchFamily="2" charset="0"/>
                <a:ea typeface="Times New Roman" panose="02020603050405020304" pitchFamily="18" charset="0"/>
              </a:rPr>
              <a:t>En general, no es necesario usar puntos suspensivos al principio o al final de una cita, incluso si empiezas tu cita desde el medio de una oración del texto original. Existe una excepción para este caso y es, para evitar interpretaciones erróneas, podrás utilizar puntos suspensivos para enfatizar que la cita comienza o termina a mitad de la frase. Sin embargo, generalmente no es necesario hacer esto.</a:t>
            </a:r>
            <a:endParaRPr lang="es-EC" sz="2000" dirty="0">
              <a:effectLst/>
              <a:latin typeface="Montserrat" panose="00000500000000000000" pitchFamily="2" charset="0"/>
              <a:ea typeface="Times New Roman" panose="02020603050405020304" pitchFamily="18" charset="0"/>
            </a:endParaRPr>
          </a:p>
        </p:txBody>
      </p:sp>
      <p:sp>
        <p:nvSpPr>
          <p:cNvPr id="5" name="CuadroTexto 4">
            <a:extLst>
              <a:ext uri="{FF2B5EF4-FFF2-40B4-BE49-F238E27FC236}">
                <a16:creationId xmlns:a16="http://schemas.microsoft.com/office/drawing/2014/main" id="{EBEF1B1C-D2AC-6785-7338-84D1EC80597A}"/>
              </a:ext>
            </a:extLst>
          </p:cNvPr>
          <p:cNvSpPr txBox="1"/>
          <p:nvPr/>
        </p:nvSpPr>
        <p:spPr>
          <a:xfrm>
            <a:off x="324854" y="3605213"/>
            <a:ext cx="8638672" cy="1077218"/>
          </a:xfrm>
          <a:prstGeom prst="rect">
            <a:avLst/>
          </a:prstGeom>
          <a:solidFill>
            <a:schemeClr val="tx2">
              <a:lumMod val="90000"/>
            </a:schemeClr>
          </a:solidFill>
        </p:spPr>
        <p:txBody>
          <a:bodyPr wrap="square">
            <a:spAutoFit/>
          </a:bodyPr>
          <a:lstStyle/>
          <a:p>
            <a:pPr>
              <a:spcAft>
                <a:spcPts val="750"/>
              </a:spcAft>
            </a:pPr>
            <a:r>
              <a:rPr lang="es-EC" sz="1600" b="1" dirty="0">
                <a:solidFill>
                  <a:srgbClr val="333333"/>
                </a:solidFill>
                <a:effectLst/>
                <a:latin typeface="Montserrat" panose="00000500000000000000" pitchFamily="2" charset="0"/>
                <a:ea typeface="Times New Roman" panose="02020603050405020304" pitchFamily="18" charset="0"/>
                <a:cs typeface="Arial" panose="020B0604020202020204" pitchFamily="34" charset="0"/>
              </a:rPr>
              <a:t>Ejemplo</a:t>
            </a:r>
            <a:r>
              <a:rPr lang="es-EC"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r>
            <a:br>
              <a:rPr lang="es-EC"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br>
            <a:r>
              <a:rPr lang="es-EC"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En la visión de Nietzsche (1878) “. . . es una cultura de hombres. Por lo que a las mujeres respecta, todo lo dice Pericles en el discurso fúnebre con las palabras: tanto mejores son cuanto entre los hombres se habla de ellas lo menos posible.”</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79"/>
          <p:cNvSpPr txBox="1">
            <a:spLocks noGrp="1"/>
          </p:cNvSpPr>
          <p:nvPr>
            <p:ph type="title"/>
          </p:nvPr>
        </p:nvSpPr>
        <p:spPr>
          <a:xfrm>
            <a:off x="713250" y="300646"/>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Puntos suspensivos en el medio una oración</a:t>
            </a:r>
            <a:endParaRPr lang="es-EC" dirty="0"/>
          </a:p>
        </p:txBody>
      </p:sp>
      <p:sp>
        <p:nvSpPr>
          <p:cNvPr id="3" name="CuadroTexto 2">
            <a:extLst>
              <a:ext uri="{FF2B5EF4-FFF2-40B4-BE49-F238E27FC236}">
                <a16:creationId xmlns:a16="http://schemas.microsoft.com/office/drawing/2014/main" id="{A0D7AE8F-FA4A-9D8F-290F-25293559B28B}"/>
              </a:ext>
            </a:extLst>
          </p:cNvPr>
          <p:cNvSpPr txBox="1"/>
          <p:nvPr/>
        </p:nvSpPr>
        <p:spPr>
          <a:xfrm>
            <a:off x="713250" y="1221087"/>
            <a:ext cx="7432154" cy="2964914"/>
          </a:xfrm>
          <a:prstGeom prst="rect">
            <a:avLst/>
          </a:prstGeom>
          <a:noFill/>
        </p:spPr>
        <p:txBody>
          <a:bodyPr wrap="square">
            <a:spAutoFit/>
          </a:bodyPr>
          <a:lstStyle/>
          <a:p>
            <a:pPr algn="just">
              <a:spcAft>
                <a:spcPts val="750"/>
              </a:spcAft>
            </a:pPr>
            <a:r>
              <a:rPr lang="es-ES" sz="2000" dirty="0">
                <a:solidFill>
                  <a:srgbClr val="333333"/>
                </a:solidFill>
                <a:effectLst/>
                <a:latin typeface="Montserrat" panose="00000500000000000000" pitchFamily="2" charset="0"/>
                <a:ea typeface="Times New Roman" panose="02020603050405020304" pitchFamily="18" charset="0"/>
              </a:rPr>
              <a:t>Utilice puntos suspensivos en el medio de una cita para indicar que ha omitido material de la oración original, lo que podría hacer cuando incluye una digresión no pertinente a su punto. Sin embargo, tenga cuidado al omitir material para preservar el significado original de la oración.</a:t>
            </a:r>
          </a:p>
          <a:p>
            <a:pPr algn="just">
              <a:spcAft>
                <a:spcPts val="750"/>
              </a:spcAft>
            </a:pPr>
            <a:r>
              <a:rPr lang="es-ES" sz="2000" dirty="0">
                <a:solidFill>
                  <a:srgbClr val="333333"/>
                </a:solidFill>
                <a:effectLst/>
                <a:latin typeface="Montserrat" panose="00000500000000000000" pitchFamily="2" charset="0"/>
                <a:ea typeface="Times New Roman" panose="02020603050405020304" pitchFamily="18" charset="0"/>
              </a:rPr>
              <a:t>Al citar, también puede cambiar la primera letra de la cita a mayúscula o minúscula dependiendo de lo que se necesita para la gramática de la oración en su trabajo.</a:t>
            </a:r>
          </a:p>
        </p:txBody>
      </p:sp>
    </p:spTree>
    <p:extLst>
      <p:ext uri="{BB962C8B-B14F-4D97-AF65-F5344CB8AC3E}">
        <p14:creationId xmlns:p14="http://schemas.microsoft.com/office/powerpoint/2010/main" val="17726504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2" name="CuadroTexto 1">
            <a:extLst>
              <a:ext uri="{FF2B5EF4-FFF2-40B4-BE49-F238E27FC236}">
                <a16:creationId xmlns:a16="http://schemas.microsoft.com/office/drawing/2014/main" id="{DC08922C-EC06-2EBD-EAB3-6EFADE02EAD3}"/>
              </a:ext>
            </a:extLst>
          </p:cNvPr>
          <p:cNvSpPr txBox="1"/>
          <p:nvPr/>
        </p:nvSpPr>
        <p:spPr>
          <a:xfrm>
            <a:off x="252664" y="1709975"/>
            <a:ext cx="8638672" cy="1723549"/>
          </a:xfrm>
          <a:prstGeom prst="rect">
            <a:avLst/>
          </a:prstGeom>
          <a:solidFill>
            <a:schemeClr val="tx2">
              <a:lumMod val="90000"/>
            </a:schemeClr>
          </a:solidFill>
        </p:spPr>
        <p:txBody>
          <a:bodyPr wrap="square">
            <a:spAutoFit/>
          </a:bodyPr>
          <a:lstStyle/>
          <a:p>
            <a:pPr>
              <a:spcAft>
                <a:spcPts val="750"/>
              </a:spcAft>
            </a:pPr>
            <a:r>
              <a:rPr lang="es-EC" sz="1600" b="1" dirty="0">
                <a:solidFill>
                  <a:srgbClr val="333333"/>
                </a:solidFill>
                <a:effectLst/>
                <a:latin typeface="Montserrat" panose="00000500000000000000" pitchFamily="2" charset="0"/>
                <a:ea typeface="Times New Roman" panose="02020603050405020304" pitchFamily="18" charset="0"/>
                <a:cs typeface="Arial" panose="020B0604020202020204" pitchFamily="34" charset="0"/>
              </a:rPr>
              <a:t>Ejemplo</a:t>
            </a:r>
            <a:r>
              <a:rPr lang="es-EC" sz="1800" dirty="0">
                <a:solidFill>
                  <a:srgbClr val="333333"/>
                </a:solidFill>
                <a:effectLst/>
                <a:latin typeface="Calibri" panose="020F0502020204030204" pitchFamily="34" charset="0"/>
                <a:ea typeface="Times New Roman" panose="02020603050405020304" pitchFamily="18" charset="0"/>
              </a:rPr>
              <a:t/>
            </a:r>
            <a:br>
              <a:rPr lang="es-EC" sz="1800" dirty="0">
                <a:solidFill>
                  <a:srgbClr val="333333"/>
                </a:solidFill>
                <a:effectLst/>
                <a:latin typeface="Calibri" panose="020F0502020204030204" pitchFamily="34" charset="0"/>
                <a:ea typeface="Times New Roman" panose="02020603050405020304" pitchFamily="18" charset="0"/>
              </a:rPr>
            </a:br>
            <a:r>
              <a:rPr lang="es-EC" sz="1800" dirty="0">
                <a:solidFill>
                  <a:srgbClr val="333333"/>
                </a:solidFill>
                <a:effectLst/>
                <a:latin typeface="Calibri" panose="020F0502020204030204" pitchFamily="34" charset="0"/>
                <a:ea typeface="Times New Roman" panose="02020603050405020304" pitchFamily="18" charset="0"/>
              </a:rPr>
              <a:t>De acuerdo </a:t>
            </a:r>
            <a:r>
              <a:rPr lang="es-EC" sz="1800" dirty="0" smtClean="0">
                <a:solidFill>
                  <a:srgbClr val="333333"/>
                </a:solidFill>
                <a:effectLst/>
                <a:latin typeface="Calibri" panose="020F0502020204030204" pitchFamily="34" charset="0"/>
                <a:ea typeface="Times New Roman" panose="02020603050405020304" pitchFamily="18" charset="0"/>
              </a:rPr>
              <a:t>con </a:t>
            </a:r>
            <a:r>
              <a:rPr lang="es-EC" sz="1800" dirty="0">
                <a:solidFill>
                  <a:srgbClr val="333333"/>
                </a:solidFill>
                <a:effectLst/>
                <a:latin typeface="Calibri" panose="020F0502020204030204" pitchFamily="34" charset="0"/>
                <a:ea typeface="Times New Roman" panose="02020603050405020304" pitchFamily="18" charset="0"/>
              </a:rPr>
              <a:t>Nietzsche (1878</a:t>
            </a:r>
            <a:r>
              <a:rPr lang="es-EC" sz="1800" dirty="0" smtClean="0">
                <a:solidFill>
                  <a:srgbClr val="333333"/>
                </a:solidFill>
                <a:effectLst/>
                <a:latin typeface="Calibri" panose="020F0502020204030204" pitchFamily="34" charset="0"/>
                <a:ea typeface="Times New Roman" panose="02020603050405020304" pitchFamily="18" charset="0"/>
              </a:rPr>
              <a:t>): </a:t>
            </a:r>
            <a:r>
              <a:rPr lang="es-EC" sz="1800" dirty="0">
                <a:solidFill>
                  <a:srgbClr val="333333"/>
                </a:solidFill>
                <a:effectLst/>
                <a:latin typeface="Calibri" panose="020F0502020204030204" pitchFamily="34" charset="0"/>
                <a:ea typeface="Times New Roman" panose="02020603050405020304" pitchFamily="18" charset="0"/>
              </a:rPr>
              <a:t>“la cultura griega del periodo clásico es una cultura de hombres. Por lo que a las mujeres respecta, todo lo dice Pericles en el discurso fúnebre con las palabras: tanto mejores son cuanto entre los hombres se habla de ellas lo menos posible. La relación erótica de los hombres con los adolescentes . . . todo el idealismo de la fuerza de la naturaleza griega se vertió en esa </a:t>
            </a:r>
            <a:r>
              <a:rPr lang="es-EC" sz="1800" dirty="0" smtClean="0">
                <a:solidFill>
                  <a:srgbClr val="333333"/>
                </a:solidFill>
                <a:effectLst/>
                <a:latin typeface="Calibri" panose="020F0502020204030204" pitchFamily="34" charset="0"/>
                <a:ea typeface="Times New Roman" panose="02020603050405020304" pitchFamily="18" charset="0"/>
              </a:rPr>
              <a:t>relación”</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6201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1"/>
          <p:cNvSpPr txBox="1">
            <a:spLocks noGrp="1"/>
          </p:cNvSpPr>
          <p:nvPr>
            <p:ph type="title"/>
          </p:nvPr>
        </p:nvSpPr>
        <p:spPr>
          <a:xfrm>
            <a:off x="369537" y="294478"/>
            <a:ext cx="8766163"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sz="2400" dirty="0"/>
              <a:t>Dificultades más comunes en la redacción de textos científicos:</a:t>
            </a:r>
            <a:endParaRPr lang="es-EC" sz="2400" dirty="0"/>
          </a:p>
        </p:txBody>
      </p:sp>
      <p:sp>
        <p:nvSpPr>
          <p:cNvPr id="497" name="Google Shape;497;p61"/>
          <p:cNvSpPr txBox="1">
            <a:spLocks noGrp="1"/>
          </p:cNvSpPr>
          <p:nvPr>
            <p:ph type="subTitle" idx="2"/>
          </p:nvPr>
        </p:nvSpPr>
        <p:spPr>
          <a:xfrm>
            <a:off x="5585936" y="923967"/>
            <a:ext cx="3320996"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t>La falta de concordancia entre sujeto-verbo y sustantivo-adjetivo.</a:t>
            </a:r>
            <a:endParaRPr lang="es-EC" sz="1800" dirty="0"/>
          </a:p>
        </p:txBody>
      </p:sp>
      <p:sp>
        <p:nvSpPr>
          <p:cNvPr id="498" name="Google Shape;498;p61"/>
          <p:cNvSpPr txBox="1">
            <a:spLocks noGrp="1"/>
          </p:cNvSpPr>
          <p:nvPr>
            <p:ph type="subTitle" idx="4"/>
          </p:nvPr>
        </p:nvSpPr>
        <p:spPr>
          <a:xfrm>
            <a:off x="1070384" y="999223"/>
            <a:ext cx="3320996"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t>El uso inadecuado de los signos de puntuación y de las mayúsculas.</a:t>
            </a:r>
          </a:p>
        </p:txBody>
      </p:sp>
      <p:sp>
        <p:nvSpPr>
          <p:cNvPr id="500" name="Google Shape;500;p61"/>
          <p:cNvSpPr txBox="1">
            <a:spLocks noGrp="1"/>
          </p:cNvSpPr>
          <p:nvPr>
            <p:ph type="subTitle" idx="6"/>
          </p:nvPr>
        </p:nvSpPr>
        <p:spPr>
          <a:xfrm>
            <a:off x="5585936" y="2296766"/>
            <a:ext cx="3320996"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t>El uso del gerundio de forma reiterada.</a:t>
            </a:r>
          </a:p>
        </p:txBody>
      </p:sp>
      <p:sp>
        <p:nvSpPr>
          <p:cNvPr id="502" name="Google Shape;502;p61"/>
          <p:cNvSpPr txBox="1">
            <a:spLocks noGrp="1"/>
          </p:cNvSpPr>
          <p:nvPr>
            <p:ph type="subTitle" idx="8"/>
          </p:nvPr>
        </p:nvSpPr>
        <p:spPr>
          <a:xfrm>
            <a:off x="1070384" y="2239354"/>
            <a:ext cx="3320996" cy="6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t>El empleo reiterado de vocablos por pobreza de vocabulario.</a:t>
            </a:r>
            <a:endParaRPr lang="es-EC" sz="1800" dirty="0"/>
          </a:p>
        </p:txBody>
      </p:sp>
      <p:sp>
        <p:nvSpPr>
          <p:cNvPr id="503" name="Google Shape;503;p61"/>
          <p:cNvSpPr txBox="1">
            <a:spLocks noGrp="1"/>
          </p:cNvSpPr>
          <p:nvPr>
            <p:ph type="title" idx="9"/>
          </p:nvPr>
        </p:nvSpPr>
        <p:spPr>
          <a:xfrm>
            <a:off x="237069" y="996241"/>
            <a:ext cx="833315" cy="66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11</a:t>
            </a:r>
            <a:endParaRPr sz="3200" dirty="0"/>
          </a:p>
        </p:txBody>
      </p:sp>
      <p:sp>
        <p:nvSpPr>
          <p:cNvPr id="504" name="Google Shape;504;p61"/>
          <p:cNvSpPr txBox="1">
            <a:spLocks noGrp="1"/>
          </p:cNvSpPr>
          <p:nvPr>
            <p:ph type="title" idx="13"/>
          </p:nvPr>
        </p:nvSpPr>
        <p:spPr>
          <a:xfrm>
            <a:off x="4752621" y="976827"/>
            <a:ext cx="833315" cy="66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12</a:t>
            </a:r>
            <a:endParaRPr sz="3200" dirty="0"/>
          </a:p>
        </p:txBody>
      </p:sp>
      <p:sp>
        <p:nvSpPr>
          <p:cNvPr id="505" name="Google Shape;505;p61"/>
          <p:cNvSpPr txBox="1">
            <a:spLocks noGrp="1"/>
          </p:cNvSpPr>
          <p:nvPr>
            <p:ph type="title" idx="14"/>
          </p:nvPr>
        </p:nvSpPr>
        <p:spPr>
          <a:xfrm>
            <a:off x="237069" y="2316180"/>
            <a:ext cx="833315" cy="66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13</a:t>
            </a:r>
            <a:endParaRPr sz="3200" dirty="0"/>
          </a:p>
        </p:txBody>
      </p:sp>
      <p:sp>
        <p:nvSpPr>
          <p:cNvPr id="506" name="Google Shape;506;p61"/>
          <p:cNvSpPr txBox="1">
            <a:spLocks noGrp="1"/>
          </p:cNvSpPr>
          <p:nvPr>
            <p:ph type="title" idx="15"/>
          </p:nvPr>
        </p:nvSpPr>
        <p:spPr>
          <a:xfrm>
            <a:off x="4752621" y="2276504"/>
            <a:ext cx="833315" cy="66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14</a:t>
            </a:r>
            <a:endParaRPr sz="3200" dirty="0"/>
          </a:p>
        </p:txBody>
      </p:sp>
      <p:sp>
        <p:nvSpPr>
          <p:cNvPr id="11" name="Google Shape;500;p61">
            <a:extLst>
              <a:ext uri="{FF2B5EF4-FFF2-40B4-BE49-F238E27FC236}">
                <a16:creationId xmlns:a16="http://schemas.microsoft.com/office/drawing/2014/main" id="{B186B67A-A56B-1CE2-AC32-D8E8B56570C4}"/>
              </a:ext>
            </a:extLst>
          </p:cNvPr>
          <p:cNvSpPr txBox="1">
            <a:spLocks/>
          </p:cNvSpPr>
          <p:nvPr/>
        </p:nvSpPr>
        <p:spPr>
          <a:xfrm>
            <a:off x="1070385" y="3326819"/>
            <a:ext cx="3767430" cy="61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pPr marL="0" indent="0"/>
            <a:r>
              <a:rPr lang="es-ES" sz="1800" dirty="0"/>
              <a:t>Errores ortográficos por cambio de grafemas y por incorrecta acentuación de las palabras o la no acentuación de estas.</a:t>
            </a:r>
          </a:p>
        </p:txBody>
      </p:sp>
      <p:sp>
        <p:nvSpPr>
          <p:cNvPr id="12" name="Google Shape;506;p61">
            <a:extLst>
              <a:ext uri="{FF2B5EF4-FFF2-40B4-BE49-F238E27FC236}">
                <a16:creationId xmlns:a16="http://schemas.microsoft.com/office/drawing/2014/main" id="{7817455B-05F0-D203-12E4-5AAA3247BDD0}"/>
              </a:ext>
            </a:extLst>
          </p:cNvPr>
          <p:cNvSpPr txBox="1">
            <a:spLocks/>
          </p:cNvSpPr>
          <p:nvPr/>
        </p:nvSpPr>
        <p:spPr>
          <a:xfrm>
            <a:off x="237070" y="3576181"/>
            <a:ext cx="833315" cy="66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000"/>
              <a:buFont typeface="Vidaloka"/>
              <a:buNone/>
              <a:defRPr sz="3800" b="0" i="0" u="none" strike="noStrike" cap="none">
                <a:solidFill>
                  <a:schemeClr val="accent1"/>
                </a:solidFill>
                <a:latin typeface="Vidaloka"/>
                <a:ea typeface="Vidaloka"/>
                <a:cs typeface="Vidaloka"/>
                <a:sym typeface="Vidaloka"/>
              </a:defRPr>
            </a:lvl1pPr>
            <a:lvl2pPr marR="0" lvl="1"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9pPr>
          </a:lstStyle>
          <a:p>
            <a:r>
              <a:rPr lang="en" sz="3200" dirty="0"/>
              <a:t>15</a:t>
            </a:r>
          </a:p>
        </p:txBody>
      </p:sp>
      <p:sp>
        <p:nvSpPr>
          <p:cNvPr id="2" name="Google Shape;500;p61">
            <a:extLst>
              <a:ext uri="{FF2B5EF4-FFF2-40B4-BE49-F238E27FC236}">
                <a16:creationId xmlns:a16="http://schemas.microsoft.com/office/drawing/2014/main" id="{7EEAA852-F3E7-7402-57E8-614A368CE92F}"/>
              </a:ext>
            </a:extLst>
          </p:cNvPr>
          <p:cNvSpPr txBox="1">
            <a:spLocks/>
          </p:cNvSpPr>
          <p:nvPr/>
        </p:nvSpPr>
        <p:spPr>
          <a:xfrm>
            <a:off x="5585934" y="3600933"/>
            <a:ext cx="3320996" cy="61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pPr marL="0" indent="0"/>
            <a:r>
              <a:rPr lang="es-ES" sz="1800" dirty="0"/>
              <a:t>Dificultades en el uso de las mayúsculas.</a:t>
            </a:r>
          </a:p>
        </p:txBody>
      </p:sp>
      <p:sp>
        <p:nvSpPr>
          <p:cNvPr id="3" name="Google Shape;506;p61">
            <a:extLst>
              <a:ext uri="{FF2B5EF4-FFF2-40B4-BE49-F238E27FC236}">
                <a16:creationId xmlns:a16="http://schemas.microsoft.com/office/drawing/2014/main" id="{93262BB6-0E56-30B2-1E26-E8F4DF23E074}"/>
              </a:ext>
            </a:extLst>
          </p:cNvPr>
          <p:cNvSpPr txBox="1">
            <a:spLocks/>
          </p:cNvSpPr>
          <p:nvPr/>
        </p:nvSpPr>
        <p:spPr>
          <a:xfrm>
            <a:off x="4752619" y="3580671"/>
            <a:ext cx="833315" cy="66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000"/>
              <a:buFont typeface="Vidaloka"/>
              <a:buNone/>
              <a:defRPr sz="3800" b="0" i="0" u="none" strike="noStrike" cap="none">
                <a:solidFill>
                  <a:schemeClr val="accent1"/>
                </a:solidFill>
                <a:latin typeface="Vidaloka"/>
                <a:ea typeface="Vidaloka"/>
                <a:cs typeface="Vidaloka"/>
                <a:sym typeface="Vidaloka"/>
              </a:defRPr>
            </a:lvl1pPr>
            <a:lvl2pPr marR="0" lvl="1"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9pPr>
          </a:lstStyle>
          <a:p>
            <a:r>
              <a:rPr lang="en" sz="3200" dirty="0"/>
              <a:t>16</a:t>
            </a:r>
          </a:p>
        </p:txBody>
      </p:sp>
      <p:cxnSp>
        <p:nvCxnSpPr>
          <p:cNvPr id="4" name="Conector recto 3">
            <a:extLst>
              <a:ext uri="{FF2B5EF4-FFF2-40B4-BE49-F238E27FC236}">
                <a16:creationId xmlns:a16="http://schemas.microsoft.com/office/drawing/2014/main" id="{CCFABC97-51F1-6DCF-9F14-5D2CE5F35A09}"/>
              </a:ext>
            </a:extLst>
          </p:cNvPr>
          <p:cNvCxnSpPr/>
          <p:nvPr/>
        </p:nvCxnSpPr>
        <p:spPr>
          <a:xfrm>
            <a:off x="890339" y="1045989"/>
            <a:ext cx="0" cy="784433"/>
          </a:xfrm>
          <a:prstGeom prst="line">
            <a:avLst/>
          </a:prstGeom>
        </p:spPr>
        <p:style>
          <a:lnRef idx="2">
            <a:schemeClr val="accent2"/>
          </a:lnRef>
          <a:fillRef idx="0">
            <a:schemeClr val="accent2"/>
          </a:fillRef>
          <a:effectRef idx="1">
            <a:schemeClr val="accent2"/>
          </a:effectRef>
          <a:fontRef idx="minor">
            <a:schemeClr val="tx1"/>
          </a:fontRef>
        </p:style>
      </p:cxnSp>
      <p:cxnSp>
        <p:nvCxnSpPr>
          <p:cNvPr id="5" name="Conector recto 4">
            <a:extLst>
              <a:ext uri="{FF2B5EF4-FFF2-40B4-BE49-F238E27FC236}">
                <a16:creationId xmlns:a16="http://schemas.microsoft.com/office/drawing/2014/main" id="{9AEF7B7B-2953-F43C-4C89-AD68C4506AE3}"/>
              </a:ext>
            </a:extLst>
          </p:cNvPr>
          <p:cNvCxnSpPr/>
          <p:nvPr/>
        </p:nvCxnSpPr>
        <p:spPr>
          <a:xfrm>
            <a:off x="890339" y="2316180"/>
            <a:ext cx="0" cy="784433"/>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Conector recto 5">
            <a:extLst>
              <a:ext uri="{FF2B5EF4-FFF2-40B4-BE49-F238E27FC236}">
                <a16:creationId xmlns:a16="http://schemas.microsoft.com/office/drawing/2014/main" id="{6453ED4C-1EF5-CC1D-3597-AAE8C7348A9E}"/>
              </a:ext>
            </a:extLst>
          </p:cNvPr>
          <p:cNvCxnSpPr/>
          <p:nvPr/>
        </p:nvCxnSpPr>
        <p:spPr>
          <a:xfrm>
            <a:off x="890339" y="3600933"/>
            <a:ext cx="0" cy="784433"/>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Conector recto 6">
            <a:extLst>
              <a:ext uri="{FF2B5EF4-FFF2-40B4-BE49-F238E27FC236}">
                <a16:creationId xmlns:a16="http://schemas.microsoft.com/office/drawing/2014/main" id="{1E94BF62-4EE7-98D0-C4AF-53C9C48BAC8F}"/>
              </a:ext>
            </a:extLst>
          </p:cNvPr>
          <p:cNvCxnSpPr/>
          <p:nvPr/>
        </p:nvCxnSpPr>
        <p:spPr>
          <a:xfrm>
            <a:off x="5434266" y="1011475"/>
            <a:ext cx="0" cy="784433"/>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Conector recto 7">
            <a:extLst>
              <a:ext uri="{FF2B5EF4-FFF2-40B4-BE49-F238E27FC236}">
                <a16:creationId xmlns:a16="http://schemas.microsoft.com/office/drawing/2014/main" id="{C35FB976-66E5-804E-7936-836C90C65059}"/>
              </a:ext>
            </a:extLst>
          </p:cNvPr>
          <p:cNvCxnSpPr/>
          <p:nvPr/>
        </p:nvCxnSpPr>
        <p:spPr>
          <a:xfrm>
            <a:off x="5418226" y="2316180"/>
            <a:ext cx="0" cy="784433"/>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Conector recto 8">
            <a:extLst>
              <a:ext uri="{FF2B5EF4-FFF2-40B4-BE49-F238E27FC236}">
                <a16:creationId xmlns:a16="http://schemas.microsoft.com/office/drawing/2014/main" id="{C9849C0E-A1A3-4BBA-04B0-C4679C11C319}"/>
              </a:ext>
            </a:extLst>
          </p:cNvPr>
          <p:cNvCxnSpPr/>
          <p:nvPr/>
        </p:nvCxnSpPr>
        <p:spPr>
          <a:xfrm>
            <a:off x="5434266" y="3600933"/>
            <a:ext cx="0" cy="784433"/>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603095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79"/>
          <p:cNvSpPr txBox="1">
            <a:spLocks noGrp="1"/>
          </p:cNvSpPr>
          <p:nvPr>
            <p:ph type="title"/>
          </p:nvPr>
        </p:nvSpPr>
        <p:spPr>
          <a:xfrm>
            <a:off x="713250" y="300646"/>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Encabezado – Numeración, título abreviado (</a:t>
            </a:r>
            <a:r>
              <a:rPr lang="es-ES" i="1" dirty="0"/>
              <a:t>running head </a:t>
            </a:r>
            <a:r>
              <a:rPr lang="es-ES" dirty="0"/>
              <a:t>)</a:t>
            </a:r>
            <a:endParaRPr lang="es-EC" dirty="0"/>
          </a:p>
        </p:txBody>
      </p:sp>
      <p:sp>
        <p:nvSpPr>
          <p:cNvPr id="3" name="CuadroTexto 2">
            <a:extLst>
              <a:ext uri="{FF2B5EF4-FFF2-40B4-BE49-F238E27FC236}">
                <a16:creationId xmlns:a16="http://schemas.microsoft.com/office/drawing/2014/main" id="{A0D7AE8F-FA4A-9D8F-290F-25293559B28B}"/>
              </a:ext>
            </a:extLst>
          </p:cNvPr>
          <p:cNvSpPr txBox="1"/>
          <p:nvPr/>
        </p:nvSpPr>
        <p:spPr>
          <a:xfrm>
            <a:off x="713250" y="1903043"/>
            <a:ext cx="7432154" cy="1938992"/>
          </a:xfrm>
          <a:prstGeom prst="rect">
            <a:avLst/>
          </a:prstGeom>
          <a:noFill/>
        </p:spPr>
        <p:txBody>
          <a:bodyPr wrap="square">
            <a:spAutoFit/>
          </a:bodyPr>
          <a:lstStyle/>
          <a:p>
            <a:pPr algn="just">
              <a:spcAft>
                <a:spcPts val="750"/>
              </a:spcAft>
            </a:pPr>
            <a:r>
              <a:rPr lang="es-ES" sz="2000" dirty="0">
                <a:solidFill>
                  <a:srgbClr val="333333"/>
                </a:solidFill>
                <a:effectLst/>
                <a:latin typeface="Montserrat" panose="00000500000000000000" pitchFamily="2" charset="0"/>
                <a:ea typeface="Times New Roman" panose="02020603050405020304" pitchFamily="18" charset="0"/>
              </a:rPr>
              <a:t>El encabezado es el texto que vemos en el margen superior de cada página del documento. Para los trabajos de los estudiantes, el encabezado de la página consiste únicamente en el número de la página. Para los trabajos profesionales es necesario agregar también el título corto (</a:t>
            </a:r>
            <a:r>
              <a:rPr lang="es-ES" sz="2000" i="1" dirty="0">
                <a:solidFill>
                  <a:srgbClr val="333333"/>
                </a:solidFill>
                <a:effectLst/>
                <a:latin typeface="Montserrat" panose="00000500000000000000" pitchFamily="2" charset="0"/>
                <a:ea typeface="Times New Roman" panose="02020603050405020304" pitchFamily="18" charset="0"/>
              </a:rPr>
              <a:t>running head</a:t>
            </a:r>
            <a:r>
              <a:rPr lang="es-ES" sz="2000" dirty="0">
                <a:solidFill>
                  <a:srgbClr val="333333"/>
                </a:solidFill>
                <a:effectLst/>
                <a:latin typeface="Montserrat" panose="00000500000000000000" pitchFamily="2" charset="0"/>
                <a:ea typeface="Times New Roman" panose="02020603050405020304" pitchFamily="18" charset="0"/>
              </a:rPr>
              <a:t>).</a:t>
            </a:r>
          </a:p>
        </p:txBody>
      </p:sp>
    </p:spTree>
    <p:extLst>
      <p:ext uri="{BB962C8B-B14F-4D97-AF65-F5344CB8AC3E}">
        <p14:creationId xmlns:p14="http://schemas.microsoft.com/office/powerpoint/2010/main" val="34596810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pic>
        <p:nvPicPr>
          <p:cNvPr id="2" name="Imagen 1">
            <a:extLst>
              <a:ext uri="{FF2B5EF4-FFF2-40B4-BE49-F238E27FC236}">
                <a16:creationId xmlns:a16="http://schemas.microsoft.com/office/drawing/2014/main" id="{C761BC29-2332-F2FE-740E-0D609B39E3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652" y="1126613"/>
            <a:ext cx="7680695" cy="2442707"/>
          </a:xfrm>
          <a:prstGeom prst="rect">
            <a:avLst/>
          </a:prstGeom>
          <a:noFill/>
          <a:ln>
            <a:noFill/>
          </a:ln>
        </p:spPr>
      </p:pic>
      <p:sp>
        <p:nvSpPr>
          <p:cNvPr id="3" name="CuadroTexto 2">
            <a:extLst>
              <a:ext uri="{FF2B5EF4-FFF2-40B4-BE49-F238E27FC236}">
                <a16:creationId xmlns:a16="http://schemas.microsoft.com/office/drawing/2014/main" id="{7C99D1B0-3624-F6D1-0B12-8B2B175D42FE}"/>
              </a:ext>
            </a:extLst>
          </p:cNvPr>
          <p:cNvSpPr txBox="1"/>
          <p:nvPr/>
        </p:nvSpPr>
        <p:spPr>
          <a:xfrm>
            <a:off x="731652" y="4562023"/>
            <a:ext cx="7432154" cy="338554"/>
          </a:xfrm>
          <a:prstGeom prst="rect">
            <a:avLst/>
          </a:prstGeom>
          <a:noFill/>
        </p:spPr>
        <p:txBody>
          <a:bodyPr wrap="square">
            <a:spAutoFit/>
          </a:bodyPr>
          <a:lstStyle/>
          <a:p>
            <a:pPr algn="just">
              <a:spcAft>
                <a:spcPts val="750"/>
              </a:spcAft>
            </a:pPr>
            <a:r>
              <a:rPr lang="es-ES" sz="1600" dirty="0">
                <a:solidFill>
                  <a:srgbClr val="333333"/>
                </a:solidFill>
                <a:effectLst/>
                <a:latin typeface="Montserrat" panose="00000500000000000000" pitchFamily="2" charset="0"/>
                <a:ea typeface="Times New Roman" panose="02020603050405020304" pitchFamily="18" charset="0"/>
              </a:rPr>
              <a:t>Ejemplo de encabezado en un trabajo de estudiante.</a:t>
            </a:r>
          </a:p>
        </p:txBody>
      </p:sp>
      <p:sp>
        <p:nvSpPr>
          <p:cNvPr id="6" name="CuadroTexto 5">
            <a:extLst>
              <a:ext uri="{FF2B5EF4-FFF2-40B4-BE49-F238E27FC236}">
                <a16:creationId xmlns:a16="http://schemas.microsoft.com/office/drawing/2014/main" id="{174E5B1F-E4BE-8F79-6161-486073B96211}"/>
              </a:ext>
            </a:extLst>
          </p:cNvPr>
          <p:cNvSpPr txBox="1"/>
          <p:nvPr/>
        </p:nvSpPr>
        <p:spPr>
          <a:xfrm>
            <a:off x="731652" y="255040"/>
            <a:ext cx="4824662" cy="566758"/>
          </a:xfrm>
          <a:prstGeom prst="rect">
            <a:avLst/>
          </a:prstGeom>
          <a:noFill/>
        </p:spPr>
        <p:txBody>
          <a:bodyPr wrap="square">
            <a:spAutoFit/>
          </a:bodyPr>
          <a:lstStyle/>
          <a:p>
            <a:pPr>
              <a:lnSpc>
                <a:spcPct val="107000"/>
              </a:lnSpc>
              <a:spcBef>
                <a:spcPts val="1500"/>
              </a:spcBef>
              <a:spcAft>
                <a:spcPts val="1500"/>
              </a:spcAft>
            </a:pPr>
            <a:r>
              <a:rPr lang="es-EC" sz="3000" dirty="0">
                <a:solidFill>
                  <a:schemeClr val="dk1"/>
                </a:solidFill>
                <a:latin typeface="Vidaloka"/>
                <a:sym typeface="Vidaloka"/>
              </a:rPr>
              <a:t>Portada de estudiantes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3" name="CuadroTexto 2">
            <a:extLst>
              <a:ext uri="{FF2B5EF4-FFF2-40B4-BE49-F238E27FC236}">
                <a16:creationId xmlns:a16="http://schemas.microsoft.com/office/drawing/2014/main" id="{7C99D1B0-3624-F6D1-0B12-8B2B175D42FE}"/>
              </a:ext>
            </a:extLst>
          </p:cNvPr>
          <p:cNvSpPr txBox="1"/>
          <p:nvPr/>
        </p:nvSpPr>
        <p:spPr>
          <a:xfrm>
            <a:off x="731652" y="4549906"/>
            <a:ext cx="7432154" cy="338554"/>
          </a:xfrm>
          <a:prstGeom prst="rect">
            <a:avLst/>
          </a:prstGeom>
          <a:noFill/>
        </p:spPr>
        <p:txBody>
          <a:bodyPr wrap="square">
            <a:spAutoFit/>
          </a:bodyPr>
          <a:lstStyle/>
          <a:p>
            <a:pPr algn="just">
              <a:spcAft>
                <a:spcPts val="750"/>
              </a:spcAft>
            </a:pPr>
            <a:r>
              <a:rPr lang="es-ES" sz="1600" dirty="0">
                <a:solidFill>
                  <a:srgbClr val="333333"/>
                </a:solidFill>
                <a:effectLst/>
                <a:latin typeface="Montserrat" panose="00000500000000000000" pitchFamily="2" charset="0"/>
                <a:ea typeface="Times New Roman" panose="02020603050405020304" pitchFamily="18" charset="0"/>
              </a:rPr>
              <a:t>Ejemplo de encabezado en un </a:t>
            </a:r>
            <a:r>
              <a:rPr lang="es-ES" sz="1600" dirty="0">
                <a:solidFill>
                  <a:srgbClr val="333333"/>
                </a:solidFill>
                <a:latin typeface="Montserrat" panose="00000500000000000000" pitchFamily="2" charset="0"/>
                <a:ea typeface="Times New Roman" panose="02020603050405020304" pitchFamily="18" charset="0"/>
              </a:rPr>
              <a:t>trabajo profesional</a:t>
            </a:r>
            <a:r>
              <a:rPr lang="es-ES" sz="1600" dirty="0">
                <a:solidFill>
                  <a:srgbClr val="333333"/>
                </a:solidFill>
                <a:effectLst/>
                <a:latin typeface="Montserrat" panose="00000500000000000000" pitchFamily="2" charset="0"/>
                <a:ea typeface="Times New Roman" panose="02020603050405020304" pitchFamily="18" charset="0"/>
              </a:rPr>
              <a:t>.</a:t>
            </a:r>
          </a:p>
        </p:txBody>
      </p:sp>
      <p:sp>
        <p:nvSpPr>
          <p:cNvPr id="5" name="CuadroTexto 4">
            <a:extLst>
              <a:ext uri="{FF2B5EF4-FFF2-40B4-BE49-F238E27FC236}">
                <a16:creationId xmlns:a16="http://schemas.microsoft.com/office/drawing/2014/main" id="{C2B3AC54-9091-2995-83B3-817A1500BC91}"/>
              </a:ext>
            </a:extLst>
          </p:cNvPr>
          <p:cNvSpPr txBox="1"/>
          <p:nvPr/>
        </p:nvSpPr>
        <p:spPr>
          <a:xfrm>
            <a:off x="731652" y="255040"/>
            <a:ext cx="4824662" cy="566758"/>
          </a:xfrm>
          <a:prstGeom prst="rect">
            <a:avLst/>
          </a:prstGeom>
          <a:noFill/>
        </p:spPr>
        <p:txBody>
          <a:bodyPr wrap="square">
            <a:spAutoFit/>
          </a:bodyPr>
          <a:lstStyle/>
          <a:p>
            <a:pPr>
              <a:lnSpc>
                <a:spcPct val="107000"/>
              </a:lnSpc>
              <a:spcBef>
                <a:spcPts val="1500"/>
              </a:spcBef>
              <a:spcAft>
                <a:spcPts val="1500"/>
              </a:spcAft>
            </a:pPr>
            <a:r>
              <a:rPr lang="es-EC" sz="3000" dirty="0">
                <a:solidFill>
                  <a:schemeClr val="dk1"/>
                </a:solidFill>
                <a:latin typeface="Vidaloka"/>
                <a:sym typeface="Vidaloka"/>
              </a:rPr>
              <a:t>Portada profesional</a:t>
            </a:r>
          </a:p>
        </p:txBody>
      </p:sp>
      <p:pic>
        <p:nvPicPr>
          <p:cNvPr id="6" name="Imagen 5">
            <a:extLst>
              <a:ext uri="{FF2B5EF4-FFF2-40B4-BE49-F238E27FC236}">
                <a16:creationId xmlns:a16="http://schemas.microsoft.com/office/drawing/2014/main" id="{0C056A5A-6686-68BA-E91F-C1CE9AC830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8894" y="1420938"/>
            <a:ext cx="6846211" cy="2301624"/>
          </a:xfrm>
          <a:prstGeom prst="rect">
            <a:avLst/>
          </a:prstGeom>
          <a:noFill/>
          <a:ln>
            <a:noFill/>
          </a:ln>
        </p:spPr>
      </p:pic>
    </p:spTree>
    <p:extLst>
      <p:ext uri="{BB962C8B-B14F-4D97-AF65-F5344CB8AC3E}">
        <p14:creationId xmlns:p14="http://schemas.microsoft.com/office/powerpoint/2010/main" val="34903117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4" name="Google Shape;574;p69"/>
          <p:cNvSpPr txBox="1">
            <a:spLocks noGrp="1"/>
          </p:cNvSpPr>
          <p:nvPr>
            <p:ph type="subTitle" idx="1"/>
          </p:nvPr>
        </p:nvSpPr>
        <p:spPr>
          <a:xfrm>
            <a:off x="792800" y="1463775"/>
            <a:ext cx="7373300" cy="393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ES" sz="2000" dirty="0">
                <a:solidFill>
                  <a:schemeClr val="dk1"/>
                </a:solidFill>
              </a:rPr>
              <a:t>Debes utilizar la función de numeración de páginas de Word para insertar números de página.</a:t>
            </a:r>
          </a:p>
          <a:p>
            <a:pPr marL="0" lvl="0" indent="0" algn="just" rtl="0">
              <a:spcBef>
                <a:spcPts val="0"/>
              </a:spcBef>
              <a:spcAft>
                <a:spcPts val="0"/>
              </a:spcAft>
              <a:buClr>
                <a:schemeClr val="dk1"/>
              </a:buClr>
              <a:buSzPts val="1100"/>
              <a:buFont typeface="Arial"/>
              <a:buNone/>
            </a:pPr>
            <a:endParaRPr lang="es-ES" sz="2000" dirty="0">
              <a:solidFill>
                <a:schemeClr val="dk1"/>
              </a:solidFill>
            </a:endParaRPr>
          </a:p>
          <a:p>
            <a:pPr marL="0" lvl="0" indent="0" algn="just" rtl="0">
              <a:spcBef>
                <a:spcPts val="0"/>
              </a:spcBef>
              <a:spcAft>
                <a:spcPts val="0"/>
              </a:spcAft>
              <a:buClr>
                <a:schemeClr val="dk1"/>
              </a:buClr>
              <a:buSzPts val="1100"/>
              <a:buFont typeface="Arial"/>
              <a:buNone/>
            </a:pPr>
            <a:r>
              <a:rPr lang="es-ES" sz="2000" dirty="0">
                <a:solidFill>
                  <a:schemeClr val="dk1"/>
                </a:solidFill>
              </a:rPr>
              <a:t>La numeración debe estar ubicada en la esquina superior derecha.</a:t>
            </a:r>
          </a:p>
          <a:p>
            <a:pPr marL="0" lvl="0" indent="0" algn="just" rtl="0">
              <a:spcBef>
                <a:spcPts val="0"/>
              </a:spcBef>
              <a:spcAft>
                <a:spcPts val="0"/>
              </a:spcAft>
              <a:buClr>
                <a:schemeClr val="dk1"/>
              </a:buClr>
              <a:buSzPts val="1100"/>
              <a:buFont typeface="Arial"/>
              <a:buNone/>
            </a:pPr>
            <a:endParaRPr lang="es-ES" sz="2000" dirty="0">
              <a:solidFill>
                <a:schemeClr val="dk1"/>
              </a:solidFill>
            </a:endParaRPr>
          </a:p>
          <a:p>
            <a:pPr marL="0" lvl="0" indent="0" algn="just" rtl="0">
              <a:spcBef>
                <a:spcPts val="0"/>
              </a:spcBef>
              <a:spcAft>
                <a:spcPts val="0"/>
              </a:spcAft>
              <a:buClr>
                <a:schemeClr val="dk1"/>
              </a:buClr>
              <a:buSzPts val="1100"/>
              <a:buFont typeface="Arial"/>
              <a:buNone/>
            </a:pPr>
            <a:r>
              <a:rPr lang="es-ES" sz="2000" dirty="0">
                <a:solidFill>
                  <a:schemeClr val="dk1"/>
                </a:solidFill>
              </a:rPr>
              <a:t>El número de página debe aparecer en todas las páginas y la portada lleva el número de página 1.</a:t>
            </a:r>
          </a:p>
        </p:txBody>
      </p:sp>
      <p:sp>
        <p:nvSpPr>
          <p:cNvPr id="6" name="Título 2">
            <a:extLst>
              <a:ext uri="{FF2B5EF4-FFF2-40B4-BE49-F238E27FC236}">
                <a16:creationId xmlns:a16="http://schemas.microsoft.com/office/drawing/2014/main" id="{5882385D-C914-9364-6D2D-41E9EE30B830}"/>
              </a:ext>
            </a:extLst>
          </p:cNvPr>
          <p:cNvSpPr>
            <a:spLocks noGrp="1"/>
          </p:cNvSpPr>
          <p:nvPr>
            <p:ph type="title"/>
          </p:nvPr>
        </p:nvSpPr>
        <p:spPr>
          <a:xfrm>
            <a:off x="713225" y="445025"/>
            <a:ext cx="4711500" cy="572700"/>
          </a:xfrm>
        </p:spPr>
        <p:txBody>
          <a:bodyPr/>
          <a:lstStyle/>
          <a:p>
            <a:r>
              <a:rPr lang="es-EC" sz="3000" dirty="0"/>
              <a:t>Numeración de páginas</a:t>
            </a:r>
          </a:p>
        </p:txBody>
      </p:sp>
    </p:spTree>
    <p:extLst>
      <p:ext uri="{BB962C8B-B14F-4D97-AF65-F5344CB8AC3E}">
        <p14:creationId xmlns:p14="http://schemas.microsoft.com/office/powerpoint/2010/main" val="3672667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87"/>
          <p:cNvSpPr txBox="1">
            <a:spLocks noGrp="1"/>
          </p:cNvSpPr>
          <p:nvPr>
            <p:ph type="title"/>
          </p:nvPr>
        </p:nvSpPr>
        <p:spPr>
          <a:xfrm>
            <a:off x="610588" y="314250"/>
            <a:ext cx="4466738" cy="225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3000" dirty="0"/>
              <a:t>Título corto, </a:t>
            </a:r>
            <a:r>
              <a:rPr lang="pt-BR" sz="3000" dirty="0" err="1"/>
              <a:t>titulillo</a:t>
            </a:r>
            <a:r>
              <a:rPr lang="pt-BR" sz="3000" dirty="0"/>
              <a:t> (</a:t>
            </a:r>
            <a:r>
              <a:rPr lang="pt-BR" sz="3000" i="1" dirty="0"/>
              <a:t>running </a:t>
            </a:r>
            <a:r>
              <a:rPr lang="pt-BR" sz="3000" i="1" dirty="0" err="1"/>
              <a:t>head</a:t>
            </a:r>
            <a:r>
              <a:rPr lang="pt-BR" sz="3000" i="1" dirty="0"/>
              <a:t> </a:t>
            </a:r>
            <a:r>
              <a:rPr lang="pt-BR" sz="3000" dirty="0"/>
              <a:t>)</a:t>
            </a:r>
            <a:endParaRPr lang="en-US" sz="3000" dirty="0"/>
          </a:p>
        </p:txBody>
      </p:sp>
      <p:sp>
        <p:nvSpPr>
          <p:cNvPr id="5" name="CuadroTexto 4">
            <a:extLst>
              <a:ext uri="{FF2B5EF4-FFF2-40B4-BE49-F238E27FC236}">
                <a16:creationId xmlns:a16="http://schemas.microsoft.com/office/drawing/2014/main" id="{05318EEF-77C5-C517-AE72-0CB91CA894FE}"/>
              </a:ext>
            </a:extLst>
          </p:cNvPr>
          <p:cNvSpPr txBox="1"/>
          <p:nvPr/>
        </p:nvSpPr>
        <p:spPr>
          <a:xfrm>
            <a:off x="818147" y="1794027"/>
            <a:ext cx="6641432" cy="2378600"/>
          </a:xfrm>
          <a:prstGeom prst="rect">
            <a:avLst/>
          </a:prstGeom>
          <a:noFill/>
        </p:spPr>
        <p:txBody>
          <a:bodyPr wrap="square">
            <a:spAutoFit/>
          </a:bodyPr>
          <a:lstStyle/>
          <a:p>
            <a:pPr algn="just">
              <a:lnSpc>
                <a:spcPct val="107000"/>
              </a:lnSpc>
              <a:spcAft>
                <a:spcPts val="600"/>
              </a:spcAft>
            </a:pPr>
            <a:r>
              <a:rPr lang="es-EC" sz="2000" dirty="0">
                <a:solidFill>
                  <a:schemeClr val="dk1"/>
                </a:solidFill>
                <a:latin typeface="Montserrat"/>
                <a:sym typeface="Montserrat"/>
              </a:rPr>
              <a:t>El título de encabezado, también conocido como titulillo o título abreviado (</a:t>
            </a:r>
            <a:r>
              <a:rPr lang="es-EC" sz="2000" i="1" dirty="0">
                <a:solidFill>
                  <a:schemeClr val="dk1"/>
                </a:solidFill>
                <a:latin typeface="Montserrat"/>
                <a:sym typeface="Montserrat"/>
              </a:rPr>
              <a:t>running head</a:t>
            </a:r>
            <a:r>
              <a:rPr lang="es-EC" sz="2000" dirty="0">
                <a:solidFill>
                  <a:schemeClr val="dk1"/>
                </a:solidFill>
                <a:latin typeface="Montserrat"/>
                <a:sym typeface="Montserrat"/>
              </a:rPr>
              <a:t>, en inglés) es un título corto de tu investigación que aparece en el encabezado de cada página de un trabajo profesional en formato APA. Es un título breve y sirve para identificar el tema para el lector de una manera rápida.</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87"/>
          <p:cNvSpPr txBox="1">
            <a:spLocks noGrp="1"/>
          </p:cNvSpPr>
          <p:nvPr>
            <p:ph type="title"/>
          </p:nvPr>
        </p:nvSpPr>
        <p:spPr>
          <a:xfrm>
            <a:off x="516073" y="314250"/>
            <a:ext cx="6439917" cy="7026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3000" dirty="0"/>
              <a:t>Título corto, </a:t>
            </a:r>
            <a:r>
              <a:rPr lang="pt-BR" sz="3000" dirty="0" err="1"/>
              <a:t>titulillo</a:t>
            </a:r>
            <a:r>
              <a:rPr lang="pt-BR" sz="3000" dirty="0"/>
              <a:t> (</a:t>
            </a:r>
            <a:r>
              <a:rPr lang="pt-BR" sz="3000" i="1" dirty="0"/>
              <a:t>running </a:t>
            </a:r>
            <a:r>
              <a:rPr lang="pt-BR" sz="3000" i="1" dirty="0" err="1"/>
              <a:t>head</a:t>
            </a:r>
            <a:r>
              <a:rPr lang="pt-BR" sz="3000" dirty="0"/>
              <a:t>)</a:t>
            </a:r>
            <a:endParaRPr lang="en-US" sz="3000" dirty="0"/>
          </a:p>
        </p:txBody>
      </p:sp>
      <p:sp>
        <p:nvSpPr>
          <p:cNvPr id="2" name="Google Shape;553;p66">
            <a:extLst>
              <a:ext uri="{FF2B5EF4-FFF2-40B4-BE49-F238E27FC236}">
                <a16:creationId xmlns:a16="http://schemas.microsoft.com/office/drawing/2014/main" id="{F915EB4B-2A21-A1F5-1F43-2BFDB94B2601}"/>
              </a:ext>
            </a:extLst>
          </p:cNvPr>
          <p:cNvSpPr txBox="1">
            <a:spLocks/>
          </p:cNvSpPr>
          <p:nvPr/>
        </p:nvSpPr>
        <p:spPr>
          <a:xfrm>
            <a:off x="246647" y="1588170"/>
            <a:ext cx="8650706" cy="2382009"/>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Lato"/>
              <a:buChar char="●"/>
              <a:defRPr sz="11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9pPr>
          </a:lstStyle>
          <a:p>
            <a:pPr lvl="0"/>
            <a:r>
              <a:rPr lang="es-ES" sz="1700" dirty="0">
                <a:solidFill>
                  <a:schemeClr val="dk1"/>
                </a:solidFill>
              </a:rPr>
              <a:t>Longitud máxima de 50 caracteres (incluyendo espacios y signos de puntuación). Si el título de tu trabajo tiene más de 50 caracteres debes utilizar una versión resumida del título para el encabezado.</a:t>
            </a:r>
          </a:p>
          <a:p>
            <a:pPr lvl="0"/>
            <a:r>
              <a:rPr lang="es-ES" sz="1700" dirty="0">
                <a:solidFill>
                  <a:schemeClr val="dk1"/>
                </a:solidFill>
              </a:rPr>
              <a:t>El título debe estar escrito todo en mayúsculas</a:t>
            </a:r>
          </a:p>
          <a:p>
            <a:pPr lvl="0"/>
            <a:r>
              <a:rPr lang="es-ES" sz="1700" dirty="0">
                <a:solidFill>
                  <a:schemeClr val="dk1"/>
                </a:solidFill>
              </a:rPr>
              <a:t>Ya no debes utilizar el término título corto o </a:t>
            </a:r>
            <a:r>
              <a:rPr lang="es-ES" sz="1700" i="1" dirty="0">
                <a:solidFill>
                  <a:schemeClr val="dk1"/>
                </a:solidFill>
              </a:rPr>
              <a:t>running head </a:t>
            </a:r>
            <a:r>
              <a:rPr lang="es-ES" sz="1700" dirty="0">
                <a:solidFill>
                  <a:schemeClr val="dk1"/>
                </a:solidFill>
              </a:rPr>
              <a:t>(actualización de la séptima edición de APA)</a:t>
            </a:r>
          </a:p>
          <a:p>
            <a:pPr lvl="0"/>
            <a:r>
              <a:rPr lang="es-ES" sz="1700" dirty="0">
                <a:solidFill>
                  <a:schemeClr val="dk1"/>
                </a:solidFill>
              </a:rPr>
              <a:t>El título corto aparece en el mismo formato en todas las páginas de un trabajo profesional, incluida portada.</a:t>
            </a:r>
          </a:p>
          <a:p>
            <a:pPr lvl="0"/>
            <a:r>
              <a:rPr lang="es-ES" sz="1700" dirty="0">
                <a:solidFill>
                  <a:schemeClr val="dk1"/>
                </a:solidFill>
              </a:rPr>
              <a:t>Debe ser alineado a la izquierda</a:t>
            </a:r>
          </a:p>
          <a:p>
            <a:pPr lvl="0"/>
            <a:r>
              <a:rPr lang="es-ES" sz="1700" dirty="0">
                <a:solidFill>
                  <a:schemeClr val="dk1"/>
                </a:solidFill>
              </a:rPr>
              <a:t>En el encabezado también se debe agregar la numeración de página a la derecha</a:t>
            </a:r>
          </a:p>
        </p:txBody>
      </p:sp>
      <p:sp>
        <p:nvSpPr>
          <p:cNvPr id="3" name="Google Shape;574;p69">
            <a:extLst>
              <a:ext uri="{FF2B5EF4-FFF2-40B4-BE49-F238E27FC236}">
                <a16:creationId xmlns:a16="http://schemas.microsoft.com/office/drawing/2014/main" id="{D6D8A6EA-66CC-DE03-AD16-FFB522BE9109}"/>
              </a:ext>
            </a:extLst>
          </p:cNvPr>
          <p:cNvSpPr txBox="1">
            <a:spLocks noGrp="1"/>
          </p:cNvSpPr>
          <p:nvPr>
            <p:ph type="subTitle" idx="1"/>
          </p:nvPr>
        </p:nvSpPr>
        <p:spPr>
          <a:xfrm>
            <a:off x="516073" y="1016911"/>
            <a:ext cx="7373300" cy="393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ES" sz="2000" dirty="0">
                <a:solidFill>
                  <a:schemeClr val="dk1"/>
                </a:solidFill>
              </a:rPr>
              <a:t>Algunas características del título abreviado:</a:t>
            </a:r>
          </a:p>
        </p:txBody>
      </p:sp>
    </p:spTree>
    <p:extLst>
      <p:ext uri="{BB962C8B-B14F-4D97-AF65-F5344CB8AC3E}">
        <p14:creationId xmlns:p14="http://schemas.microsoft.com/office/powerpoint/2010/main" val="27710157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2" name="CuadroTexto 1">
            <a:extLst>
              <a:ext uri="{FF2B5EF4-FFF2-40B4-BE49-F238E27FC236}">
                <a16:creationId xmlns:a16="http://schemas.microsoft.com/office/drawing/2014/main" id="{DC08922C-EC06-2EBD-EAB3-6EFADE02EAD3}"/>
              </a:ext>
            </a:extLst>
          </p:cNvPr>
          <p:cNvSpPr txBox="1"/>
          <p:nvPr/>
        </p:nvSpPr>
        <p:spPr>
          <a:xfrm>
            <a:off x="252664" y="338375"/>
            <a:ext cx="8638672" cy="1418530"/>
          </a:xfrm>
          <a:prstGeom prst="rect">
            <a:avLst/>
          </a:prstGeom>
          <a:solidFill>
            <a:schemeClr val="tx2">
              <a:lumMod val="90000"/>
            </a:schemeClr>
          </a:solidFill>
        </p:spPr>
        <p:txBody>
          <a:bodyPr wrap="square">
            <a:spAutoFit/>
          </a:bodyPr>
          <a:lstStyle/>
          <a:p>
            <a:pPr>
              <a:lnSpc>
                <a:spcPct val="107000"/>
              </a:lnSpc>
              <a:spcAft>
                <a:spcPts val="600"/>
              </a:spcAft>
            </a:pPr>
            <a:r>
              <a:rPr lang="es-EC" sz="1800" b="1" dirty="0">
                <a:effectLst/>
                <a:latin typeface="Montserrat" panose="00000500000000000000" pitchFamily="2" charset="0"/>
                <a:ea typeface="Calibri" panose="020F0502020204030204" pitchFamily="34" charset="0"/>
                <a:cs typeface="Calibri" panose="020F0502020204030204" pitchFamily="34" charset="0"/>
              </a:rPr>
              <a:t>Ejemplo</a:t>
            </a:r>
            <a:endParaRPr lang="es-EC" sz="1800" b="1" dirty="0">
              <a:effectLst/>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600"/>
              </a:spcAft>
            </a:pPr>
            <a:r>
              <a:rPr lang="es-EC" sz="1800" b="1" dirty="0">
                <a:effectLst/>
                <a:latin typeface="Montserrat" panose="00000500000000000000" pitchFamily="2" charset="0"/>
                <a:ea typeface="Calibri" panose="020F0502020204030204" pitchFamily="34" charset="0"/>
                <a:cs typeface="Calibri" panose="020F0502020204030204" pitchFamily="34" charset="0"/>
              </a:rPr>
              <a:t>Título</a:t>
            </a:r>
            <a:endParaRPr lang="es-EC" sz="1800" b="1" dirty="0">
              <a:effectLst/>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600"/>
              </a:spcAft>
            </a:pPr>
            <a:r>
              <a:rPr lang="es-EC" sz="1800" dirty="0">
                <a:effectLst/>
                <a:latin typeface="Arial" panose="020B0604020202020204" pitchFamily="34" charset="0"/>
                <a:ea typeface="Calibri" panose="020F0502020204030204" pitchFamily="34" charset="0"/>
                <a:cs typeface="Arial" panose="020B0604020202020204" pitchFamily="34" charset="0"/>
              </a:rPr>
              <a:t>Problemas éticos y legales en la práctica profesional de contabilidad en instituciones estatales y privadas en la capital de Colombia</a:t>
            </a:r>
          </a:p>
        </p:txBody>
      </p:sp>
      <p:sp>
        <p:nvSpPr>
          <p:cNvPr id="4" name="CuadroTexto 3">
            <a:extLst>
              <a:ext uri="{FF2B5EF4-FFF2-40B4-BE49-F238E27FC236}">
                <a16:creationId xmlns:a16="http://schemas.microsoft.com/office/drawing/2014/main" id="{C77F5A9D-27C4-0C1A-7C12-5639180F0242}"/>
              </a:ext>
            </a:extLst>
          </p:cNvPr>
          <p:cNvSpPr txBox="1"/>
          <p:nvPr/>
        </p:nvSpPr>
        <p:spPr>
          <a:xfrm>
            <a:off x="252664" y="1839665"/>
            <a:ext cx="8638672" cy="740524"/>
          </a:xfrm>
          <a:prstGeom prst="rect">
            <a:avLst/>
          </a:prstGeom>
          <a:solidFill>
            <a:schemeClr val="tx2">
              <a:lumMod val="90000"/>
            </a:schemeClr>
          </a:solidFill>
        </p:spPr>
        <p:txBody>
          <a:bodyPr wrap="square">
            <a:spAutoFit/>
          </a:bodyPr>
          <a:lstStyle/>
          <a:p>
            <a:pPr>
              <a:lnSpc>
                <a:spcPct val="107000"/>
              </a:lnSpc>
              <a:spcAft>
                <a:spcPts val="600"/>
              </a:spcAft>
            </a:pPr>
            <a:r>
              <a:rPr lang="es-EC" sz="1800" b="1" dirty="0">
                <a:effectLst/>
                <a:latin typeface="Montserrat" panose="00000500000000000000" pitchFamily="2" charset="0"/>
                <a:ea typeface="Calibri" panose="020F0502020204030204" pitchFamily="34" charset="0"/>
                <a:cs typeface="Arial" panose="020B0604020202020204" pitchFamily="34" charset="0"/>
              </a:rPr>
              <a:t>Título corto</a:t>
            </a:r>
          </a:p>
          <a:p>
            <a:pPr>
              <a:lnSpc>
                <a:spcPct val="107000"/>
              </a:lnSpc>
              <a:spcAft>
                <a:spcPts val="600"/>
              </a:spcAft>
            </a:pPr>
            <a:r>
              <a:rPr lang="es-EC" sz="1800" dirty="0">
                <a:effectLst/>
                <a:latin typeface="Arial" panose="020B0604020202020204" pitchFamily="34" charset="0"/>
                <a:ea typeface="Calibri" panose="020F0502020204030204" pitchFamily="34" charset="0"/>
                <a:cs typeface="Arial" panose="020B0604020202020204" pitchFamily="34" charset="0"/>
              </a:rPr>
              <a:t>LA ÉTICA PROFESIONAL EN LA CONTABILIDAD EN BOGOTÁ</a:t>
            </a:r>
          </a:p>
        </p:txBody>
      </p:sp>
      <p:sp>
        <p:nvSpPr>
          <p:cNvPr id="6" name="CuadroTexto 5">
            <a:extLst>
              <a:ext uri="{FF2B5EF4-FFF2-40B4-BE49-F238E27FC236}">
                <a16:creationId xmlns:a16="http://schemas.microsoft.com/office/drawing/2014/main" id="{316E8EBC-8DE1-F34D-FE29-93CC83778DE4}"/>
              </a:ext>
            </a:extLst>
          </p:cNvPr>
          <p:cNvSpPr txBox="1"/>
          <p:nvPr/>
        </p:nvSpPr>
        <p:spPr>
          <a:xfrm>
            <a:off x="252664" y="2711014"/>
            <a:ext cx="8638672" cy="964431"/>
          </a:xfrm>
          <a:prstGeom prst="rect">
            <a:avLst/>
          </a:prstGeom>
          <a:noFill/>
        </p:spPr>
        <p:txBody>
          <a:bodyPr wrap="square">
            <a:spAutoFit/>
          </a:bodyPr>
          <a:lstStyle/>
          <a:p>
            <a:pPr algn="just">
              <a:lnSpc>
                <a:spcPct val="107000"/>
              </a:lnSpc>
              <a:spcAft>
                <a:spcPts val="750"/>
              </a:spcAft>
            </a:pPr>
            <a:r>
              <a:rPr lang="es-EC" sz="1800" dirty="0">
                <a:solidFill>
                  <a:srgbClr val="333333"/>
                </a:solidFill>
                <a:effectLst/>
                <a:latin typeface="Montserrat" panose="00000500000000000000" pitchFamily="2" charset="0"/>
                <a:ea typeface="Times New Roman" panose="02020603050405020304" pitchFamily="18" charset="0"/>
                <a:cs typeface="Arial" panose="020B0604020202020204" pitchFamily="34" charset="0"/>
              </a:rPr>
              <a:t>Note que el título corto tiene 50 caracteres y es un resumen del título completo del trabajo. El encabezado del trabajo se vería de la siguiente forma en todas las páginas.</a:t>
            </a:r>
            <a:endParaRPr lang="es-EC" sz="1800" dirty="0">
              <a:effectLst/>
              <a:latin typeface="Montserrat" panose="00000500000000000000" pitchFamily="2" charset="0"/>
              <a:ea typeface="Calibri" panose="020F0502020204030204" pitchFamily="34" charset="0"/>
              <a:cs typeface="Arial" panose="020B0604020202020204" pitchFamily="34" charset="0"/>
            </a:endParaRPr>
          </a:p>
        </p:txBody>
      </p:sp>
      <p:pic>
        <p:nvPicPr>
          <p:cNvPr id="7" name="Imagen 6">
            <a:extLst>
              <a:ext uri="{FF2B5EF4-FFF2-40B4-BE49-F238E27FC236}">
                <a16:creationId xmlns:a16="http://schemas.microsoft.com/office/drawing/2014/main" id="{A38C11CA-F398-6A1E-1BD4-C86F6A3015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6422" y="3806270"/>
            <a:ext cx="5431155" cy="998855"/>
          </a:xfrm>
          <a:prstGeom prst="rect">
            <a:avLst/>
          </a:prstGeom>
          <a:noFill/>
          <a:ln>
            <a:noFill/>
          </a:ln>
        </p:spPr>
      </p:pic>
    </p:spTree>
    <p:extLst>
      <p:ext uri="{BB962C8B-B14F-4D97-AF65-F5344CB8AC3E}">
        <p14:creationId xmlns:p14="http://schemas.microsoft.com/office/powerpoint/2010/main" val="34166651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82"/>
          <p:cNvSpPr txBox="1">
            <a:spLocks noGrp="1"/>
          </p:cNvSpPr>
          <p:nvPr>
            <p:ph type="title"/>
          </p:nvPr>
        </p:nvSpPr>
        <p:spPr>
          <a:xfrm>
            <a:off x="943258" y="2247300"/>
            <a:ext cx="7069773" cy="648900"/>
          </a:xfrm>
          <a:prstGeom prst="rect">
            <a:avLst/>
          </a:prstGeom>
        </p:spPr>
        <p:txBody>
          <a:bodyPr spcFirstLastPara="1" wrap="square" lIns="91425" tIns="91425" rIns="91425" bIns="91425" anchor="ctr" anchorCtr="0">
            <a:noAutofit/>
          </a:bodyPr>
          <a:lstStyle/>
          <a:p>
            <a:r>
              <a:rPr lang="es-EC" sz="7200" dirty="0"/>
              <a:t>Otras cuestiones importantes: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3" name="CuadroTexto 2">
            <a:extLst>
              <a:ext uri="{FF2B5EF4-FFF2-40B4-BE49-F238E27FC236}">
                <a16:creationId xmlns:a16="http://schemas.microsoft.com/office/drawing/2014/main" id="{EE374E86-D8CF-1CAE-726D-10EDE77268BF}"/>
              </a:ext>
            </a:extLst>
          </p:cNvPr>
          <p:cNvSpPr txBox="1"/>
          <p:nvPr/>
        </p:nvSpPr>
        <p:spPr>
          <a:xfrm>
            <a:off x="571500" y="300875"/>
            <a:ext cx="4824662" cy="566758"/>
          </a:xfrm>
          <a:prstGeom prst="rect">
            <a:avLst/>
          </a:prstGeom>
          <a:noFill/>
        </p:spPr>
        <p:txBody>
          <a:bodyPr wrap="square">
            <a:spAutoFit/>
          </a:bodyPr>
          <a:lstStyle/>
          <a:p>
            <a:pPr>
              <a:lnSpc>
                <a:spcPct val="107000"/>
              </a:lnSpc>
              <a:spcAft>
                <a:spcPts val="600"/>
              </a:spcAft>
            </a:pPr>
            <a:r>
              <a:rPr lang="es-EC" sz="3000" dirty="0">
                <a:effectLst/>
                <a:latin typeface="Vidaloka" panose="020B0604020202020204" charset="0"/>
                <a:ea typeface="Calibri" panose="020F0502020204030204" pitchFamily="34" charset="0"/>
                <a:cs typeface="Calibri" panose="020F0502020204030204" pitchFamily="34" charset="0"/>
              </a:rPr>
              <a:t>Empleo de cursivas</a:t>
            </a:r>
            <a:endParaRPr lang="es-EC" sz="3000" dirty="0">
              <a:effectLst/>
              <a:latin typeface="Vidaloka" panose="020B060402020202020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BFFD6B86-639D-003C-4F28-5F81335D5992}"/>
              </a:ext>
            </a:extLst>
          </p:cNvPr>
          <p:cNvSpPr txBox="1"/>
          <p:nvPr/>
        </p:nvSpPr>
        <p:spPr>
          <a:xfrm>
            <a:off x="571500" y="1027829"/>
            <a:ext cx="8067174" cy="671915"/>
          </a:xfrm>
          <a:prstGeom prst="rect">
            <a:avLst/>
          </a:prstGeom>
          <a:noFill/>
        </p:spPr>
        <p:txBody>
          <a:bodyPr wrap="square">
            <a:spAutoFit/>
          </a:bodyPr>
          <a:lstStyle/>
          <a:p>
            <a:pPr>
              <a:lnSpc>
                <a:spcPct val="107000"/>
              </a:lnSpc>
              <a:spcAft>
                <a:spcPts val="600"/>
              </a:spcAft>
            </a:pPr>
            <a:r>
              <a:rPr lang="es-EC" sz="1800" dirty="0">
                <a:effectLst/>
                <a:latin typeface="Montserrat" panose="00000500000000000000" pitchFamily="2" charset="0"/>
                <a:ea typeface="Calibri" panose="020F0502020204030204" pitchFamily="34" charset="0"/>
                <a:cs typeface="Calibri" panose="020F0502020204030204" pitchFamily="34" charset="0"/>
              </a:rPr>
              <a:t>Utilice cursivas para títulos de libros, periódicos, películas, programas de televisión y publicaciones en microfilm.</a:t>
            </a:r>
            <a:endParaRPr lang="es-EC" sz="18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EFAAD32B-69D8-EC11-F173-2F712252D576}"/>
              </a:ext>
            </a:extLst>
          </p:cNvPr>
          <p:cNvSpPr txBox="1"/>
          <p:nvPr/>
        </p:nvSpPr>
        <p:spPr>
          <a:xfrm>
            <a:off x="3031958" y="1831226"/>
            <a:ext cx="2719137" cy="740524"/>
          </a:xfrm>
          <a:prstGeom prst="rect">
            <a:avLst/>
          </a:prstGeom>
          <a:noFill/>
          <a:ln w="19050">
            <a:solidFill>
              <a:schemeClr val="tx2">
                <a:lumMod val="75000"/>
              </a:schemeClr>
            </a:solidFill>
          </a:ln>
        </p:spPr>
        <p:txBody>
          <a:bodyPr wrap="square">
            <a:spAutoFit/>
          </a:bodyPr>
          <a:lstStyle/>
          <a:p>
            <a:pPr>
              <a:lnSpc>
                <a:spcPct val="107000"/>
              </a:lnSpc>
              <a:spcAft>
                <a:spcPts val="600"/>
              </a:spcAft>
            </a:pPr>
            <a:r>
              <a:rPr lang="es-EC" sz="1800" i="1" dirty="0">
                <a:effectLst/>
                <a:latin typeface="+mj-lt"/>
                <a:ea typeface="Calibri" panose="020F0502020204030204" pitchFamily="34" charset="0"/>
                <a:cs typeface="Calibri" panose="020F0502020204030204" pitchFamily="34" charset="0"/>
              </a:rPr>
              <a:t>Los elementos del estilo</a:t>
            </a:r>
            <a:endParaRPr lang="es-EC" sz="1800" dirty="0">
              <a:effectLst/>
              <a:latin typeface="+mj-lt"/>
              <a:ea typeface="Calibri" panose="020F0502020204030204" pitchFamily="34" charset="0"/>
              <a:cs typeface="Times New Roman" panose="02020603050405020304" pitchFamily="18" charset="0"/>
            </a:endParaRPr>
          </a:p>
          <a:p>
            <a:pPr>
              <a:lnSpc>
                <a:spcPct val="107000"/>
              </a:lnSpc>
              <a:spcAft>
                <a:spcPts val="600"/>
              </a:spcAft>
            </a:pPr>
            <a:r>
              <a:rPr lang="es-EC" sz="1800" i="1" dirty="0">
                <a:effectLst/>
                <a:latin typeface="+mj-lt"/>
                <a:ea typeface="Calibri" panose="020F0502020204030204" pitchFamily="34" charset="0"/>
                <a:cs typeface="Calibri" panose="020F0502020204030204" pitchFamily="34" charset="0"/>
              </a:rPr>
              <a:t>American </a:t>
            </a:r>
            <a:r>
              <a:rPr lang="es-EC" sz="1800" i="1" dirty="0" err="1">
                <a:effectLst/>
                <a:latin typeface="+mj-lt"/>
                <a:ea typeface="Calibri" panose="020F0502020204030204" pitchFamily="34" charset="0"/>
                <a:cs typeface="Calibri" panose="020F0502020204030204" pitchFamily="34" charset="0"/>
              </a:rPr>
              <a:t>Psychologist</a:t>
            </a:r>
            <a:endParaRPr lang="es-EC" sz="1800" dirty="0">
              <a:effectLst/>
              <a:latin typeface="+mj-lt"/>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49293E1B-443A-D4B6-B1BC-9C3EDD9086C6}"/>
              </a:ext>
            </a:extLst>
          </p:cNvPr>
          <p:cNvSpPr txBox="1"/>
          <p:nvPr/>
        </p:nvSpPr>
        <p:spPr>
          <a:xfrm>
            <a:off x="739943" y="2932036"/>
            <a:ext cx="3543299" cy="1657954"/>
          </a:xfrm>
          <a:prstGeom prst="rect">
            <a:avLst/>
          </a:prstGeom>
          <a:solidFill>
            <a:schemeClr val="accent2">
              <a:lumMod val="20000"/>
              <a:lumOff val="80000"/>
            </a:schemeClr>
          </a:solidFill>
        </p:spPr>
        <p:txBody>
          <a:bodyPr wrap="square">
            <a:spAutoFit/>
          </a:bodyPr>
          <a:lstStyle/>
          <a:p>
            <a:pPr algn="just">
              <a:lnSpc>
                <a:spcPct val="107000"/>
              </a:lnSpc>
              <a:spcAft>
                <a:spcPts val="600"/>
              </a:spcAft>
            </a:pPr>
            <a:r>
              <a:rPr lang="es-EC" sz="1600" dirty="0">
                <a:latin typeface="Montserrat" panose="00000500000000000000" pitchFamily="2" charset="0"/>
                <a:cs typeface="Calibri" panose="020F0502020204030204" pitchFamily="34" charset="0"/>
              </a:rPr>
              <a:t>Excepción: Si el título aparece en un texto que ya tiene cursivas, las palabras del título deberán escribirse en romanas o redondas (esto se conoce como cursivas inversas).</a:t>
            </a:r>
          </a:p>
        </p:txBody>
      </p:sp>
      <p:sp>
        <p:nvSpPr>
          <p:cNvPr id="17" name="CuadroTexto 16">
            <a:extLst>
              <a:ext uri="{FF2B5EF4-FFF2-40B4-BE49-F238E27FC236}">
                <a16:creationId xmlns:a16="http://schemas.microsoft.com/office/drawing/2014/main" id="{19C92FCD-5DC7-ACE6-7548-052DD1B17B9B}"/>
              </a:ext>
            </a:extLst>
          </p:cNvPr>
          <p:cNvSpPr txBox="1"/>
          <p:nvPr/>
        </p:nvSpPr>
        <p:spPr>
          <a:xfrm>
            <a:off x="4605086" y="3377446"/>
            <a:ext cx="4129840" cy="767133"/>
          </a:xfrm>
          <a:prstGeom prst="rect">
            <a:avLst/>
          </a:prstGeom>
          <a:noFill/>
          <a:ln w="19050">
            <a:solidFill>
              <a:schemeClr val="accent2">
                <a:lumMod val="60000"/>
                <a:lumOff val="40000"/>
              </a:schemeClr>
            </a:solidFill>
          </a:ln>
        </p:spPr>
        <p:txBody>
          <a:bodyPr wrap="square">
            <a:spAutoFit/>
          </a:bodyPr>
          <a:lstStyle/>
          <a:p>
            <a:pPr algn="just">
              <a:lnSpc>
                <a:spcPct val="107000"/>
              </a:lnSpc>
              <a:spcAft>
                <a:spcPts val="600"/>
              </a:spcAft>
            </a:pPr>
            <a:r>
              <a:rPr lang="es-EC" sz="1400" i="1" dirty="0">
                <a:effectLst/>
                <a:latin typeface="Arial" panose="020B0604020202020204" pitchFamily="34" charset="0"/>
                <a:ea typeface="Calibri" panose="020F0502020204030204" pitchFamily="34" charset="0"/>
                <a:cs typeface="Arial" panose="020B0604020202020204" pitchFamily="34" charset="0"/>
              </a:rPr>
              <a:t>Soñando según el libro: </a:t>
            </a:r>
            <a:r>
              <a:rPr lang="es-EC" sz="1400" dirty="0">
                <a:effectLst/>
                <a:latin typeface="Arial" panose="020B0604020202020204" pitchFamily="34" charset="0"/>
                <a:ea typeface="Calibri" panose="020F0502020204030204" pitchFamily="34" charset="0"/>
                <a:cs typeface="Arial" panose="020B0604020202020204" pitchFamily="34" charset="0"/>
              </a:rPr>
              <a:t>La interpretación de los sueños</a:t>
            </a:r>
            <a:r>
              <a:rPr lang="es-EC" sz="1400" i="1" dirty="0">
                <a:effectLst/>
                <a:latin typeface="Arial" panose="020B0604020202020204" pitchFamily="34" charset="0"/>
                <a:ea typeface="Calibri" panose="020F0502020204030204" pitchFamily="34" charset="0"/>
                <a:cs typeface="Arial" panose="020B0604020202020204" pitchFamily="34" charset="0"/>
              </a:rPr>
              <a:t> de Freud y la historia del movimiento psicoanalítico</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94949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99"/>
          <p:cNvSpPr txBox="1">
            <a:spLocks noGrp="1"/>
          </p:cNvSpPr>
          <p:nvPr>
            <p:ph type="title"/>
          </p:nvPr>
        </p:nvSpPr>
        <p:spPr>
          <a:xfrm>
            <a:off x="797648" y="290947"/>
            <a:ext cx="6899100" cy="731737"/>
          </a:xfrm>
          <a:prstGeom prst="rect">
            <a:avLst/>
          </a:prstGeom>
        </p:spPr>
        <p:txBody>
          <a:bodyPr spcFirstLastPara="1" wrap="square" lIns="91425" tIns="91425" rIns="91425" bIns="91425" anchor="t" anchorCtr="0">
            <a:noAutofit/>
          </a:bodyPr>
          <a:lstStyle/>
          <a:p>
            <a:pPr algn="l">
              <a:lnSpc>
                <a:spcPct val="107000"/>
              </a:lnSpc>
              <a:spcAft>
                <a:spcPts val="600"/>
              </a:spcAft>
            </a:pPr>
            <a:r>
              <a:rPr lang="es-EC" sz="3000">
                <a:effectLst/>
                <a:latin typeface="Vidaloka" panose="020B0604020202020204" charset="0"/>
                <a:ea typeface="Calibri" panose="020F0502020204030204" pitchFamily="34" charset="0"/>
                <a:cs typeface="Calibri" panose="020F0502020204030204" pitchFamily="34" charset="0"/>
              </a:rPr>
              <a:t>Géneros, especies, variedades</a:t>
            </a:r>
            <a:endParaRPr lang="es-EC" sz="3000">
              <a:effectLst/>
              <a:latin typeface="Vidaloka" panose="020B060402020202020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6C99FF33-7BFA-0BDB-99D3-90803A44B8B1}"/>
              </a:ext>
            </a:extLst>
          </p:cNvPr>
          <p:cNvSpPr txBox="1"/>
          <p:nvPr/>
        </p:nvSpPr>
        <p:spPr>
          <a:xfrm>
            <a:off x="3499685" y="1210573"/>
            <a:ext cx="2012281" cy="397738"/>
          </a:xfrm>
          <a:prstGeom prst="rect">
            <a:avLst/>
          </a:prstGeom>
          <a:noFill/>
          <a:ln w="19050">
            <a:solidFill>
              <a:schemeClr val="tx2">
                <a:lumMod val="75000"/>
              </a:schemeClr>
            </a:solidFill>
          </a:ln>
        </p:spPr>
        <p:txBody>
          <a:bodyPr wrap="square">
            <a:spAutoFit/>
          </a:bodyPr>
          <a:lstStyle/>
          <a:p>
            <a:pPr>
              <a:lnSpc>
                <a:spcPct val="107000"/>
              </a:lnSpc>
              <a:spcAft>
                <a:spcPts val="600"/>
              </a:spcAft>
            </a:pPr>
            <a:r>
              <a:rPr lang="es-EC" sz="2000" i="1" dirty="0">
                <a:effectLst/>
                <a:latin typeface="Arial" panose="020B0604020202020204" pitchFamily="34" charset="0"/>
                <a:ea typeface="Calibri" panose="020F0502020204030204" pitchFamily="34" charset="0"/>
                <a:cs typeface="Arial" panose="020B0604020202020204" pitchFamily="34" charset="0"/>
              </a:rPr>
              <a:t>Macaca </a:t>
            </a:r>
            <a:r>
              <a:rPr lang="es-EC" sz="2000" i="1" dirty="0" err="1">
                <a:effectLst/>
                <a:latin typeface="Arial" panose="020B0604020202020204" pitchFamily="34" charset="0"/>
                <a:ea typeface="Calibri" panose="020F0502020204030204" pitchFamily="34" charset="0"/>
                <a:cs typeface="Arial" panose="020B0604020202020204" pitchFamily="34" charset="0"/>
              </a:rPr>
              <a:t>mulatta</a:t>
            </a:r>
            <a:endParaRPr lang="es-EC"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C6AA4A7-490A-15FF-565F-D3D17E4342B5}"/>
              </a:ext>
            </a:extLst>
          </p:cNvPr>
          <p:cNvSpPr txBox="1"/>
          <p:nvPr/>
        </p:nvSpPr>
        <p:spPr>
          <a:xfrm>
            <a:off x="797648" y="1796200"/>
            <a:ext cx="7672584" cy="3092641"/>
          </a:xfrm>
          <a:prstGeom prst="rect">
            <a:avLst/>
          </a:prstGeom>
          <a:noFill/>
        </p:spPr>
        <p:txBody>
          <a:bodyPr wrap="square">
            <a:spAutoFit/>
          </a:bodyPr>
          <a:lstStyle/>
          <a:p>
            <a:pPr algn="just">
              <a:lnSpc>
                <a:spcPct val="107000"/>
              </a:lnSpc>
              <a:spcAft>
                <a:spcPts val="600"/>
              </a:spcAft>
            </a:pPr>
            <a:r>
              <a:rPr lang="es-EC" sz="2000" dirty="0">
                <a:effectLst/>
                <a:latin typeface="Montserrat" panose="00000500000000000000" pitchFamily="2" charset="0"/>
                <a:ea typeface="Calibri" panose="020F0502020204030204" pitchFamily="34" charset="0"/>
                <a:cs typeface="Calibri" panose="020F0502020204030204" pitchFamily="34" charset="0"/>
              </a:rPr>
              <a:t>Presentación de un término o etiqueta nuevo, técnico o clave (después de que el término haya sido empleado, no vuelva a escribirlo en cursivas).</a:t>
            </a:r>
          </a:p>
          <a:p>
            <a:pPr algn="just">
              <a:lnSpc>
                <a:spcPct val="107000"/>
              </a:lnSpc>
              <a:spcAft>
                <a:spcPts val="600"/>
              </a:spcAft>
            </a:pPr>
            <a:endParaRPr lang="es-EC" sz="2000" dirty="0">
              <a:effectLst/>
              <a:latin typeface="Montserrat" panose="00000500000000000000" pitchFamily="2" charset="0"/>
              <a:ea typeface="Calibri" panose="020F0502020204030204" pitchFamily="34" charset="0"/>
              <a:cs typeface="Calibri" panose="020F0502020204030204" pitchFamily="34" charset="0"/>
            </a:endParaRPr>
          </a:p>
          <a:p>
            <a:pPr algn="just">
              <a:lnSpc>
                <a:spcPct val="107000"/>
              </a:lnSpc>
              <a:spcAft>
                <a:spcPts val="600"/>
              </a:spcAft>
            </a:pPr>
            <a:r>
              <a:rPr lang="es-ES" sz="2000" dirty="0">
                <a:effectLst/>
                <a:latin typeface="Montserrat" panose="00000500000000000000" pitchFamily="2" charset="0"/>
                <a:ea typeface="Calibri" panose="020F0502020204030204" pitchFamily="34" charset="0"/>
                <a:cs typeface="Times New Roman" panose="02020603050405020304" pitchFamily="18" charset="0"/>
              </a:rPr>
              <a:t>el término </a:t>
            </a:r>
            <a:r>
              <a:rPr lang="es-ES" sz="2000" i="1" dirty="0">
                <a:effectLst/>
                <a:latin typeface="Montserrat" panose="00000500000000000000" pitchFamily="2" charset="0"/>
                <a:ea typeface="Calibri" panose="020F0502020204030204" pitchFamily="34" charset="0"/>
                <a:cs typeface="Times New Roman" panose="02020603050405020304" pitchFamily="18" charset="0"/>
              </a:rPr>
              <a:t>enmascaramiento inverso</a:t>
            </a:r>
          </a:p>
          <a:p>
            <a:pPr algn="just">
              <a:lnSpc>
                <a:spcPct val="107000"/>
              </a:lnSpc>
              <a:spcAft>
                <a:spcPts val="600"/>
              </a:spcAft>
            </a:pPr>
            <a:r>
              <a:rPr lang="es-ES" sz="2000" dirty="0">
                <a:effectLst/>
                <a:latin typeface="Montserrat" panose="00000500000000000000" pitchFamily="2" charset="0"/>
                <a:ea typeface="Calibri" panose="020F0502020204030204" pitchFamily="34" charset="0"/>
                <a:cs typeface="Times New Roman" panose="02020603050405020304" pitchFamily="18" charset="0"/>
              </a:rPr>
              <a:t>caja etiquetada </a:t>
            </a:r>
            <a:r>
              <a:rPr lang="es-ES" sz="2000" i="1" dirty="0">
                <a:effectLst/>
                <a:latin typeface="Montserrat" panose="00000500000000000000" pitchFamily="2" charset="0"/>
                <a:ea typeface="Calibri" panose="020F0502020204030204" pitchFamily="34" charset="0"/>
                <a:cs typeface="Times New Roman" panose="02020603050405020304" pitchFamily="18" charset="0"/>
              </a:rPr>
              <a:t>vacía</a:t>
            </a:r>
          </a:p>
          <a:p>
            <a:pPr algn="just">
              <a:lnSpc>
                <a:spcPct val="107000"/>
              </a:lnSpc>
              <a:spcAft>
                <a:spcPts val="600"/>
              </a:spcAft>
            </a:pPr>
            <a:r>
              <a:rPr lang="es-ES" sz="2000" dirty="0">
                <a:effectLst/>
                <a:latin typeface="Montserrat" panose="00000500000000000000" pitchFamily="2" charset="0"/>
                <a:ea typeface="Calibri" panose="020F0502020204030204" pitchFamily="34" charset="0"/>
                <a:cs typeface="Times New Roman" panose="02020603050405020304" pitchFamily="18" charset="0"/>
              </a:rPr>
              <a:t> </a:t>
            </a:r>
          </a:p>
          <a:p>
            <a:pPr algn="just">
              <a:lnSpc>
                <a:spcPct val="107000"/>
              </a:lnSpc>
              <a:spcAft>
                <a:spcPts val="600"/>
              </a:spcAft>
            </a:pPr>
            <a:endParaRPr lang="es-EC" sz="2000" dirty="0">
              <a:effectLst/>
              <a:latin typeface="Montserrat" panose="00000500000000000000" pitchFamily="2"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1" name="Google Shape;541;p64"/>
          <p:cNvSpPr txBox="1">
            <a:spLocks noGrp="1"/>
          </p:cNvSpPr>
          <p:nvPr>
            <p:ph type="subTitle" idx="1"/>
          </p:nvPr>
        </p:nvSpPr>
        <p:spPr>
          <a:xfrm>
            <a:off x="594499" y="1574550"/>
            <a:ext cx="7955002" cy="997200"/>
          </a:xfrm>
          <a:prstGeom prst="rect">
            <a:avLst/>
          </a:prstGeom>
        </p:spPr>
        <p:txBody>
          <a:bodyPr spcFirstLastPara="1" wrap="square" lIns="91425" tIns="91425" rIns="91425" bIns="91425" anchor="t" anchorCtr="0">
            <a:noAutofit/>
          </a:bodyPr>
          <a:lstStyle/>
          <a:p>
            <a:pPr marL="0" lvl="0" indent="0" algn="just">
              <a:spcAft>
                <a:spcPts val="1200"/>
              </a:spcAft>
            </a:pPr>
            <a:r>
              <a:rPr lang="es-ES" dirty="0"/>
              <a:t>En primer término, debemos recordar las partes básicas del trabajo de investigación (tesis, monografías, artículos científicos): título, autores, datos de afiliación de los autores, resumen, palabras clave, introducción, materiales y métodos, resultados, discusión y conclusiones, agradecimientos, referencias, notas, t</a:t>
            </a:r>
            <a:r>
              <a:rPr lang="es-ES" dirty="0" smtClean="0"/>
              <a:t>ablas </a:t>
            </a:r>
            <a:r>
              <a:rPr lang="es-ES" dirty="0"/>
              <a:t>y </a:t>
            </a:r>
            <a:r>
              <a:rPr lang="es-ES" dirty="0" smtClean="0"/>
              <a:t>figuras.</a:t>
            </a:r>
            <a:endParaRP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5" name="CuadroTexto 4">
            <a:extLst>
              <a:ext uri="{FF2B5EF4-FFF2-40B4-BE49-F238E27FC236}">
                <a16:creationId xmlns:a16="http://schemas.microsoft.com/office/drawing/2014/main" id="{7C6AA4A7-490A-15FF-565F-D3D17E4342B5}"/>
              </a:ext>
            </a:extLst>
          </p:cNvPr>
          <p:cNvSpPr txBox="1"/>
          <p:nvPr/>
        </p:nvSpPr>
        <p:spPr>
          <a:xfrm>
            <a:off x="797647" y="544303"/>
            <a:ext cx="8033531" cy="4054893"/>
          </a:xfrm>
          <a:prstGeom prst="rect">
            <a:avLst/>
          </a:prstGeom>
          <a:noFill/>
        </p:spPr>
        <p:txBody>
          <a:bodyPr wrap="square">
            <a:spAutoFit/>
          </a:bodyPr>
          <a:lstStyle/>
          <a:p>
            <a:pPr algn="just">
              <a:lnSpc>
                <a:spcPct val="107000"/>
              </a:lnSpc>
              <a:spcAft>
                <a:spcPts val="300"/>
              </a:spcAft>
            </a:pPr>
            <a:r>
              <a:rPr lang="es-EC" sz="1800" dirty="0">
                <a:effectLst/>
                <a:latin typeface="Montserrat" panose="00000500000000000000" pitchFamily="2" charset="0"/>
                <a:ea typeface="Calibri" panose="020F0502020204030204" pitchFamily="34" charset="0"/>
                <a:cs typeface="Calibri" panose="020F0502020204030204" pitchFamily="34" charset="0"/>
              </a:rPr>
              <a:t>Una letra, palabra o frase citada como ejemplo lingüístico:</a:t>
            </a:r>
            <a:endParaRPr lang="es-EC" sz="1800" dirty="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300"/>
              </a:spcAft>
            </a:pPr>
            <a:r>
              <a:rPr lang="es-EC" sz="1800" dirty="0">
                <a:effectLst/>
                <a:latin typeface="Montserrat" panose="00000500000000000000" pitchFamily="2" charset="0"/>
                <a:ea typeface="Calibri" panose="020F0502020204030204" pitchFamily="34" charset="0"/>
                <a:cs typeface="Calibri" panose="020F0502020204030204" pitchFamily="34" charset="0"/>
              </a:rPr>
              <a:t>palabras tales como </a:t>
            </a:r>
            <a:r>
              <a:rPr lang="es-EC" sz="1800" i="1" dirty="0">
                <a:effectLst/>
                <a:latin typeface="Montserrat" panose="00000500000000000000" pitchFamily="2" charset="0"/>
                <a:ea typeface="Calibri" panose="020F0502020204030204" pitchFamily="34" charset="0"/>
                <a:cs typeface="Calibri" panose="020F0502020204030204" pitchFamily="34" charset="0"/>
              </a:rPr>
              <a:t>grande</a:t>
            </a:r>
            <a:r>
              <a:rPr lang="es-EC" sz="1800" dirty="0">
                <a:effectLst/>
                <a:latin typeface="Montserrat" panose="00000500000000000000" pitchFamily="2" charset="0"/>
                <a:ea typeface="Calibri" panose="020F0502020204030204" pitchFamily="34" charset="0"/>
                <a:cs typeface="Calibri" panose="020F0502020204030204" pitchFamily="34" charset="0"/>
              </a:rPr>
              <a:t> y </a:t>
            </a:r>
            <a:r>
              <a:rPr lang="es-ES" sz="1800" i="1" dirty="0">
                <a:effectLst/>
                <a:latin typeface="Montserrat" panose="00000500000000000000" pitchFamily="2" charset="0"/>
                <a:ea typeface="Calibri" panose="020F0502020204030204" pitchFamily="34" charset="0"/>
                <a:cs typeface="Calibri" panose="020F0502020204030204" pitchFamily="34" charset="0"/>
              </a:rPr>
              <a:t>pequeño</a:t>
            </a:r>
            <a:endParaRPr lang="es-EC" sz="1800" dirty="0">
              <a:effectLst/>
              <a:latin typeface="Montserrat" panose="00000500000000000000" pitchFamily="2" charset="0"/>
              <a:ea typeface="Calibri" panose="020F0502020204030204" pitchFamily="34" charset="0"/>
              <a:cs typeface="Calibri" panose="020F0502020204030204" pitchFamily="34" charset="0"/>
            </a:endParaRPr>
          </a:p>
          <a:p>
            <a:pPr algn="just">
              <a:lnSpc>
                <a:spcPct val="107000"/>
              </a:lnSpc>
              <a:spcAft>
                <a:spcPts val="300"/>
              </a:spcAft>
            </a:pPr>
            <a:endParaRPr lang="es-EC" sz="1800" dirty="0">
              <a:effectLst/>
              <a:latin typeface="Montserrat" panose="00000500000000000000" pitchFamily="2" charset="0"/>
              <a:ea typeface="Calibri" panose="020F0502020204030204" pitchFamily="34" charset="0"/>
              <a:cs typeface="Calibri" panose="020F0502020204030204" pitchFamily="34" charset="0"/>
            </a:endParaRPr>
          </a:p>
          <a:p>
            <a:pPr algn="just">
              <a:lnSpc>
                <a:spcPct val="107000"/>
              </a:lnSpc>
              <a:spcAft>
                <a:spcPts val="300"/>
              </a:spcAft>
            </a:pPr>
            <a:r>
              <a:rPr lang="es-EC" sz="1800" dirty="0">
                <a:effectLst/>
                <a:latin typeface="Montserrat" panose="00000500000000000000" pitchFamily="2" charset="0"/>
                <a:ea typeface="Calibri" panose="020F0502020204030204" pitchFamily="34" charset="0"/>
                <a:cs typeface="Calibri" panose="020F0502020204030204" pitchFamily="34" charset="0"/>
              </a:rPr>
              <a:t>la letra </a:t>
            </a:r>
            <a:r>
              <a:rPr lang="es-EC" sz="1800" i="1" dirty="0">
                <a:effectLst/>
                <a:latin typeface="Montserrat" panose="00000500000000000000" pitchFamily="2" charset="0"/>
                <a:ea typeface="Calibri" panose="020F0502020204030204" pitchFamily="34" charset="0"/>
                <a:cs typeface="Calibri" panose="020F0502020204030204" pitchFamily="34" charset="0"/>
              </a:rPr>
              <a:t>a</a:t>
            </a:r>
            <a:endParaRPr lang="es-EC" sz="1800" dirty="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300"/>
              </a:spcAft>
            </a:pPr>
            <a:endParaRPr lang="es-EC" sz="1800" dirty="0">
              <a:effectLst/>
              <a:latin typeface="Montserrat" panose="00000500000000000000" pitchFamily="2" charset="0"/>
              <a:ea typeface="Calibri" panose="020F0502020204030204" pitchFamily="34" charset="0"/>
              <a:cs typeface="Calibri" panose="020F0502020204030204" pitchFamily="34" charset="0"/>
            </a:endParaRPr>
          </a:p>
          <a:p>
            <a:pPr algn="just">
              <a:lnSpc>
                <a:spcPct val="107000"/>
              </a:lnSpc>
              <a:spcAft>
                <a:spcPts val="300"/>
              </a:spcAft>
            </a:pPr>
            <a:r>
              <a:rPr lang="es-EC" sz="1800" dirty="0">
                <a:effectLst/>
                <a:latin typeface="Montserrat" panose="00000500000000000000" pitchFamily="2" charset="0"/>
                <a:ea typeface="Calibri" panose="020F0502020204030204" pitchFamily="34" charset="0"/>
                <a:cs typeface="Calibri" panose="020F0502020204030204" pitchFamily="34" charset="0"/>
              </a:rPr>
              <a:t>el sentido de </a:t>
            </a:r>
            <a:r>
              <a:rPr lang="es-EC" sz="1800" i="1" dirty="0">
                <a:effectLst/>
                <a:latin typeface="Montserrat" panose="00000500000000000000" pitchFamily="2" charset="0"/>
                <a:ea typeface="Calibri" panose="020F0502020204030204" pitchFamily="34" charset="0"/>
                <a:cs typeface="Calibri" panose="020F0502020204030204" pitchFamily="34" charset="0"/>
              </a:rPr>
              <a:t>encajar herméticamente</a:t>
            </a:r>
            <a:endParaRPr lang="es-EC" sz="1800" dirty="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300"/>
              </a:spcAft>
            </a:pPr>
            <a:endParaRPr lang="es-EC" sz="1800" dirty="0">
              <a:effectLst/>
              <a:latin typeface="Montserrat" panose="00000500000000000000" pitchFamily="2" charset="0"/>
              <a:ea typeface="Calibri" panose="020F0502020204030204" pitchFamily="34" charset="0"/>
              <a:cs typeface="Calibri" panose="020F0502020204030204" pitchFamily="34" charset="0"/>
            </a:endParaRPr>
          </a:p>
          <a:p>
            <a:pPr algn="just">
              <a:lnSpc>
                <a:spcPct val="107000"/>
              </a:lnSpc>
              <a:spcAft>
                <a:spcPts val="300"/>
              </a:spcAft>
            </a:pPr>
            <a:r>
              <a:rPr lang="es-EC" sz="1800" dirty="0">
                <a:effectLst/>
                <a:latin typeface="Montserrat" panose="00000500000000000000" pitchFamily="2" charset="0"/>
                <a:ea typeface="Calibri" panose="020F0502020204030204" pitchFamily="34" charset="0"/>
                <a:cs typeface="Calibri" panose="020F0502020204030204" pitchFamily="34" charset="0"/>
              </a:rPr>
              <a:t>una fila de </a:t>
            </a:r>
            <a:r>
              <a:rPr lang="es-ES" sz="1800" i="1" dirty="0">
                <a:effectLst/>
                <a:latin typeface="Montserrat" panose="00000500000000000000" pitchFamily="2" charset="0"/>
                <a:ea typeface="Calibri" panose="020F0502020204030204" pitchFamily="34" charset="0"/>
                <a:cs typeface="Calibri" panose="020F0502020204030204" pitchFamily="34" charset="0"/>
              </a:rPr>
              <a:t>equis</a:t>
            </a:r>
            <a:r>
              <a:rPr lang="es-ES" sz="1800" dirty="0">
                <a:effectLst/>
                <a:latin typeface="Montserrat" panose="00000500000000000000" pitchFamily="2" charset="0"/>
                <a:ea typeface="Calibri" panose="020F0502020204030204" pitchFamily="34" charset="0"/>
                <a:cs typeface="Calibri" panose="020F0502020204030204" pitchFamily="34" charset="0"/>
              </a:rPr>
              <a:t> </a:t>
            </a:r>
            <a:endParaRPr lang="es-EC" sz="1800" dirty="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300"/>
              </a:spcAft>
            </a:pPr>
            <a:endParaRPr lang="es-EC" sz="1800" dirty="0">
              <a:effectLst/>
              <a:latin typeface="Montserrat" panose="00000500000000000000" pitchFamily="2" charset="0"/>
              <a:ea typeface="Calibri" panose="020F0502020204030204" pitchFamily="34" charset="0"/>
              <a:cs typeface="Calibri" panose="020F0502020204030204" pitchFamily="34" charset="0"/>
            </a:endParaRPr>
          </a:p>
          <a:p>
            <a:pPr algn="just">
              <a:lnSpc>
                <a:spcPct val="107000"/>
              </a:lnSpc>
              <a:spcAft>
                <a:spcPts val="300"/>
              </a:spcAft>
            </a:pPr>
            <a:r>
              <a:rPr lang="es-EC" sz="1800" dirty="0">
                <a:effectLst/>
                <a:latin typeface="Montserrat" panose="00000500000000000000" pitchFamily="2" charset="0"/>
                <a:ea typeface="Calibri" panose="020F0502020204030204" pitchFamily="34" charset="0"/>
                <a:cs typeface="Calibri" panose="020F0502020204030204" pitchFamily="34" charset="0"/>
              </a:rPr>
              <a:t>Números de volumen en la lista de referencias</a:t>
            </a:r>
            <a:endParaRPr lang="es-EC" sz="1800" dirty="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300"/>
              </a:spcAft>
            </a:pPr>
            <a:endParaRPr lang="es-EC" sz="1800" i="1" dirty="0">
              <a:effectLst/>
              <a:latin typeface="Montserrat" panose="00000500000000000000" pitchFamily="2" charset="0"/>
              <a:ea typeface="Calibri" panose="020F0502020204030204" pitchFamily="34" charset="0"/>
              <a:cs typeface="Calibri" panose="020F0502020204030204" pitchFamily="34" charset="0"/>
            </a:endParaRPr>
          </a:p>
          <a:p>
            <a:pPr algn="just">
              <a:lnSpc>
                <a:spcPct val="107000"/>
              </a:lnSpc>
              <a:spcAft>
                <a:spcPts val="300"/>
              </a:spcAft>
            </a:pPr>
            <a:r>
              <a:rPr lang="es-EC" sz="1800" i="1" dirty="0">
                <a:effectLst/>
                <a:latin typeface="Montserrat" panose="00000500000000000000" pitchFamily="2" charset="0"/>
                <a:ea typeface="Calibri" panose="020F0502020204030204" pitchFamily="34" charset="0"/>
                <a:cs typeface="Calibri" panose="020F0502020204030204" pitchFamily="34" charset="0"/>
              </a:rPr>
              <a:t>American </a:t>
            </a:r>
            <a:r>
              <a:rPr lang="es-EC" sz="1800" i="1" dirty="0" err="1">
                <a:effectLst/>
                <a:latin typeface="Montserrat" panose="00000500000000000000" pitchFamily="2" charset="0"/>
                <a:ea typeface="Calibri" panose="020F0502020204030204" pitchFamily="34" charset="0"/>
                <a:cs typeface="Calibri" panose="020F0502020204030204" pitchFamily="34" charset="0"/>
              </a:rPr>
              <a:t>Psychologist</a:t>
            </a:r>
            <a:r>
              <a:rPr lang="es-EC" sz="1800" dirty="0">
                <a:effectLst/>
                <a:latin typeface="Montserrat" panose="00000500000000000000" pitchFamily="2" charset="0"/>
                <a:ea typeface="Calibri" panose="020F0502020204030204" pitchFamily="34" charset="0"/>
                <a:cs typeface="Calibri" panose="020F0502020204030204" pitchFamily="34" charset="0"/>
              </a:rPr>
              <a:t>, </a:t>
            </a:r>
            <a:r>
              <a:rPr lang="es-EC" sz="1800" i="1" dirty="0">
                <a:effectLst/>
                <a:latin typeface="Montserrat" panose="00000500000000000000" pitchFamily="2" charset="0"/>
                <a:ea typeface="Calibri" panose="020F0502020204030204" pitchFamily="34" charset="0"/>
                <a:cs typeface="Calibri" panose="020F0502020204030204" pitchFamily="34" charset="0"/>
              </a:rPr>
              <a:t>26</a:t>
            </a:r>
            <a:r>
              <a:rPr lang="es-EC" sz="1800" dirty="0">
                <a:effectLst/>
                <a:latin typeface="Montserrat" panose="00000500000000000000" pitchFamily="2" charset="0"/>
                <a:ea typeface="Calibri" panose="020F0502020204030204" pitchFamily="34" charset="0"/>
                <a:cs typeface="Calibri" panose="020F0502020204030204" pitchFamily="34" charset="0"/>
              </a:rPr>
              <a:t>, 46-67</a:t>
            </a:r>
            <a:endParaRPr lang="es-ES" sz="2000" dirty="0">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86070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3" name="CuadroTexto 2">
            <a:extLst>
              <a:ext uri="{FF2B5EF4-FFF2-40B4-BE49-F238E27FC236}">
                <a16:creationId xmlns:a16="http://schemas.microsoft.com/office/drawing/2014/main" id="{EE374E86-D8CF-1CAE-726D-10EDE77268BF}"/>
              </a:ext>
            </a:extLst>
          </p:cNvPr>
          <p:cNvSpPr txBox="1"/>
          <p:nvPr/>
        </p:nvSpPr>
        <p:spPr>
          <a:xfrm>
            <a:off x="571500" y="300875"/>
            <a:ext cx="4824662" cy="586314"/>
          </a:xfrm>
          <a:prstGeom prst="rect">
            <a:avLst/>
          </a:prstGeom>
          <a:noFill/>
        </p:spPr>
        <p:txBody>
          <a:bodyPr wrap="square">
            <a:spAutoFit/>
          </a:bodyPr>
          <a:lstStyle/>
          <a:p>
            <a:pPr>
              <a:lnSpc>
                <a:spcPct val="107000"/>
              </a:lnSpc>
              <a:spcAft>
                <a:spcPts val="600"/>
              </a:spcAft>
            </a:pPr>
            <a:r>
              <a:rPr lang="es-EC" sz="3000" dirty="0" smtClean="0">
                <a:effectLst/>
                <a:latin typeface="Vidaloka" panose="020B0604020202020204" charset="0"/>
                <a:ea typeface="Calibri" panose="020F0502020204030204" pitchFamily="34" charset="0"/>
                <a:cs typeface="Times New Roman" panose="02020603050405020304" pitchFamily="18" charset="0"/>
              </a:rPr>
              <a:t>No </a:t>
            </a:r>
            <a:r>
              <a:rPr lang="es-EC" sz="3000" dirty="0">
                <a:effectLst/>
                <a:latin typeface="Vidaloka" panose="020B0604020202020204" charset="0"/>
                <a:ea typeface="Calibri" panose="020F0502020204030204" pitchFamily="34" charset="0"/>
                <a:cs typeface="Times New Roman" panose="02020603050405020304" pitchFamily="18" charset="0"/>
              </a:rPr>
              <a:t>utilice cursivas </a:t>
            </a:r>
            <a:r>
              <a:rPr lang="es-EC" sz="3000" dirty="0" smtClean="0">
                <a:effectLst/>
                <a:latin typeface="Vidaloka" panose="020B0604020202020204" charset="0"/>
                <a:ea typeface="Calibri" panose="020F0502020204030204" pitchFamily="34" charset="0"/>
                <a:cs typeface="Times New Roman" panose="02020603050405020304" pitchFamily="18" charset="0"/>
              </a:rPr>
              <a:t>para:</a:t>
            </a:r>
            <a:endParaRPr lang="es-EC" sz="3000" dirty="0">
              <a:effectLst/>
              <a:latin typeface="Vidaloka" panose="020B0604020202020204" charset="0"/>
              <a:ea typeface="Calibri" panose="020F0502020204030204" pitchFamily="34" charset="0"/>
              <a:cs typeface="Times New Roman" panose="02020603050405020304" pitchFamily="18" charset="0"/>
            </a:endParaRPr>
          </a:p>
        </p:txBody>
      </p:sp>
      <p:sp>
        <p:nvSpPr>
          <p:cNvPr id="2" name="Google Shape;553;p66">
            <a:extLst>
              <a:ext uri="{FF2B5EF4-FFF2-40B4-BE49-F238E27FC236}">
                <a16:creationId xmlns:a16="http://schemas.microsoft.com/office/drawing/2014/main" id="{EA978628-0627-3133-47D6-764271DEE3D6}"/>
              </a:ext>
            </a:extLst>
          </p:cNvPr>
          <p:cNvSpPr txBox="1">
            <a:spLocks/>
          </p:cNvSpPr>
          <p:nvPr/>
        </p:nvSpPr>
        <p:spPr>
          <a:xfrm>
            <a:off x="571499" y="941472"/>
            <a:ext cx="7958889" cy="2114549"/>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Lato"/>
              <a:buChar char="●"/>
              <a:defRPr sz="11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2"/>
                </a:solidFill>
                <a:latin typeface="Montserrat"/>
                <a:ea typeface="Montserrat"/>
                <a:cs typeface="Montserrat"/>
                <a:sym typeface="Montserrat"/>
              </a:defRPr>
            </a:lvl9pPr>
          </a:lstStyle>
          <a:p>
            <a:pPr lvl="0"/>
            <a:r>
              <a:rPr lang="es-ES" sz="1800" dirty="0">
                <a:solidFill>
                  <a:schemeClr val="dk1"/>
                </a:solidFill>
              </a:rPr>
              <a:t>Los nombres de los capítulos o </a:t>
            </a:r>
            <a:r>
              <a:rPr lang="es-ES" sz="1800" dirty="0" smtClean="0">
                <a:solidFill>
                  <a:schemeClr val="dk1"/>
                </a:solidFill>
              </a:rPr>
              <a:t>artículos, </a:t>
            </a:r>
            <a:r>
              <a:rPr lang="es-ES" sz="1800" dirty="0">
                <a:solidFill>
                  <a:schemeClr val="dk1"/>
                </a:solidFill>
              </a:rPr>
              <a:t>ya que estos se escriben entre comillas y en redondas.</a:t>
            </a:r>
          </a:p>
          <a:p>
            <a:pPr lvl="0"/>
            <a:r>
              <a:rPr lang="es-ES" sz="1800" dirty="0">
                <a:solidFill>
                  <a:schemeClr val="dk1"/>
                </a:solidFill>
              </a:rPr>
              <a:t>Frases extranjeras y abreviaturas comunes en el idioma en que se escribe: et al. (et álii), hardware </a:t>
            </a:r>
          </a:p>
          <a:p>
            <a:pPr lvl="0"/>
            <a:r>
              <a:rPr lang="es-ES" sz="1800" dirty="0">
                <a:solidFill>
                  <a:schemeClr val="dk1"/>
                </a:solidFill>
              </a:rPr>
              <a:t>Enfatizar. Las cursivas se permiten solo si de otra manera pudiera perderse el énfasis, sin embargo, en general, utilice la sintaxis para </a:t>
            </a:r>
            <a:r>
              <a:rPr lang="es-ES" sz="1800" dirty="0" smtClean="0">
                <a:solidFill>
                  <a:schemeClr val="dk1"/>
                </a:solidFill>
              </a:rPr>
              <a:t>enfatizar.</a:t>
            </a:r>
            <a:endParaRPr lang="es-ES" sz="1800" dirty="0">
              <a:solidFill>
                <a:schemeClr val="dk1"/>
              </a:solidFill>
            </a:endParaRPr>
          </a:p>
        </p:txBody>
      </p:sp>
      <p:sp>
        <p:nvSpPr>
          <p:cNvPr id="7" name="CuadroTexto 6">
            <a:extLst>
              <a:ext uri="{FF2B5EF4-FFF2-40B4-BE49-F238E27FC236}">
                <a16:creationId xmlns:a16="http://schemas.microsoft.com/office/drawing/2014/main" id="{3F570934-ACFA-F22D-4811-ACB898D5ECB1}"/>
              </a:ext>
            </a:extLst>
          </p:cNvPr>
          <p:cNvSpPr txBox="1"/>
          <p:nvPr/>
        </p:nvSpPr>
        <p:spPr>
          <a:xfrm>
            <a:off x="4012530" y="3442296"/>
            <a:ext cx="4126833" cy="867545"/>
          </a:xfrm>
          <a:prstGeom prst="rect">
            <a:avLst/>
          </a:prstGeom>
          <a:noFill/>
          <a:ln w="19050">
            <a:solidFill>
              <a:schemeClr val="accent2">
                <a:lumMod val="60000"/>
                <a:lumOff val="40000"/>
              </a:schemeClr>
            </a:solidFill>
          </a:ln>
        </p:spPr>
        <p:txBody>
          <a:bodyPr wrap="square">
            <a:spAutoFit/>
          </a:bodyPr>
          <a:lstStyle/>
          <a:p>
            <a:pPr marL="228600">
              <a:lnSpc>
                <a:spcPct val="107000"/>
              </a:lnSpc>
              <a:spcAft>
                <a:spcPts val="600"/>
              </a:spcAft>
            </a:pPr>
            <a:r>
              <a:rPr lang="es-ES" sz="1600" dirty="0">
                <a:effectLst/>
                <a:latin typeface="Monserrat"/>
                <a:ea typeface="Calibri" panose="020F0502020204030204" pitchFamily="34" charset="0"/>
                <a:cs typeface="Arial" panose="020B0604020202020204" pitchFamily="34" charset="0"/>
              </a:rPr>
              <a:t>Es </a:t>
            </a:r>
            <a:r>
              <a:rPr lang="es-ES" sz="1600" i="1" dirty="0">
                <a:effectLst/>
                <a:latin typeface="Monserrat"/>
                <a:ea typeface="Calibri" panose="020F0502020204030204" pitchFamily="34" charset="0"/>
                <a:cs typeface="Arial" panose="020B0604020202020204" pitchFamily="34" charset="0"/>
              </a:rPr>
              <a:t>importante</a:t>
            </a:r>
            <a:r>
              <a:rPr lang="es-ES" sz="1600" dirty="0">
                <a:effectLst/>
                <a:latin typeface="Monserrat"/>
                <a:ea typeface="Calibri" panose="020F0502020204030204" pitchFamily="34" charset="0"/>
                <a:cs typeface="Arial" panose="020B0604020202020204" pitchFamily="34" charset="0"/>
              </a:rPr>
              <a:t> tener en mente que este proceso </a:t>
            </a:r>
            <a:r>
              <a:rPr lang="es-ES" sz="1600" i="1" dirty="0">
                <a:effectLst/>
                <a:latin typeface="Monserrat"/>
                <a:ea typeface="Calibri" panose="020F0502020204030204" pitchFamily="34" charset="0"/>
                <a:cs typeface="Arial" panose="020B0604020202020204" pitchFamily="34" charset="0"/>
              </a:rPr>
              <a:t>no</a:t>
            </a:r>
            <a:r>
              <a:rPr lang="es-ES" sz="1600" dirty="0">
                <a:effectLst/>
                <a:latin typeface="Monserrat"/>
                <a:ea typeface="Calibri" panose="020F0502020204030204" pitchFamily="34" charset="0"/>
                <a:cs typeface="Arial" panose="020B0604020202020204" pitchFamily="34" charset="0"/>
              </a:rPr>
              <a:t> se propone como una teoría </a:t>
            </a:r>
            <a:r>
              <a:rPr lang="es-ES" sz="1600" i="1" dirty="0">
                <a:effectLst/>
                <a:latin typeface="Monserrat"/>
                <a:ea typeface="Calibri" panose="020F0502020204030204" pitchFamily="34" charset="0"/>
                <a:cs typeface="Arial" panose="020B0604020202020204" pitchFamily="34" charset="0"/>
              </a:rPr>
              <a:t>fásica</a:t>
            </a:r>
            <a:r>
              <a:rPr lang="es-ES" sz="1600" dirty="0">
                <a:effectLst/>
                <a:latin typeface="Monserrat"/>
                <a:ea typeface="Calibri" panose="020F0502020204030204" pitchFamily="34" charset="0"/>
                <a:cs typeface="Arial" panose="020B0604020202020204" pitchFamily="34" charset="0"/>
              </a:rPr>
              <a:t> del desarrollo.</a:t>
            </a:r>
            <a:endParaRPr lang="es-EC" sz="1600" dirty="0">
              <a:effectLst/>
              <a:latin typeface="Monserrat"/>
              <a:ea typeface="Calibri" panose="020F050202020403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69194374-7452-4D03-D756-E4034925869D}"/>
              </a:ext>
            </a:extLst>
          </p:cNvPr>
          <p:cNvSpPr txBox="1"/>
          <p:nvPr/>
        </p:nvSpPr>
        <p:spPr>
          <a:xfrm>
            <a:off x="1004637" y="3674732"/>
            <a:ext cx="1979194" cy="402674"/>
          </a:xfrm>
          <a:prstGeom prst="rect">
            <a:avLst/>
          </a:prstGeom>
          <a:solidFill>
            <a:schemeClr val="accent2">
              <a:lumMod val="20000"/>
              <a:lumOff val="80000"/>
            </a:schemeClr>
          </a:solidFill>
        </p:spPr>
        <p:txBody>
          <a:bodyPr wrap="square">
            <a:spAutoFit/>
          </a:bodyPr>
          <a:lstStyle/>
          <a:p>
            <a:pPr marL="228600">
              <a:lnSpc>
                <a:spcPct val="107000"/>
              </a:lnSpc>
              <a:spcAft>
                <a:spcPts val="600"/>
              </a:spcAft>
            </a:pPr>
            <a:r>
              <a:rPr lang="es-ES" sz="2000" dirty="0">
                <a:effectLst/>
                <a:latin typeface="Montserrat" panose="00000500000000000000" pitchFamily="2" charset="0"/>
                <a:ea typeface="Calibri" panose="020F0502020204030204" pitchFamily="34" charset="0"/>
                <a:cs typeface="Calibri" panose="020F0502020204030204" pitchFamily="34" charset="0"/>
              </a:rPr>
              <a:t>Incorrecto:</a:t>
            </a:r>
            <a:endParaRPr lang="es-EC" sz="2000" dirty="0">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05060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9"/>
          <p:cNvSpPr txBox="1">
            <a:spLocks noGrp="1"/>
          </p:cNvSpPr>
          <p:nvPr>
            <p:ph type="ctrTitle"/>
          </p:nvPr>
        </p:nvSpPr>
        <p:spPr>
          <a:xfrm>
            <a:off x="836039" y="1331778"/>
            <a:ext cx="7471922" cy="2052600"/>
          </a:xfrm>
          <a:prstGeom prst="rect">
            <a:avLst/>
          </a:prstGeom>
        </p:spPr>
        <p:txBody>
          <a:bodyPr spcFirstLastPara="1" wrap="square" lIns="91425" tIns="91425" rIns="91425" bIns="91425" anchor="t" anchorCtr="0">
            <a:noAutofit/>
          </a:bodyPr>
          <a:lstStyle/>
          <a:p>
            <a:r>
              <a:rPr lang="es-ES" sz="7200" dirty="0"/>
              <a:t>Muchas gracias por su atención.</a:t>
            </a:r>
            <a:endParaRPr lang="es-EC" sz="7200" dirty="0"/>
          </a:p>
        </p:txBody>
      </p:sp>
    </p:spTree>
    <p:extLst>
      <p:ext uri="{BB962C8B-B14F-4D97-AF65-F5344CB8AC3E}">
        <p14:creationId xmlns:p14="http://schemas.microsoft.com/office/powerpoint/2010/main" val="1186440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malist Business Slides XL by Slidesgo">
  <a:themeElements>
    <a:clrScheme name="Simple Light">
      <a:dk1>
        <a:srgbClr val="000000"/>
      </a:dk1>
      <a:lt1>
        <a:srgbClr val="E3E7F0"/>
      </a:lt1>
      <a:dk2>
        <a:srgbClr val="000000"/>
      </a:dk2>
      <a:lt2>
        <a:srgbClr val="E3E7F0"/>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6455</Words>
  <Application>Microsoft Office PowerPoint</Application>
  <PresentationFormat>Presentación en pantalla (16:9)</PresentationFormat>
  <Paragraphs>375</Paragraphs>
  <Slides>92</Slides>
  <Notes>92</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92</vt:i4>
      </vt:variant>
    </vt:vector>
  </HeadingPairs>
  <TitlesOfParts>
    <vt:vector size="104" baseType="lpstr">
      <vt:lpstr>Vidaloka</vt:lpstr>
      <vt:lpstr>Times New Roman</vt:lpstr>
      <vt:lpstr>Arial</vt:lpstr>
      <vt:lpstr>Symbol</vt:lpstr>
      <vt:lpstr>Russo One</vt:lpstr>
      <vt:lpstr>Calibri</vt:lpstr>
      <vt:lpstr>Crimson Text</vt:lpstr>
      <vt:lpstr>Mako</vt:lpstr>
      <vt:lpstr>Monserrat</vt:lpstr>
      <vt:lpstr>Montserrat</vt:lpstr>
      <vt:lpstr>Lato</vt:lpstr>
      <vt:lpstr>Minimalist Business Slides XL by Slidesgo</vt:lpstr>
      <vt:lpstr>Introducción a la redacción científica</vt:lpstr>
      <vt:lpstr>Presentación de PowerPoint</vt:lpstr>
      <vt:lpstr>Presentación de PowerPoint</vt:lpstr>
      <vt:lpstr>El texto científico</vt:lpstr>
      <vt:lpstr>Presentación de PowerPoint</vt:lpstr>
      <vt:lpstr>Dificultades más comunes en la redacción de textos científicos:</vt:lpstr>
      <vt:lpstr>Dificultades más comunes en la redacción de textos científicos:</vt:lpstr>
      <vt:lpstr>Dificultades más comunes en la redacción de textos científicos:</vt:lpstr>
      <vt:lpstr>Presentación de PowerPoint</vt:lpstr>
      <vt:lpstr>Título</vt:lpstr>
      <vt:lpstr>Título</vt:lpstr>
      <vt:lpstr>Título</vt:lpstr>
      <vt:lpstr>Presentación de PowerPoint</vt:lpstr>
      <vt:lpstr>Presentación de PowerPoint</vt:lpstr>
      <vt:lpstr>Ejemplos de  usos incorrectos  de títulos</vt:lpstr>
      <vt:lpstr>Presentación de PowerPoint</vt:lpstr>
      <vt:lpstr>Presentación de PowerPoint</vt:lpstr>
      <vt:lpstr>Resumen</vt:lpstr>
      <vt:lpstr>Resumen (ejemplo)</vt:lpstr>
      <vt:lpstr>Resumen (características)</vt:lpstr>
      <vt:lpstr>Presentación de PowerPoint</vt:lpstr>
      <vt:lpstr>Presentación de PowerPoint</vt:lpstr>
      <vt:lpstr>Palabras clave (nunca “palabras claves”)</vt:lpstr>
      <vt:lpstr>Palabras clave</vt:lpstr>
      <vt:lpstr>Palabras clave</vt:lpstr>
      <vt:lpstr>Palabras clave</vt:lpstr>
      <vt:lpstr>Palabras clave</vt:lpstr>
      <vt:lpstr>Introducción</vt:lpstr>
      <vt:lpstr>Presentación de PowerPoint</vt:lpstr>
      <vt:lpstr>Buscadores académicos que todo investigador debe conocer:</vt:lpstr>
      <vt:lpstr>Buscadores académicos que todo investigador debe conocer:</vt:lpstr>
      <vt:lpstr>Introducción</vt:lpstr>
      <vt:lpstr>Introducción</vt:lpstr>
      <vt:lpstr>Cinco soportes esenciales del  discurso científico</vt:lpstr>
      <vt:lpstr>01: Veracidad o ética profesional </vt:lpstr>
      <vt:lpstr>02: Claridad expositiva</vt:lpstr>
      <vt:lpstr>03: Brevedad </vt:lpstr>
      <vt:lpstr>04: Corrección formal</vt:lpstr>
      <vt:lpstr>05: Presición </vt:lpstr>
      <vt:lpstr>05: Presición </vt:lpstr>
      <vt:lpstr>05: Presición </vt:lpstr>
      <vt:lpstr>05: Presición </vt:lpstr>
      <vt:lpstr>Principales problemas en la redacción científica</vt:lpstr>
      <vt:lpstr>Anfibología </vt:lpstr>
      <vt:lpstr>Concordancia entre el sujeto y el verbo</vt:lpstr>
      <vt:lpstr>Uso de pronombres ambiguos</vt:lpstr>
      <vt:lpstr>Pleonasmo y redundancias</vt:lpstr>
      <vt:lpstr>Pleonasmo y redundancias</vt:lpstr>
      <vt:lpstr>Pleonasmo y redundancias</vt:lpstr>
      <vt:lpstr>Pleonasmo y redundancias</vt:lpstr>
      <vt:lpstr>Uso de los tiempos verbales</vt:lpstr>
      <vt:lpstr>Verbosidad</vt:lpstr>
      <vt:lpstr>Presentación de PowerPoint</vt:lpstr>
      <vt:lpstr>Uso de locuciones latinas: solo emplearlas cuando es necesario en tu campo de estudios </vt:lpstr>
      <vt:lpstr>Uso de locuciones latinas: solo emplearlas cuando es necesario en tu campo de estudios </vt:lpstr>
      <vt:lpstr>Uso de abreviaturas y acrónimos </vt:lpstr>
      <vt:lpstr>Uso de abreviaturas y acrónimos </vt:lpstr>
      <vt:lpstr>Uso de abreviaturas y acrónimos </vt:lpstr>
      <vt:lpstr>Actualizaciones en la séptima edición de las Normas APA</vt:lpstr>
      <vt:lpstr>Referencias y citas en texto</vt:lpstr>
      <vt:lpstr>Referencias y citas en texto</vt:lpstr>
      <vt:lpstr>Referencias y citas en texto</vt:lpstr>
      <vt:lpstr>Referencias y citas en texto</vt:lpstr>
      <vt:lpstr>Referencias y citas en texto</vt:lpstr>
      <vt:lpstr>Formato del documento APA</vt:lpstr>
      <vt:lpstr>Presentación de PowerPoint</vt:lpstr>
      <vt:lpstr>Presentación de PowerPoint</vt:lpstr>
      <vt:lpstr>Cita textual o directa</vt:lpstr>
      <vt:lpstr>Presentación de PowerPoint</vt:lpstr>
      <vt:lpstr>Presentación de PowerPoint</vt:lpstr>
      <vt:lpstr>Cita textual o directa</vt:lpstr>
      <vt:lpstr>Presentación de PowerPoint</vt:lpstr>
      <vt:lpstr>Presentación de PowerPoint</vt:lpstr>
      <vt:lpstr>Cambios en una cita que requieren explicación</vt:lpstr>
      <vt:lpstr>Cambios en una cita que requieren explicación</vt:lpstr>
      <vt:lpstr>Materiales con paginación</vt:lpstr>
      <vt:lpstr>Puntos suspensivos al final o comienzo de una cita</vt:lpstr>
      <vt:lpstr>Puntos suspensivos en el medio una oración</vt:lpstr>
      <vt:lpstr>Presentación de PowerPoint</vt:lpstr>
      <vt:lpstr>Encabezado – Numeración, título abreviado (running head )</vt:lpstr>
      <vt:lpstr>Presentación de PowerPoint</vt:lpstr>
      <vt:lpstr>Presentación de PowerPoint</vt:lpstr>
      <vt:lpstr>Numeración de páginas</vt:lpstr>
      <vt:lpstr>Título corto, titulillo (running head )</vt:lpstr>
      <vt:lpstr>Título corto, titulillo (running head)</vt:lpstr>
      <vt:lpstr>Presentación de PowerPoint</vt:lpstr>
      <vt:lpstr>Otras cuestiones importantes: </vt:lpstr>
      <vt:lpstr>Presentación de PowerPoint</vt:lpstr>
      <vt:lpstr>Géneros, especies, variedades</vt:lpstr>
      <vt:lpstr>Presentación de PowerPoint</vt:lpstr>
      <vt:lpstr>Presentación de PowerPoint</vt:lpstr>
      <vt:lpstr>Muchas 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Principales errores en la redacción académica y manejo de normas APA</dc:title>
  <cp:lastModifiedBy>Revisor</cp:lastModifiedBy>
  <cp:revision>16</cp:revision>
  <dcterms:modified xsi:type="dcterms:W3CDTF">2023-12-06T19:19:42Z</dcterms:modified>
</cp:coreProperties>
</file>