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288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0067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1302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02968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4471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613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964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788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968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3524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474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9B24F-7408-42AD-8841-D85899D34EC5}" type="datetimeFigureOut">
              <a:rPr lang="es-CL" smtClean="0"/>
              <a:t>10-03-2021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32F2-C92E-4611-BC5F-FC21E01C9DD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835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b="1" smtClean="0">
                <a:solidFill>
                  <a:schemeClr val="accent1"/>
                </a:solidFill>
              </a:rPr>
              <a:t>Leyes de Newton</a:t>
            </a:r>
            <a:endParaRPr lang="es-ES" altLang="en-US" b="1" smtClean="0">
              <a:solidFill>
                <a:schemeClr val="accent1"/>
              </a:solidFill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9750" y="1916113"/>
            <a:ext cx="320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Son propuestas por Isaac Newton el año 1686</a:t>
            </a:r>
            <a:endParaRPr lang="es-ES" altLang="en-US" b="1">
              <a:solidFill>
                <a:srgbClr val="FF0000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2625725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20938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51275" y="5661025"/>
            <a:ext cx="468153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n-US" b="1"/>
              <a:t>Si es que he llegado más lejos que otros, es porque me subí a hombros de gigantes</a:t>
            </a:r>
            <a:endParaRPr lang="es-ES" altLang="en-US" b="1"/>
          </a:p>
        </p:txBody>
      </p:sp>
    </p:spTree>
    <p:extLst>
      <p:ext uri="{BB962C8B-B14F-4D97-AF65-F5344CB8AC3E}">
        <p14:creationId xmlns:p14="http://schemas.microsoft.com/office/powerpoint/2010/main" val="399142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b="1" smtClean="0">
                <a:solidFill>
                  <a:schemeClr val="accent1"/>
                </a:solidFill>
              </a:rPr>
              <a:t>Primera ley o Principio de Inercia</a:t>
            </a:r>
            <a:endParaRPr lang="es-ES" altLang="en-US" b="1" smtClean="0">
              <a:solidFill>
                <a:schemeClr val="accent1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15573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Todo cuerpo tiende a permanecer en su estado de movimiento si sobre él no se aplican fuerzas externas</a:t>
            </a:r>
            <a:endParaRPr lang="es-ES" altLang="en-US" b="1">
              <a:solidFill>
                <a:srgbClr val="FF0000"/>
              </a:solidFill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011863" y="2276475"/>
            <a:ext cx="2952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n-US" b="1">
                <a:solidFill>
                  <a:schemeClr val="bg1"/>
                </a:solidFill>
              </a:rPr>
              <a:t>Fuerza externa</a:t>
            </a:r>
            <a:r>
              <a:rPr lang="es-ES_tradnl" altLang="en-US">
                <a:solidFill>
                  <a:schemeClr val="bg1"/>
                </a:solidFill>
              </a:rPr>
              <a:t>: Se refiere a una fuerza resultante que cambia el estado de movimiento del cuerpo.</a:t>
            </a:r>
            <a:endParaRPr lang="es-ES" altLang="en-US">
              <a:solidFill>
                <a:schemeClr val="bg1"/>
              </a:solidFill>
            </a:endParaRP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0" y="2708275"/>
            <a:ext cx="2808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a-ES" alt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2781300"/>
            <a:ext cx="6659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>
                <a:solidFill>
                  <a:srgbClr val="FF0000"/>
                </a:solidFill>
              </a:rPr>
              <a:t>Conclusiones a partir del principio de inercia:</a:t>
            </a:r>
            <a:endParaRPr lang="es-ES" altLang="en-US">
              <a:solidFill>
                <a:srgbClr val="FF0000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3644900"/>
            <a:ext cx="38877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n-US" b="1"/>
              <a:t>Si un cuerpo está en reposo, continúa en reposo.</a:t>
            </a:r>
            <a:endParaRPr lang="es-ES" altLang="en-US" b="1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4643438" y="3573463"/>
            <a:ext cx="4500562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/>
              <a:t>Si un cuerpo está moviéndose con cierta velocidad. Permanece con esa velocidad, no la modifica.</a:t>
            </a:r>
            <a:endParaRPr lang="es-ES" altLang="en-US" b="1"/>
          </a:p>
        </p:txBody>
      </p:sp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508500"/>
            <a:ext cx="30956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52963"/>
            <a:ext cx="1943100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944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3" grpId="0"/>
      <p:bldP spid="17413" grpId="1"/>
      <p:bldP spid="17415" grpId="0"/>
      <p:bldP spid="17416" grpId="0"/>
      <p:bldP spid="174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b="1" smtClean="0">
                <a:solidFill>
                  <a:schemeClr val="accent1"/>
                </a:solidFill>
              </a:rPr>
              <a:t>Más sobre la inercia</a:t>
            </a:r>
            <a:endParaRPr lang="es-ES" altLang="en-US" b="1" smtClean="0">
              <a:solidFill>
                <a:schemeClr val="accent1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2852738"/>
            <a:ext cx="29162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Se dice que un cuerpo tiene un movimiento inercial si tiene una velocidad uniforme.</a:t>
            </a:r>
            <a:endParaRPr lang="es-ES" altLang="en-US" b="1">
              <a:solidFill>
                <a:srgbClr val="FF0000"/>
              </a:solidFill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1944687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916238" y="1484313"/>
            <a:ext cx="3887787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Si un vehículo está en movimiento, sus pasajeros también lo están. Y si el vehículo cambia su velocidad, los pasajeros tenderán a mantener la velocidad anterior. </a:t>
            </a:r>
          </a:p>
          <a:p>
            <a:pPr algn="r"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Esto puede provocar accidentes.</a:t>
            </a:r>
          </a:p>
          <a:p>
            <a:pPr algn="r"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660066"/>
                </a:solidFill>
              </a:rPr>
              <a:t>Por esa razón es obligatorio utilizar cinturón de seguridad.</a:t>
            </a:r>
            <a:endParaRPr lang="es-ES" altLang="en-US" b="1">
              <a:solidFill>
                <a:srgbClr val="660066"/>
              </a:solidFill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773238"/>
            <a:ext cx="1398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3779838" y="4724400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a-ES" altLang="en-US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3779838" y="4724400"/>
            <a:ext cx="4679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a-ES" altLang="en-US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132138" y="5084763"/>
            <a:ext cx="3959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s-ES_tradnl" altLang="en-US" b="1"/>
              <a:t>Una nave espacial si va con los motores apagados, se mueve inercialmente. En el espacio no existe el roce.</a:t>
            </a:r>
            <a:endParaRPr lang="es-ES" altLang="en-US" b="1"/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652963"/>
            <a:ext cx="17272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5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2" grpId="0"/>
      <p:bldP spid="194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2" name="Rectangle 32" descr="Granito"/>
          <p:cNvSpPr>
            <a:spLocks noChangeArrowheads="1"/>
          </p:cNvSpPr>
          <p:nvPr/>
        </p:nvSpPr>
        <p:spPr bwMode="auto">
          <a:xfrm>
            <a:off x="3924300" y="4437063"/>
            <a:ext cx="2232025" cy="2159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L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b="1" smtClean="0">
                <a:solidFill>
                  <a:schemeClr val="accent1"/>
                </a:solidFill>
              </a:rPr>
              <a:t>Segunda ley o Principio de masa</a:t>
            </a:r>
            <a:endParaRPr lang="es-ES" altLang="en-US" b="1" smtClean="0">
              <a:solidFill>
                <a:schemeClr val="accent1"/>
              </a:solidFill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>
            <p:ph sz="quarter" idx="1"/>
          </p:nvPr>
        </p:nvGraphicFramePr>
        <p:xfrm>
          <a:off x="755650" y="3644900"/>
          <a:ext cx="25923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cuación" r:id="rId4" imgW="507780" imgH="177723" progId="Equation.3">
                  <p:embed/>
                </p:oleObj>
              </mc:Choice>
              <mc:Fallback>
                <p:oleObj name="Ecuación" r:id="rId4" imgW="507780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644900"/>
                        <a:ext cx="259238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989138"/>
            <a:ext cx="3995738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Si a un cuerpo de masa m se le aplica una fuerza F. El cuerpo adquiere una aceleración a.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Y se cumple la siguiente relación matemática:</a:t>
            </a:r>
            <a:endParaRPr lang="es-ES" altLang="en-US" b="1">
              <a:solidFill>
                <a:srgbClr val="FF0000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643438" y="2133600"/>
            <a:ext cx="399573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chemeClr val="bg1"/>
                </a:solidFill>
              </a:rPr>
              <a:t>Si el cuerpo recibe más de una fuerza, entonces en la expresión anterior F será la fuerza resultante.</a:t>
            </a:r>
            <a:endParaRPr lang="es-ES" altLang="en-US" b="1">
              <a:solidFill>
                <a:schemeClr val="bg1"/>
              </a:solidFill>
            </a:endParaRPr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300663"/>
            <a:ext cx="15113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1619250" y="5734050"/>
            <a:ext cx="1152525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1619250" y="5445125"/>
            <a:ext cx="865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339975" y="5734050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/>
              <a:t>F</a:t>
            </a:r>
            <a:endParaRPr lang="es-ES" altLang="en-US" b="1"/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2051050" y="5013325"/>
            <a:ext cx="2889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/>
              <a:t>a</a:t>
            </a:r>
            <a:endParaRPr lang="es-ES" altLang="en-US" b="1"/>
          </a:p>
        </p:txBody>
      </p:sp>
      <p:sp>
        <p:nvSpPr>
          <p:cNvPr id="20497" name="Rectangle 17" descr="Granito"/>
          <p:cNvSpPr>
            <a:spLocks noChangeArrowheads="1"/>
          </p:cNvSpPr>
          <p:nvPr/>
        </p:nvSpPr>
        <p:spPr bwMode="auto">
          <a:xfrm>
            <a:off x="0" y="6021388"/>
            <a:ext cx="9144000" cy="83661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L" altLang="en-US"/>
          </a:p>
        </p:txBody>
      </p:sp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644900"/>
            <a:ext cx="17145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0" name="Line 20"/>
          <p:cNvSpPr>
            <a:spLocks noChangeShapeType="1"/>
          </p:cNvSpPr>
          <p:nvPr/>
        </p:nvSpPr>
        <p:spPr bwMode="auto">
          <a:xfrm flipV="1">
            <a:off x="4787900" y="3357563"/>
            <a:ext cx="0" cy="719137"/>
          </a:xfrm>
          <a:prstGeom prst="line">
            <a:avLst/>
          </a:prstGeom>
          <a:noFill/>
          <a:ln w="38100">
            <a:solidFill>
              <a:srgbClr val="99FF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>
            <a:off x="4859338" y="4076700"/>
            <a:ext cx="2017712" cy="0"/>
          </a:xfrm>
          <a:prstGeom prst="line">
            <a:avLst/>
          </a:prstGeom>
          <a:noFill/>
          <a:ln w="3810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4787900" y="4076700"/>
            <a:ext cx="0" cy="574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H="1">
            <a:off x="3995738" y="4076700"/>
            <a:ext cx="792162" cy="0"/>
          </a:xfrm>
          <a:prstGeom prst="line">
            <a:avLst/>
          </a:prstGeom>
          <a:noFill/>
          <a:ln w="38100">
            <a:solidFill>
              <a:srgbClr val="FF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37063"/>
            <a:ext cx="1714500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7092950" y="4797425"/>
            <a:ext cx="1582738" cy="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4787900" y="31416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chemeClr val="bg1"/>
                </a:solidFill>
              </a:rPr>
              <a:t>F</a:t>
            </a:r>
            <a:r>
              <a:rPr lang="es-ES_tradnl" altLang="en-US" b="1" baseline="-25000">
                <a:solidFill>
                  <a:schemeClr val="bg1"/>
                </a:solidFill>
              </a:rPr>
              <a:t>1</a:t>
            </a:r>
            <a:endParaRPr lang="es-ES" altLang="en-US" b="1" baseline="-25000">
              <a:solidFill>
                <a:schemeClr val="bg1"/>
              </a:solidFill>
            </a:endParaRP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5508625" y="37163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chemeClr val="bg1"/>
                </a:solidFill>
              </a:rPr>
              <a:t>F</a:t>
            </a:r>
            <a:r>
              <a:rPr lang="es-ES_tradnl" altLang="en-US" b="1" baseline="-25000">
                <a:solidFill>
                  <a:schemeClr val="bg1"/>
                </a:solidFill>
              </a:rPr>
              <a:t>2</a:t>
            </a:r>
            <a:endParaRPr lang="es-ES" altLang="en-US" b="1" baseline="-25000">
              <a:solidFill>
                <a:schemeClr val="bg1"/>
              </a:solidFill>
            </a:endParaRPr>
          </a:p>
        </p:txBody>
      </p:sp>
      <p:sp>
        <p:nvSpPr>
          <p:cNvPr id="20508" name="Text Box 28"/>
          <p:cNvSpPr txBox="1">
            <a:spLocks noChangeArrowheads="1"/>
          </p:cNvSpPr>
          <p:nvPr/>
        </p:nvSpPr>
        <p:spPr bwMode="auto">
          <a:xfrm>
            <a:off x="4716463" y="4292600"/>
            <a:ext cx="64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chemeClr val="bg1"/>
                </a:solidFill>
              </a:rPr>
              <a:t> F</a:t>
            </a:r>
            <a:r>
              <a:rPr lang="es-ES_tradnl" altLang="en-US" b="1" baseline="-25000">
                <a:solidFill>
                  <a:schemeClr val="bg1"/>
                </a:solidFill>
              </a:rPr>
              <a:t>3</a:t>
            </a:r>
            <a:endParaRPr lang="es-ES" altLang="en-US" b="1" baseline="-25000">
              <a:solidFill>
                <a:schemeClr val="bg1"/>
              </a:solidFill>
            </a:endParaRPr>
          </a:p>
        </p:txBody>
      </p:sp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3851275" y="37163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chemeClr val="bg1"/>
                </a:solidFill>
              </a:rPr>
              <a:t>F</a:t>
            </a:r>
            <a:r>
              <a:rPr lang="es-ES_tradnl" altLang="en-US" b="1" baseline="-25000">
                <a:solidFill>
                  <a:schemeClr val="bg1"/>
                </a:solidFill>
              </a:rPr>
              <a:t>4</a:t>
            </a:r>
            <a:endParaRPr lang="es-ES" altLang="en-US" b="1" baseline="-25000">
              <a:solidFill>
                <a:schemeClr val="bg1"/>
              </a:solidFill>
            </a:endParaRPr>
          </a:p>
        </p:txBody>
      </p:sp>
      <p:sp>
        <p:nvSpPr>
          <p:cNvPr id="20510" name="Text Box 30"/>
          <p:cNvSpPr txBox="1">
            <a:spLocks noChangeArrowheads="1"/>
          </p:cNvSpPr>
          <p:nvPr/>
        </p:nvSpPr>
        <p:spPr bwMode="auto">
          <a:xfrm>
            <a:off x="7885113" y="44370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chemeClr val="bg1"/>
                </a:solidFill>
              </a:rPr>
              <a:t>F</a:t>
            </a:r>
            <a:endParaRPr lang="es-ES" altLang="en-US" b="1" baseline="-25000">
              <a:solidFill>
                <a:schemeClr val="bg1"/>
              </a:solidFill>
            </a:endParaRPr>
          </a:p>
        </p:txBody>
      </p:sp>
      <p:sp>
        <p:nvSpPr>
          <p:cNvPr id="20514" name="Rectangle 34" descr="Granito"/>
          <p:cNvSpPr>
            <a:spLocks noChangeArrowheads="1"/>
          </p:cNvSpPr>
          <p:nvPr/>
        </p:nvSpPr>
        <p:spPr bwMode="auto">
          <a:xfrm>
            <a:off x="6084888" y="5229225"/>
            <a:ext cx="2232025" cy="2159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L" altLang="en-US"/>
          </a:p>
        </p:txBody>
      </p:sp>
      <p:sp>
        <p:nvSpPr>
          <p:cNvPr id="20516" name="AutoShape 36"/>
          <p:cNvSpPr>
            <a:spLocks noChangeArrowheads="1"/>
          </p:cNvSpPr>
          <p:nvPr/>
        </p:nvSpPr>
        <p:spPr bwMode="auto">
          <a:xfrm rot="5400000">
            <a:off x="4896644" y="4617244"/>
            <a:ext cx="647700" cy="1008062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7620 h 21600"/>
              <a:gd name="T20" fmla="*/ 1752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09" y="0"/>
                </a:moveTo>
                <a:lnTo>
                  <a:pt x="10217" y="5306"/>
                </a:lnTo>
                <a:lnTo>
                  <a:pt x="14294" y="5306"/>
                </a:lnTo>
                <a:lnTo>
                  <a:pt x="14294" y="17620"/>
                </a:lnTo>
                <a:lnTo>
                  <a:pt x="0" y="17620"/>
                </a:lnTo>
                <a:lnTo>
                  <a:pt x="0" y="21600"/>
                </a:lnTo>
                <a:lnTo>
                  <a:pt x="17523" y="21600"/>
                </a:lnTo>
                <a:lnTo>
                  <a:pt x="17523" y="5306"/>
                </a:lnTo>
                <a:lnTo>
                  <a:pt x="21600" y="5306"/>
                </a:lnTo>
                <a:lnTo>
                  <a:pt x="15909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318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4335E-6 L 1.50035 0.00023 " pathEditMode="relative" rAng="0" ptsTypes="AA">
                                      <p:cBhvr>
                                        <p:cTn id="58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1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50867E-6 L 1.44896 -4.50867E-6 " pathEditMode="relative" rAng="0" ptsTypes="AA">
                                      <p:cBhvr>
                                        <p:cTn id="60" dur="5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48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10405E-6 L 1.47274 0.00486 " pathEditMode="relative" rAng="0" ptsTypes="AA">
                                      <p:cBhvr>
                                        <p:cTn id="62" dur="5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28" y="23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58382E-6 L 1.44913 -3.58382E-6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48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41 -0.00555 L 1.44115 -0.00555 " pathEditMode="relative" rAng="0" ptsTypes="AA">
                                      <p:cBhvr>
                                        <p:cTn id="66" dur="5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8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6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2" grpId="0" animBg="1"/>
      <p:bldP spid="20484" grpId="0"/>
      <p:bldP spid="20487" grpId="0"/>
      <p:bldP spid="20491" grpId="0" animBg="1"/>
      <p:bldP spid="20491" grpId="1" animBg="1"/>
      <p:bldP spid="20492" grpId="0" animBg="1"/>
      <p:bldP spid="20492" grpId="1" animBg="1"/>
      <p:bldP spid="20493" grpId="0"/>
      <p:bldP spid="20493" grpId="1"/>
      <p:bldP spid="20494" grpId="0"/>
      <p:bldP spid="20494" grpId="1"/>
      <p:bldP spid="20497" grpId="0" animBg="1"/>
      <p:bldP spid="20500" grpId="0" animBg="1"/>
      <p:bldP spid="20501" grpId="0" animBg="1"/>
      <p:bldP spid="20502" grpId="0" animBg="1"/>
      <p:bldP spid="20503" grpId="0" animBg="1"/>
      <p:bldP spid="20505" grpId="0" animBg="1"/>
      <p:bldP spid="20506" grpId="0"/>
      <p:bldP spid="20507" grpId="0"/>
      <p:bldP spid="20508" grpId="0"/>
      <p:bldP spid="20509" grpId="0"/>
      <p:bldP spid="20510" grpId="0"/>
      <p:bldP spid="20514" grpId="0" animBg="1"/>
      <p:bldP spid="205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2800" b="1" smtClean="0">
                <a:solidFill>
                  <a:schemeClr val="accent1"/>
                </a:solidFill>
              </a:rPr>
              <a:t>Tercera ley o Principio de Acción y Reacción</a:t>
            </a:r>
            <a:endParaRPr lang="es-ES" altLang="en-US" sz="2800" b="1" smtClean="0">
              <a:solidFill>
                <a:schemeClr val="accent1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349250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Toda vez que un cuerpo ejerce una fuerza sobre otro.  Esa fuerza la denominaremos “fuerza de acción”.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El segundo reacciona con una fuerza sobre el primero.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A esta fuerza la denominaremos “fuerza de reacción”.</a:t>
            </a:r>
            <a:endParaRPr lang="es-ES" altLang="en-US" b="1">
              <a:solidFill>
                <a:srgbClr val="FF000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84313"/>
            <a:ext cx="4862513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06975"/>
            <a:ext cx="4249738" cy="162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5013325"/>
            <a:ext cx="3817937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24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908175" y="4214813"/>
            <a:ext cx="4333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L" alt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n-US" sz="3600" b="1" smtClean="0">
                <a:solidFill>
                  <a:schemeClr val="accent1"/>
                </a:solidFill>
              </a:rPr>
              <a:t>Más sobre la acción y la reacción</a:t>
            </a:r>
            <a:endParaRPr lang="es-ES" altLang="en-US" sz="3600" b="1" smtClean="0">
              <a:solidFill>
                <a:schemeClr val="accent1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9388" y="1484313"/>
            <a:ext cx="38163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Las fuerzas de acción (F</a:t>
            </a:r>
            <a:r>
              <a:rPr lang="es-ES_tradnl" altLang="en-US" b="1" baseline="-25000">
                <a:solidFill>
                  <a:srgbClr val="FF0000"/>
                </a:solidFill>
              </a:rPr>
              <a:t>A</a:t>
            </a:r>
            <a:r>
              <a:rPr lang="es-ES_tradnl" altLang="en-US" b="1">
                <a:solidFill>
                  <a:srgbClr val="FF0000"/>
                </a:solidFill>
              </a:rPr>
              <a:t>) y la de reacción (F</a:t>
            </a:r>
            <a:r>
              <a:rPr lang="es-ES_tradnl" altLang="en-US" b="1" baseline="-25000">
                <a:solidFill>
                  <a:srgbClr val="FF0000"/>
                </a:solidFill>
              </a:rPr>
              <a:t>R</a:t>
            </a:r>
            <a:r>
              <a:rPr lang="es-ES_tradnl" altLang="en-US" b="1">
                <a:solidFill>
                  <a:srgbClr val="FF0000"/>
                </a:solidFill>
              </a:rPr>
              <a:t>) son de igual magnitud.</a:t>
            </a:r>
            <a:endParaRPr lang="es-ES" altLang="en-US" b="1">
              <a:solidFill>
                <a:srgbClr val="FF0000"/>
              </a:solidFill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116013" y="2565400"/>
            <a:ext cx="1871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sz="2400" b="1">
                <a:solidFill>
                  <a:schemeClr val="bg1"/>
                </a:solidFill>
              </a:rPr>
              <a:t>F</a:t>
            </a:r>
            <a:r>
              <a:rPr lang="es-ES_tradnl" altLang="en-US" sz="2400" b="1" baseline="-25000">
                <a:solidFill>
                  <a:schemeClr val="bg1"/>
                </a:solidFill>
              </a:rPr>
              <a:t>A</a:t>
            </a:r>
            <a:r>
              <a:rPr lang="es-ES_tradnl" altLang="en-US" sz="2400" b="1">
                <a:solidFill>
                  <a:schemeClr val="bg1"/>
                </a:solidFill>
              </a:rPr>
              <a:t> = F</a:t>
            </a:r>
            <a:r>
              <a:rPr lang="es-ES_tradnl" altLang="en-US" sz="2400" b="1" baseline="-25000">
                <a:solidFill>
                  <a:schemeClr val="bg1"/>
                </a:solidFill>
              </a:rPr>
              <a:t>R</a:t>
            </a:r>
            <a:endParaRPr lang="es-ES" altLang="en-US" sz="2400" b="1" baseline="-25000">
              <a:solidFill>
                <a:schemeClr val="bg1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79388" y="3213100"/>
            <a:ext cx="3816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a-ES" alt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179388" y="3213100"/>
            <a:ext cx="3887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Tienen la misma dirección, pero sentidos contrarios.</a:t>
            </a:r>
            <a:endParaRPr lang="es-ES" altLang="en-US" b="1">
              <a:solidFill>
                <a:srgbClr val="FF0000"/>
              </a:solidFill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2125663" y="4430713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1476375" y="4214813"/>
            <a:ext cx="433388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s-CL" alt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900113" y="4430713"/>
            <a:ext cx="7921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973138" y="4430713"/>
            <a:ext cx="43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s-ES_tradnl" altLang="en-US" b="1">
                <a:solidFill>
                  <a:schemeClr val="bg1"/>
                </a:solidFill>
              </a:rPr>
              <a:t>F</a:t>
            </a:r>
            <a:r>
              <a:rPr lang="es-ES_tradnl" altLang="en-US" b="1" baseline="-25000">
                <a:solidFill>
                  <a:schemeClr val="bg1"/>
                </a:solidFill>
              </a:rPr>
              <a:t>R</a:t>
            </a:r>
            <a:endParaRPr lang="es-ES" altLang="en-US" b="1" baseline="-25000">
              <a:solidFill>
                <a:schemeClr val="bg1"/>
              </a:solidFill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484438" y="4430713"/>
            <a:ext cx="43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altLang="en-US" b="1">
                <a:solidFill>
                  <a:schemeClr val="bg1"/>
                </a:solidFill>
              </a:rPr>
              <a:t>F</a:t>
            </a:r>
            <a:r>
              <a:rPr lang="es-ES_tradnl" altLang="en-US" b="1" baseline="-25000">
                <a:solidFill>
                  <a:schemeClr val="bg1"/>
                </a:solidFill>
              </a:rPr>
              <a:t>A</a:t>
            </a:r>
            <a:endParaRPr lang="es-ES" altLang="en-US" b="1" baseline="-25000">
              <a:solidFill>
                <a:schemeClr val="bg1"/>
              </a:solidFill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0" y="4437063"/>
            <a:ext cx="37814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50825" y="4941888"/>
            <a:ext cx="37449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n-US">
                <a:solidFill>
                  <a:srgbClr val="660066"/>
                </a:solidFill>
              </a:rPr>
              <a:t>Si se usara notación vectorial, se tendría:</a:t>
            </a:r>
            <a:endParaRPr lang="es-ES" altLang="en-US">
              <a:solidFill>
                <a:srgbClr val="660066"/>
              </a:solidFill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1331913" y="5876925"/>
            <a:ext cx="10191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s-ES_tradnl" altLang="en-US" b="1"/>
              <a:t>F</a:t>
            </a:r>
            <a:r>
              <a:rPr lang="es-ES_tradnl" altLang="en-US" b="1" baseline="-25000"/>
              <a:t>A</a:t>
            </a:r>
            <a:r>
              <a:rPr lang="es-ES_tradnl" altLang="en-US" b="1"/>
              <a:t> = -F</a:t>
            </a:r>
            <a:r>
              <a:rPr lang="es-ES_tradnl" altLang="en-US" b="1" baseline="-25000"/>
              <a:t>R</a:t>
            </a:r>
            <a:endParaRPr lang="es-ES" altLang="en-US" b="1" baseline="-25000"/>
          </a:p>
        </p:txBody>
      </p:sp>
      <p:sp>
        <p:nvSpPr>
          <p:cNvPr id="25618" name="Freeform 18"/>
          <p:cNvSpPr>
            <a:spLocks/>
          </p:cNvSpPr>
          <p:nvPr/>
        </p:nvSpPr>
        <p:spPr bwMode="auto">
          <a:xfrm>
            <a:off x="1431925" y="5929313"/>
            <a:ext cx="161925" cy="1587"/>
          </a:xfrm>
          <a:custGeom>
            <a:avLst/>
            <a:gdLst>
              <a:gd name="T0" fmla="*/ 0 w 102"/>
              <a:gd name="T1" fmla="*/ 0 h 1"/>
              <a:gd name="T2" fmla="*/ 2147483646 w 102"/>
              <a:gd name="T3" fmla="*/ 0 h 1"/>
              <a:gd name="T4" fmla="*/ 0 60000 65536"/>
              <a:gd name="T5" fmla="*/ 0 60000 65536"/>
              <a:gd name="T6" fmla="*/ 0 w 102"/>
              <a:gd name="T7" fmla="*/ 0 h 1"/>
              <a:gd name="T8" fmla="*/ 102 w 10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" h="1">
                <a:moveTo>
                  <a:pt x="0" y="0"/>
                </a:moveTo>
                <a:lnTo>
                  <a:pt x="10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19" name="Freeform 19"/>
          <p:cNvSpPr>
            <a:spLocks/>
          </p:cNvSpPr>
          <p:nvPr/>
        </p:nvSpPr>
        <p:spPr bwMode="auto">
          <a:xfrm>
            <a:off x="2022475" y="5929313"/>
            <a:ext cx="161925" cy="1587"/>
          </a:xfrm>
          <a:custGeom>
            <a:avLst/>
            <a:gdLst>
              <a:gd name="T0" fmla="*/ 0 w 102"/>
              <a:gd name="T1" fmla="*/ 0 h 1"/>
              <a:gd name="T2" fmla="*/ 2147483646 w 102"/>
              <a:gd name="T3" fmla="*/ 0 h 1"/>
              <a:gd name="T4" fmla="*/ 0 60000 65536"/>
              <a:gd name="T5" fmla="*/ 0 60000 65536"/>
              <a:gd name="T6" fmla="*/ 0 w 102"/>
              <a:gd name="T7" fmla="*/ 0 h 1"/>
              <a:gd name="T8" fmla="*/ 102 w 102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2" h="1">
                <a:moveTo>
                  <a:pt x="0" y="0"/>
                </a:moveTo>
                <a:lnTo>
                  <a:pt x="10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CL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4067175" y="1484313"/>
            <a:ext cx="50768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_tradnl" altLang="en-US" b="1">
                <a:solidFill>
                  <a:srgbClr val="FF0000"/>
                </a:solidFill>
              </a:rPr>
              <a:t>Las fuerzas de acción y reacción, pese a que tienen la misma medida y están en sentidos opuestos, NO SE ANULAN. Esto es porque actúan sobre cuerpos diferentes.</a:t>
            </a:r>
            <a:endParaRPr lang="es-ES" altLang="en-US" b="1">
              <a:solidFill>
                <a:srgbClr val="FF0000"/>
              </a:solidFill>
            </a:endParaRPr>
          </a:p>
        </p:txBody>
      </p:sp>
      <p:sp>
        <p:nvSpPr>
          <p:cNvPr id="24595" name="AutoShape 22" descr="accion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L" altLang="en-US"/>
          </a:p>
        </p:txBody>
      </p:sp>
      <p:pic>
        <p:nvPicPr>
          <p:cNvPr id="25623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781300"/>
            <a:ext cx="352901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54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9" grpId="0" animBg="1"/>
      <p:bldP spid="25604" grpId="0"/>
      <p:bldP spid="25605" grpId="0"/>
      <p:bldP spid="25607" grpId="0"/>
      <p:bldP spid="25608" grpId="0" animBg="1"/>
      <p:bldP spid="25610" grpId="0" animBg="1"/>
      <p:bldP spid="25611" grpId="0" animBg="1"/>
      <p:bldP spid="25613" grpId="0"/>
      <p:bldP spid="25614" grpId="0"/>
      <p:bldP spid="25615" grpId="0" animBg="1"/>
      <p:bldP spid="25616" grpId="0"/>
      <p:bldP spid="25617" grpId="0"/>
      <p:bldP spid="25618" grpId="0" animBg="1"/>
      <p:bldP spid="25619" grpId="0" animBg="1"/>
      <p:bldP spid="2562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390</Words>
  <Application>Microsoft Office PowerPoint</Application>
  <PresentationFormat>Presentación en pantalla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8" baseType="lpstr">
      <vt:lpstr>Tema de Office</vt:lpstr>
      <vt:lpstr>Microsoft Editor de ecuaciones 3.0</vt:lpstr>
      <vt:lpstr>Leyes de Newton</vt:lpstr>
      <vt:lpstr>Primera ley o Principio de Inercia</vt:lpstr>
      <vt:lpstr>Más sobre la inercia</vt:lpstr>
      <vt:lpstr>Segunda ley o Principio de masa</vt:lpstr>
      <vt:lpstr>Tercera ley o Principio de Acción y Reacción</vt:lpstr>
      <vt:lpstr>Más sobre la acción y la reacción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Leyes de Newton</dc:title>
  <dc:creator>usuario</dc:creator>
  <cp:lastModifiedBy>usuario</cp:lastModifiedBy>
  <cp:revision>1</cp:revision>
  <dcterms:created xsi:type="dcterms:W3CDTF">2021-03-10T14:23:23Z</dcterms:created>
  <dcterms:modified xsi:type="dcterms:W3CDTF">2021-03-10T14:29:09Z</dcterms:modified>
</cp:coreProperties>
</file>