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05" r:id="rId2"/>
    <p:sldId id="306" r:id="rId3"/>
    <p:sldId id="307" r:id="rId4"/>
    <p:sldId id="310" r:id="rId5"/>
    <p:sldId id="308" r:id="rId6"/>
    <p:sldId id="309" r:id="rId7"/>
    <p:sldId id="312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hu Pichu">
            <a:extLst>
              <a:ext uri="{FF2B5EF4-FFF2-40B4-BE49-F238E27FC236}">
                <a16:creationId xmlns:a16="http://schemas.microsoft.com/office/drawing/2014/main" id="{6D3B8110-C9D6-7669-73D2-8943010B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9" b="764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11DDDB-EEA8-45AB-FB6F-9AAF3DBF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El Estado inca</a:t>
            </a:r>
          </a:p>
        </p:txBody>
      </p:sp>
    </p:spTree>
    <p:extLst>
      <p:ext uri="{BB962C8B-B14F-4D97-AF65-F5344CB8AC3E}">
        <p14:creationId xmlns:p14="http://schemas.microsoft.com/office/powerpoint/2010/main" val="270169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dirty="0"/>
              <a:t>Orígenes incas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sz="1700"/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Leyenda: Manco Cápac y Mamá Ocllo emergieron desde el Lago Titicaca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Leyenda de Ayar Manco como fundador del Cusco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Registros: mezclas entre tihuanacos y/o huaris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Interpretaciones en crónicas orales desde la Conquista</a:t>
            </a:r>
          </a:p>
        </p:txBody>
      </p:sp>
      <p:pic>
        <p:nvPicPr>
          <p:cNvPr id="1026" name="Picture 2" descr="El Imperio Inca: ¿Cuál fue su origen? | El Popular">
            <a:extLst>
              <a:ext uri="{FF2B5EF4-FFF2-40B4-BE49-F238E27FC236}">
                <a16:creationId xmlns:a16="http://schemas.microsoft.com/office/drawing/2014/main" id="{820094DA-4E69-5C40-BD02-F885BA2B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23610"/>
            <a:ext cx="5837780" cy="32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4A6E09-3C94-59E9-AB84-B3A93B82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División territorial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ED7504-A8A9-C681-334B-12439AAE2E23}"/>
              </a:ext>
            </a:extLst>
          </p:cNvPr>
          <p:cNvSpPr txBox="1"/>
          <p:nvPr/>
        </p:nvSpPr>
        <p:spPr>
          <a:xfrm>
            <a:off x="612648" y="2212848"/>
            <a:ext cx="3553412" cy="4122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Administración centralizada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Suyos gobernados por un tocricoc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Contabilidad: quipus  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67AD14A-2053-7B59-EF37-14C6106F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r="2" b="18106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D1FB2-DC19-7241-31F5-6B2C7B05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27220"/>
            <a:ext cx="2835090" cy="940483"/>
          </a:xfrm>
        </p:spPr>
        <p:txBody>
          <a:bodyPr anchor="b">
            <a:normAutofit fontScale="90000"/>
          </a:bodyPr>
          <a:lstStyle/>
          <a:p>
            <a:r>
              <a:rPr lang="es-EC" dirty="0"/>
              <a:t>Conquistas incas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0A7AB-3D5F-05D4-BAD5-73A059F7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543987"/>
            <a:ext cx="4077325" cy="502170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s-EC" sz="3200" dirty="0"/>
              <a:t>Naturaleza imperial desde Pachacútec, el noveno Inca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Ejército fuerte, jerarquizado por clase y territorio.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Red vial facilitaba movimientos militares.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Invasiones al norte y al sur del territorio asediado.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Dos tipos de conquista: pacífica (persuasión y negociación) y violenta.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Guerras clave: contra los chancas y los caras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Servicio militar obligatorio entre los 25 y 50 años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Uso de macanas, hondas, lanzas, hachas.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OJO: sistema de mitimaes. También económico y estratégico. 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Límites: resistencia de los pueblos conquistados </a:t>
            </a:r>
          </a:p>
          <a:p>
            <a:pPr>
              <a:lnSpc>
                <a:spcPct val="110000"/>
              </a:lnSpc>
              <a:defRPr sz="1800"/>
            </a:pPr>
            <a:endParaRPr lang="es-ES" sz="1500" dirty="0"/>
          </a:p>
          <a:p>
            <a:pPr>
              <a:lnSpc>
                <a:spcPct val="110000"/>
              </a:lnSpc>
              <a:defRPr sz="1800"/>
            </a:pPr>
            <a:endParaRPr lang="es-E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3074" name="Picture 2" descr="Conquista del Imperio Inca - Resumen">
            <a:extLst>
              <a:ext uri="{FF2B5EF4-FFF2-40B4-BE49-F238E27FC236}">
                <a16:creationId xmlns:a16="http://schemas.microsoft.com/office/drawing/2014/main" id="{DCFE4E18-FA0E-36BE-56BA-CD7ABE86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0398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3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B7A93-9DAB-D2B0-90F3-77E49959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Defensa del territorio Inca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BC950-863D-1A65-DABB-5E022DB6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7" y="548640"/>
            <a:ext cx="5687568" cy="2250896"/>
          </a:xfrm>
        </p:spPr>
        <p:txBody>
          <a:bodyPr>
            <a:normAutofit/>
          </a:bodyPr>
          <a:lstStyle/>
          <a:p>
            <a:pPr>
              <a:defRPr sz="1800"/>
            </a:pPr>
            <a:r>
              <a:rPr lang="es-ES" sz="1800" dirty="0"/>
              <a:t>Fortalezas, </a:t>
            </a:r>
            <a:r>
              <a:rPr lang="es-ES" sz="1800" dirty="0" err="1"/>
              <a:t>tampus</a:t>
            </a:r>
            <a:r>
              <a:rPr lang="es-ES" sz="1800" dirty="0"/>
              <a:t> (centros de defensa) y colcas (centros de almacenamiento).</a:t>
            </a:r>
          </a:p>
          <a:p>
            <a:pPr>
              <a:defRPr sz="1800"/>
            </a:pPr>
            <a:r>
              <a:rPr lang="es-ES" sz="1800" dirty="0" err="1"/>
              <a:t>Qhapaq</a:t>
            </a:r>
            <a:r>
              <a:rPr lang="es-ES" sz="1800" dirty="0"/>
              <a:t> Ñan como vía logística.</a:t>
            </a:r>
          </a:p>
          <a:p>
            <a:pPr marL="0" indent="0">
              <a:buNone/>
              <a:defRPr sz="1800"/>
            </a:pPr>
            <a:endParaRPr lang="es-ES" sz="1800" dirty="0"/>
          </a:p>
          <a:p>
            <a:endParaRPr lang="en-US" sz="180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F5E7A5CC-1769-6BBB-F3FB-198EEAB5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13123"/>
          <a:stretch>
            <a:fillRect/>
          </a:stretch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HAPAQ ÑAN SISTEMA VIAL ANDINO – Instituto Nacional de Patrimonio Cultural">
            <a:extLst>
              <a:ext uri="{FF2B5EF4-FFF2-40B4-BE49-F238E27FC236}">
                <a16:creationId xmlns:a16="http://schemas.microsoft.com/office/drawing/2014/main" id="{E044DC20-C738-FE4E-EACB-C3243CDD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r="2205"/>
          <a:stretch>
            <a:fillRect/>
          </a:stretch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7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27338-EFDB-3907-1475-B230FA86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972" y="5876144"/>
            <a:ext cx="3165402" cy="847418"/>
          </a:xfrm>
        </p:spPr>
        <p:txBody>
          <a:bodyPr>
            <a:normAutofit fontScale="90000"/>
          </a:bodyPr>
          <a:lstStyle/>
          <a:p>
            <a:r>
              <a:rPr lang="es-EC" dirty="0"/>
              <a:t>Organización social inca</a:t>
            </a:r>
            <a:endParaRPr lang="en-US" dirty="0"/>
          </a:p>
        </p:txBody>
      </p:sp>
      <p:pic>
        <p:nvPicPr>
          <p:cNvPr id="5122" name="Picture 2" descr="Imperio Inca: Descubre su fascinante pirámide social y jerarquía">
            <a:extLst>
              <a:ext uri="{FF2B5EF4-FFF2-40B4-BE49-F238E27FC236}">
                <a16:creationId xmlns:a16="http://schemas.microsoft.com/office/drawing/2014/main" id="{CAE65AFB-1515-A361-7B06-25989791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7236" b="-2"/>
          <a:stretch>
            <a:fillRect/>
          </a:stretch>
        </p:blipFill>
        <p:spPr bwMode="auto">
          <a:xfrm>
            <a:off x="0" y="0"/>
            <a:ext cx="8047976" cy="61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194CEC-1FB5-6861-4BFD-5499DBF6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5" y="418916"/>
            <a:ext cx="3434399" cy="6033900"/>
          </a:xfrm>
        </p:spPr>
        <p:txBody>
          <a:bodyPr>
            <a:normAutofit/>
          </a:bodyPr>
          <a:lstStyle/>
          <a:p>
            <a:r>
              <a:rPr lang="es-EC" sz="1800" dirty="0"/>
              <a:t>Núcleo: ayllus: comunidad de familias (linaje o paracas) con fines de toda índole: económico, social, religioso, político. </a:t>
            </a:r>
          </a:p>
          <a:p>
            <a:r>
              <a:rPr lang="es-EC" sz="1800" dirty="0"/>
              <a:t>Clases sociales definidas: sociedad muy jerarquizada</a:t>
            </a:r>
          </a:p>
          <a:p>
            <a:r>
              <a:rPr lang="es-ES" sz="1600" dirty="0"/>
              <a:t>Tierra y trabajo como base de la economía: redistribución si había excedente. </a:t>
            </a:r>
          </a:p>
          <a:p>
            <a:r>
              <a:rPr lang="es-EC" sz="1800" dirty="0"/>
              <a:t>Mita como tributo estatal. Minga como trabajo comunal.  </a:t>
            </a:r>
          </a:p>
          <a:p>
            <a:r>
              <a:rPr lang="es-EC" sz="1800" dirty="0"/>
              <a:t>Teocracia: Inca como figura política y religiosa.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401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Religión y aculturación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r>
              <a:rPr lang="es-ES" sz="1800"/>
              <a:t>Politeístas </a:t>
            </a:r>
          </a:p>
          <a:p>
            <a:r>
              <a:rPr lang="es-ES" sz="1800"/>
              <a:t>Se instauraron cultos oficiales como el Inti (dios Sol) y templos del Sol en Quito y Tomebamba.</a:t>
            </a:r>
          </a:p>
          <a:p>
            <a:r>
              <a:rPr lang="es-ES" sz="1800"/>
              <a:t>La educación de élites se realizaba en centros como los Yachayhuasi.</a:t>
            </a:r>
          </a:p>
          <a:p>
            <a:r>
              <a:rPr lang="es-ES" sz="1800"/>
              <a:t>Promoción del quechua y del modelo estatal incaico.</a:t>
            </a:r>
          </a:p>
          <a:p>
            <a:endParaRPr lang="es-ES" sz="1800"/>
          </a:p>
        </p:txBody>
      </p:sp>
      <p:pic>
        <p:nvPicPr>
          <p:cNvPr id="1028" name="Picture 4" descr="PAQOCHEROQ RIMAYNIN: La educación en el Imperio de los Incas">
            <a:extLst>
              <a:ext uri="{FF2B5EF4-FFF2-40B4-BE49-F238E27FC236}">
                <a16:creationId xmlns:a16="http://schemas.microsoft.com/office/drawing/2014/main" id="{88635A5F-4C9B-747A-BB37-F2925D63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30200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Educación en el Imperio Inca - Historia del Perú">
            <a:extLst>
              <a:ext uri="{FF2B5EF4-FFF2-40B4-BE49-F238E27FC236}">
                <a16:creationId xmlns:a16="http://schemas.microsoft.com/office/drawing/2014/main" id="{F4358D66-EB2B-51E1-338D-CAAE59012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CE058-1BB0-7BAE-9990-8FF70D07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0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dirty="0"/>
              <a:t>Fin del Imperio inca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8FCA0-33BF-1BC6-0BEF-B6AA63AF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23869"/>
            <a:ext cx="4933713" cy="5134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 dirty="0"/>
              <a:t>Apogeo del Imperio con Tupac Yupanqui y Huayna Cápac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Muerte en 1527 e inicio de guerra civil entre Huáscar y Atahualpa. Huáscar heredó el sur del imperio y Atahualpa el norte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Llegada de españoles con Pizarro en 1532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Alianza con sectores subyugados por los incas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Triunfo de Atahualpa y ejecución de Huáscar en 1533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Capturan a Atahualpa en Cajamarca y lo asesinan en 1533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Toma total del Imperio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Enfermedades como la viruela diezmaron a los incas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Resistencia de Manco Inca (hermano de Atahualpa) al norte del imperio 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Fin de la resistencia en 1572, con la captura de Túpac Amaru I (sobrino de Atahualpa)</a:t>
            </a:r>
            <a:endParaRPr lang="en-US" sz="1400" dirty="0"/>
          </a:p>
        </p:txBody>
      </p:sp>
      <p:pic>
        <p:nvPicPr>
          <p:cNvPr id="6148" name="Picture 4" descr="Blog de Historia General del Perú: La guerra de los dos hermanos: división  y caída del Imperio Inca">
            <a:extLst>
              <a:ext uri="{FF2B5EF4-FFF2-40B4-BE49-F238E27FC236}">
                <a16:creationId xmlns:a16="http://schemas.microsoft.com/office/drawing/2014/main" id="{012A00A8-C779-B80D-431C-B7B93EED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575504"/>
            <a:ext cx="5837780" cy="37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uerra Civil entre Huáscar y Atahualpa - Historia del Perú">
            <a:extLst>
              <a:ext uri="{FF2B5EF4-FFF2-40B4-BE49-F238E27FC236}">
                <a16:creationId xmlns:a16="http://schemas.microsoft.com/office/drawing/2014/main" id="{E05F41F9-568C-94B6-66A3-D538644BA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944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400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El Estado inca</vt:lpstr>
      <vt:lpstr>Orígenes incas</vt:lpstr>
      <vt:lpstr>División territorial</vt:lpstr>
      <vt:lpstr>Conquistas incas</vt:lpstr>
      <vt:lpstr>Defensa del territorio Inca</vt:lpstr>
      <vt:lpstr>Organización social inca</vt:lpstr>
      <vt:lpstr>Religión y aculturación </vt:lpstr>
      <vt:lpstr>Fin del Imperio inca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88</cp:revision>
  <dcterms:created xsi:type="dcterms:W3CDTF">2025-04-22T04:01:35Z</dcterms:created>
  <dcterms:modified xsi:type="dcterms:W3CDTF">2025-05-22T16:14:02Z</dcterms:modified>
</cp:coreProperties>
</file>