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74" r:id="rId4"/>
    <p:sldId id="258" r:id="rId5"/>
    <p:sldId id="275" r:id="rId6"/>
    <p:sldId id="276" r:id="rId7"/>
    <p:sldId id="279" r:id="rId8"/>
    <p:sldId id="280" r:id="rId9"/>
    <p:sldId id="259" r:id="rId10"/>
    <p:sldId id="260" r:id="rId11"/>
    <p:sldId id="277" r:id="rId12"/>
    <p:sldId id="270" r:id="rId13"/>
    <p:sldId id="261" r:id="rId14"/>
    <p:sldId id="266" r:id="rId15"/>
    <p:sldId id="262" r:id="rId16"/>
    <p:sldId id="268" r:id="rId17"/>
    <p:sldId id="263" r:id="rId18"/>
    <p:sldId id="267" r:id="rId19"/>
    <p:sldId id="264" r:id="rId20"/>
    <p:sldId id="271" r:id="rId21"/>
    <p:sldId id="278" r:id="rId22"/>
    <p:sldId id="272" r:id="rId23"/>
    <p:sldId id="273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1912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1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4976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0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8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97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906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385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hMSnBYq3A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isDhahJve0?start=656&amp;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zFa8a5-trw?start=258&amp;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UNIDAD 2</a:t>
            </a:r>
            <a:br>
              <a:rPr lang="es-ES" dirty="0"/>
            </a:br>
            <a:r>
              <a:rPr dirty="0" err="1"/>
              <a:t>Tablas</a:t>
            </a:r>
            <a:r>
              <a:rPr dirty="0"/>
              <a:t> de </a:t>
            </a:r>
            <a:r>
              <a:rPr dirty="0" err="1"/>
              <a:t>Verdad</a:t>
            </a:r>
            <a:r>
              <a:rPr dirty="0"/>
              <a:t> para </a:t>
            </a:r>
            <a:r>
              <a:rPr dirty="0" err="1"/>
              <a:t>Proposiciones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Tabla de Verdad con Negación (¬p)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sz="3200" b="1" dirty="0" err="1"/>
              <a:t>Proposición</a:t>
            </a:r>
            <a:r>
              <a:rPr sz="3200" b="1" dirty="0"/>
              <a:t>: p</a:t>
            </a:r>
          </a:p>
          <a:p>
            <a:pPr marL="0" indent="0">
              <a:buNone/>
            </a:pPr>
            <a:r>
              <a:rPr sz="3200" b="1" dirty="0" err="1"/>
              <a:t>Negación</a:t>
            </a:r>
            <a:r>
              <a:rPr sz="3200" b="1" dirty="0"/>
              <a:t>: ¬p</a:t>
            </a:r>
          </a:p>
          <a:p>
            <a:pPr marL="0" indent="0">
              <a:buNone/>
            </a:pPr>
            <a:r>
              <a:rPr sz="3200" dirty="0"/>
              <a:t>-----------------</a:t>
            </a:r>
          </a:p>
          <a:p>
            <a:pPr marL="0" indent="0">
              <a:buNone/>
            </a:pPr>
            <a:r>
              <a:rPr sz="3200" dirty="0"/>
              <a:t>| p | ¬p |</a:t>
            </a:r>
          </a:p>
          <a:p>
            <a:pPr marL="0" indent="0">
              <a:buNone/>
            </a:pPr>
            <a:r>
              <a:rPr sz="3200" dirty="0"/>
              <a:t>| V |  </a:t>
            </a:r>
            <a:r>
              <a:rPr sz="3200" dirty="0">
                <a:highlight>
                  <a:srgbClr val="FF00FF"/>
                </a:highlight>
              </a:rPr>
              <a:t>F </a:t>
            </a:r>
            <a:r>
              <a:rPr sz="3200" dirty="0"/>
              <a:t>|</a:t>
            </a:r>
          </a:p>
          <a:p>
            <a:pPr marL="0" indent="0">
              <a:buNone/>
            </a:pPr>
            <a:r>
              <a:rPr sz="3200" dirty="0"/>
              <a:t>| F |  </a:t>
            </a:r>
            <a:r>
              <a:rPr sz="3200" dirty="0">
                <a:highlight>
                  <a:srgbClr val="FF00FF"/>
                </a:highlight>
              </a:rPr>
              <a:t>V </a:t>
            </a:r>
            <a:r>
              <a:rPr sz="3200" dirty="0"/>
              <a:t>|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AEF0C-93E1-4BEC-AF8E-A6E7EF21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25" y="198783"/>
            <a:ext cx="8085483" cy="1485900"/>
          </a:xfrm>
        </p:spPr>
        <p:txBody>
          <a:bodyPr>
            <a:normAutofit/>
          </a:bodyPr>
          <a:lstStyle/>
          <a:p>
            <a:r>
              <a:rPr lang="es-ES" sz="2700" dirty="0"/>
              <a:t>La manera de construir las tablas de verdad e indicar los valores de verdad posibles </a:t>
            </a:r>
            <a:r>
              <a:rPr lang="es-ES" sz="2800" dirty="0"/>
              <a:t>para cada variable es la siguiente: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76DC1C-B0CC-4962-93E0-83BF5F5F3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411" y="1391478"/>
            <a:ext cx="7830631" cy="5466522"/>
          </a:xfrm>
        </p:spPr>
      </p:pic>
    </p:spTree>
    <p:extLst>
      <p:ext uri="{BB962C8B-B14F-4D97-AF65-F5344CB8AC3E}">
        <p14:creationId xmlns:p14="http://schemas.microsoft.com/office/powerpoint/2010/main" val="236868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BA7CD-9AF3-4981-90D7-F0B97A98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NEGACIÓN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507BF1-59F8-45DC-ADE9-DDB4C82B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P:  TENGO  FRIO </a:t>
            </a:r>
          </a:p>
          <a:p>
            <a:r>
              <a:rPr lang="es-ES" dirty="0"/>
              <a:t> 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1D104B-AEE9-4F97-8690-82624F37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781301"/>
            <a:ext cx="1667108" cy="752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F118A3-956E-4AEC-A90F-DF99A460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237" y="4076699"/>
            <a:ext cx="4050963" cy="253767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834089F-7448-4862-A634-AD412BE81974}"/>
              </a:ext>
            </a:extLst>
          </p:cNvPr>
          <p:cNvSpPr txBox="1"/>
          <p:nvPr/>
        </p:nvSpPr>
        <p:spPr>
          <a:xfrm>
            <a:off x="4080013" y="1344857"/>
            <a:ext cx="48453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La negación de una proposición p se simboliza </a:t>
            </a:r>
            <a:r>
              <a:rPr lang="es-ES" sz="2400" dirty="0">
                <a:highlight>
                  <a:srgbClr val="00FFFF"/>
                </a:highlight>
              </a:rPr>
              <a:t>como ¬p</a:t>
            </a:r>
            <a:r>
              <a:rPr lang="es-ES" sz="2400" dirty="0"/>
              <a:t> y se lee "no p", es falsa si la proposición original es verdadera y verdadera si la original es falsa.</a:t>
            </a:r>
            <a:endParaRPr lang="es-EC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1D53C6-BCB0-409B-B90D-50996671B6F3}"/>
              </a:ext>
            </a:extLst>
          </p:cNvPr>
          <p:cNvSpPr txBox="1"/>
          <p:nvPr/>
        </p:nvSpPr>
        <p:spPr>
          <a:xfrm>
            <a:off x="5625763" y="4417800"/>
            <a:ext cx="3021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p: "Está lloviendo"</a:t>
            </a:r>
            <a:br>
              <a:rPr lang="es-ES" dirty="0"/>
            </a:br>
            <a:r>
              <a:rPr lang="es-ES" dirty="0"/>
              <a:t>¬p: "No está lloviendo"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2818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Tabla de Verdad para Conjunción (p ∧ 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3200" b="1" dirty="0">
                <a:highlight>
                  <a:srgbClr val="FFFF00"/>
                </a:highlight>
              </a:rPr>
              <a:t>| p | q | p ∧ q |</a:t>
            </a:r>
          </a:p>
          <a:p>
            <a:pPr marL="0" indent="0">
              <a:buNone/>
            </a:pPr>
            <a:r>
              <a:rPr sz="3200" dirty="0">
                <a:highlight>
                  <a:srgbClr val="C0C0C0"/>
                </a:highlight>
              </a:rPr>
              <a:t>| V | V </a:t>
            </a:r>
            <a:r>
              <a:rPr sz="3200" dirty="0">
                <a:highlight>
                  <a:srgbClr val="FF00FF"/>
                </a:highlight>
              </a:rPr>
              <a:t>|   V   </a:t>
            </a:r>
            <a:r>
              <a:rPr sz="3200" dirty="0">
                <a:highlight>
                  <a:srgbClr val="C0C0C0"/>
                </a:highlight>
              </a:rPr>
              <a:t>|</a:t>
            </a:r>
          </a:p>
          <a:p>
            <a:pPr marL="0" indent="0">
              <a:buNone/>
            </a:pPr>
            <a:r>
              <a:rPr sz="3200" dirty="0">
                <a:highlight>
                  <a:srgbClr val="C0C0C0"/>
                </a:highlight>
              </a:rPr>
              <a:t>| V | F </a:t>
            </a:r>
            <a:r>
              <a:rPr sz="3200" dirty="0">
                <a:highlight>
                  <a:srgbClr val="FF00FF"/>
                </a:highlight>
              </a:rPr>
              <a:t>|   F  </a:t>
            </a:r>
            <a:r>
              <a:rPr sz="3200" dirty="0">
                <a:highlight>
                  <a:srgbClr val="C0C0C0"/>
                </a:highlight>
              </a:rPr>
              <a:t> |</a:t>
            </a:r>
          </a:p>
          <a:p>
            <a:pPr marL="0" indent="0">
              <a:buNone/>
            </a:pPr>
            <a:r>
              <a:rPr sz="3200" dirty="0">
                <a:highlight>
                  <a:srgbClr val="C0C0C0"/>
                </a:highlight>
              </a:rPr>
              <a:t>| F | V </a:t>
            </a:r>
            <a:r>
              <a:rPr sz="3200" dirty="0">
                <a:highlight>
                  <a:srgbClr val="FF00FF"/>
                </a:highlight>
              </a:rPr>
              <a:t>|   F   </a:t>
            </a:r>
            <a:r>
              <a:rPr sz="3200" dirty="0">
                <a:highlight>
                  <a:srgbClr val="C0C0C0"/>
                </a:highlight>
              </a:rPr>
              <a:t>|</a:t>
            </a:r>
          </a:p>
          <a:p>
            <a:pPr marL="0" indent="0">
              <a:buNone/>
            </a:pPr>
            <a:r>
              <a:rPr sz="3200" dirty="0">
                <a:highlight>
                  <a:srgbClr val="C0C0C0"/>
                </a:highlight>
              </a:rPr>
              <a:t>| F | F </a:t>
            </a:r>
            <a:r>
              <a:rPr sz="3200" dirty="0">
                <a:highlight>
                  <a:srgbClr val="FF00FF"/>
                </a:highlight>
              </a:rPr>
              <a:t>|   F   </a:t>
            </a:r>
            <a:r>
              <a:rPr sz="3200" dirty="0">
                <a:highlight>
                  <a:srgbClr val="C0C0C0"/>
                </a:highlight>
              </a:rPr>
              <a:t>|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09AC6B-FA36-4799-BC1A-B7977FB899AD}"/>
              </a:ext>
            </a:extLst>
          </p:cNvPr>
          <p:cNvSpPr txBox="1"/>
          <p:nvPr/>
        </p:nvSpPr>
        <p:spPr>
          <a:xfrm>
            <a:off x="4075043" y="2157945"/>
            <a:ext cx="44527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 conjunción de dos proposiciones </a:t>
            </a:r>
            <a:r>
              <a:rPr lang="es-ES" dirty="0">
                <a:highlight>
                  <a:srgbClr val="00FFFF"/>
                </a:highlight>
              </a:rPr>
              <a:t>p y q se simboliza como p ∧ q </a:t>
            </a:r>
            <a:r>
              <a:rPr lang="es-ES" dirty="0"/>
              <a:t>y se lee "p y q", es verdadera solo si ambas proposiciones son verdaderas, y es falsa en cualquier otro caso. 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321750-7A17-43C0-B344-ACAB30997E66}"/>
              </a:ext>
            </a:extLst>
          </p:cNvPr>
          <p:cNvSpPr txBox="1"/>
          <p:nvPr/>
        </p:nvSpPr>
        <p:spPr>
          <a:xfrm>
            <a:off x="4154556" y="443832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p: "Está soleado"</a:t>
            </a:r>
            <a:br>
              <a:rPr lang="es-ES" dirty="0"/>
            </a:br>
            <a:r>
              <a:rPr lang="es-ES" dirty="0"/>
              <a:t>q: "Hace calor"</a:t>
            </a:r>
            <a:br>
              <a:rPr lang="es-ES" dirty="0"/>
            </a:br>
            <a:r>
              <a:rPr lang="es-ES" dirty="0"/>
              <a:t>p ∧ q: "Está soleado y hace calor"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BA7CD-9AF3-4981-90D7-F0B97A98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CONJUNCIÓN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507BF1-59F8-45DC-ADE9-DDB4C82B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P:  TE REGALARE FLORES</a:t>
            </a:r>
          </a:p>
          <a:p>
            <a:r>
              <a:rPr lang="es-ES" dirty="0"/>
              <a:t>Q: TE REGALARE DULCES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213903-4A69-4189-A025-8E48FC1DD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47" y="3315361"/>
            <a:ext cx="6839905" cy="255203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908A6B8-AA3A-4B07-BFBF-6E3F0299468C}"/>
              </a:ext>
            </a:extLst>
          </p:cNvPr>
          <p:cNvSpPr/>
          <p:nvPr/>
        </p:nvSpPr>
        <p:spPr>
          <a:xfrm>
            <a:off x="5021943" y="1654629"/>
            <a:ext cx="3701143" cy="2002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ES VERDADERO SI UNICAMENTE SI LAS DOS SON VERDADERAS 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63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Tabla</a:t>
            </a:r>
            <a:r>
              <a:rPr dirty="0"/>
              <a:t> de </a:t>
            </a:r>
            <a:r>
              <a:rPr dirty="0" err="1"/>
              <a:t>Verdad</a:t>
            </a:r>
            <a:r>
              <a:rPr dirty="0"/>
              <a:t> para </a:t>
            </a:r>
            <a:r>
              <a:rPr dirty="0" err="1"/>
              <a:t>Disyunción</a:t>
            </a:r>
            <a:r>
              <a:rPr dirty="0"/>
              <a:t> (p ∨ q)</a:t>
            </a:r>
            <a:r>
              <a:rPr lang="es-ES" dirty="0"/>
              <a:t> “ O “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2800" dirty="0">
                <a:highlight>
                  <a:srgbClr val="FFFF00"/>
                </a:highlight>
              </a:rPr>
              <a:t>| p | q | p ∨ q |</a:t>
            </a:r>
          </a:p>
          <a:p>
            <a:pPr marL="0" indent="0">
              <a:buNone/>
            </a:pPr>
            <a:r>
              <a:rPr sz="2800" dirty="0"/>
              <a:t>| V | V </a:t>
            </a:r>
            <a:r>
              <a:rPr sz="2800" dirty="0">
                <a:highlight>
                  <a:srgbClr val="FF00FF"/>
                </a:highlight>
              </a:rPr>
              <a:t>|   V   </a:t>
            </a:r>
            <a:r>
              <a:rPr sz="2800" dirty="0"/>
              <a:t>|</a:t>
            </a:r>
          </a:p>
          <a:p>
            <a:pPr marL="0" indent="0">
              <a:buNone/>
            </a:pPr>
            <a:r>
              <a:rPr sz="2800" dirty="0"/>
              <a:t>| V | F </a:t>
            </a:r>
            <a:r>
              <a:rPr sz="2800" dirty="0">
                <a:highlight>
                  <a:srgbClr val="FF00FF"/>
                </a:highlight>
              </a:rPr>
              <a:t>|   V   </a:t>
            </a:r>
            <a:r>
              <a:rPr sz="2800" dirty="0"/>
              <a:t>|</a:t>
            </a:r>
          </a:p>
          <a:p>
            <a:pPr marL="0" indent="0">
              <a:buNone/>
            </a:pPr>
            <a:r>
              <a:rPr sz="2800" dirty="0"/>
              <a:t>| F | V </a:t>
            </a:r>
            <a:r>
              <a:rPr sz="2800" dirty="0">
                <a:highlight>
                  <a:srgbClr val="FF00FF"/>
                </a:highlight>
              </a:rPr>
              <a:t>|   V   </a:t>
            </a:r>
            <a:r>
              <a:rPr sz="2800" dirty="0"/>
              <a:t>|</a:t>
            </a:r>
          </a:p>
          <a:p>
            <a:pPr marL="0" indent="0">
              <a:buNone/>
            </a:pPr>
            <a:r>
              <a:rPr sz="2800" dirty="0"/>
              <a:t>| F | F </a:t>
            </a:r>
            <a:r>
              <a:rPr sz="2800" dirty="0">
                <a:highlight>
                  <a:srgbClr val="FF00FF"/>
                </a:highlight>
              </a:rPr>
              <a:t>|   F   </a:t>
            </a:r>
            <a:r>
              <a:rPr sz="2800" dirty="0"/>
              <a:t>|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6BF350-19D9-444F-8C31-D47561A8F231}"/>
              </a:ext>
            </a:extLst>
          </p:cNvPr>
          <p:cNvSpPr txBox="1"/>
          <p:nvPr/>
        </p:nvSpPr>
        <p:spPr>
          <a:xfrm>
            <a:off x="3657600" y="21717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 disyunción de dos proposiciones </a:t>
            </a:r>
            <a:r>
              <a:rPr lang="es-ES" dirty="0">
                <a:highlight>
                  <a:srgbClr val="00FFFF"/>
                </a:highlight>
              </a:rPr>
              <a:t>p y q se simboliza como p ∨ q</a:t>
            </a:r>
            <a:r>
              <a:rPr lang="es-ES" dirty="0"/>
              <a:t> y se lee "p o q", es falsa solo si ambas proposiciones son falsas y es verdadera en cualquier otro caso.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B7C2E6-D22C-49A5-8EA5-3FF228B0E432}"/>
              </a:ext>
            </a:extLst>
          </p:cNvPr>
          <p:cNvSpPr txBox="1"/>
          <p:nvPr/>
        </p:nvSpPr>
        <p:spPr>
          <a:xfrm>
            <a:off x="3796747" y="433958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p: "</a:t>
            </a:r>
            <a:r>
              <a:rPr lang="pt-BR" dirty="0" err="1"/>
              <a:t>Compraré</a:t>
            </a:r>
            <a:r>
              <a:rPr lang="pt-BR" dirty="0"/>
              <a:t> tomates"</a:t>
            </a:r>
            <a:br>
              <a:rPr lang="pt-BR" dirty="0"/>
            </a:br>
            <a:r>
              <a:rPr lang="pt-BR" dirty="0"/>
              <a:t>q: "</a:t>
            </a:r>
            <a:r>
              <a:rPr lang="pt-BR" dirty="0" err="1"/>
              <a:t>Compraré</a:t>
            </a:r>
            <a:r>
              <a:rPr lang="pt-BR" dirty="0"/>
              <a:t> </a:t>
            </a:r>
            <a:r>
              <a:rPr lang="pt-BR" dirty="0" err="1"/>
              <a:t>lechuga</a:t>
            </a:r>
            <a:r>
              <a:rPr lang="pt-BR" dirty="0"/>
              <a:t>"</a:t>
            </a:r>
            <a:br>
              <a:rPr lang="pt-BR" dirty="0"/>
            </a:br>
            <a:r>
              <a:rPr lang="pt-BR" dirty="0"/>
              <a:t>p ∨ q: "</a:t>
            </a:r>
            <a:r>
              <a:rPr lang="pt-BR" dirty="0" err="1"/>
              <a:t>Compraré</a:t>
            </a:r>
            <a:r>
              <a:rPr lang="pt-BR" dirty="0"/>
              <a:t> tomates o </a:t>
            </a:r>
            <a:r>
              <a:rPr lang="pt-BR" dirty="0" err="1"/>
              <a:t>lechuga</a:t>
            </a:r>
            <a:r>
              <a:rPr lang="pt-BR" dirty="0"/>
              <a:t>, o ambos</a:t>
            </a:r>
            <a:endParaRPr lang="es-EC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BA7CD-9AF3-4981-90D7-F0B97A98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DISYUNCIÓN     “O”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507BF1-59F8-45DC-ADE9-DDB4C82B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P:  TE REGALARE FLORES</a:t>
            </a:r>
          </a:p>
          <a:p>
            <a:r>
              <a:rPr lang="es-ES"/>
              <a:t>Q: TE REGALARE DULCES</a:t>
            </a:r>
            <a:endParaRPr lang="es-EC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908A6B8-AA3A-4B07-BFBF-6E3F0299468C}"/>
              </a:ext>
            </a:extLst>
          </p:cNvPr>
          <p:cNvSpPr/>
          <p:nvPr/>
        </p:nvSpPr>
        <p:spPr>
          <a:xfrm>
            <a:off x="5021943" y="1654629"/>
            <a:ext cx="3701143" cy="2002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ES FALSA ÚNICAMENTE SI LAS DOS SON FALSAS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70387A-086A-4699-B04F-18DEAD9F8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3749187"/>
            <a:ext cx="5326985" cy="29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2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Tabla</a:t>
            </a:r>
            <a:r>
              <a:rPr dirty="0"/>
              <a:t> de </a:t>
            </a:r>
            <a:r>
              <a:rPr dirty="0" err="1"/>
              <a:t>Verdad</a:t>
            </a:r>
            <a:r>
              <a:rPr dirty="0"/>
              <a:t> para </a:t>
            </a:r>
            <a:r>
              <a:rPr dirty="0" err="1"/>
              <a:t>Condicional</a:t>
            </a:r>
            <a:r>
              <a:rPr dirty="0"/>
              <a:t> (p → 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3200" dirty="0">
                <a:highlight>
                  <a:srgbClr val="FFFF00"/>
                </a:highlight>
              </a:rPr>
              <a:t>| p | q | p → q |</a:t>
            </a:r>
          </a:p>
          <a:p>
            <a:pPr marL="0" indent="0">
              <a:buNone/>
            </a:pPr>
            <a:r>
              <a:rPr sz="3200" dirty="0"/>
              <a:t>| V | V </a:t>
            </a:r>
            <a:r>
              <a:rPr sz="3200" dirty="0">
                <a:highlight>
                  <a:srgbClr val="FF00FF"/>
                </a:highlight>
              </a:rPr>
              <a:t>|   V   </a:t>
            </a:r>
            <a:r>
              <a:rPr sz="3200" dirty="0"/>
              <a:t>|</a:t>
            </a:r>
          </a:p>
          <a:p>
            <a:pPr marL="0" indent="0">
              <a:buNone/>
            </a:pPr>
            <a:r>
              <a:rPr sz="3200" dirty="0"/>
              <a:t>| V | F </a:t>
            </a:r>
            <a:r>
              <a:rPr sz="3200" dirty="0">
                <a:highlight>
                  <a:srgbClr val="FF00FF"/>
                </a:highlight>
              </a:rPr>
              <a:t>|   F   </a:t>
            </a:r>
            <a:r>
              <a:rPr sz="3200" dirty="0"/>
              <a:t>|</a:t>
            </a:r>
          </a:p>
          <a:p>
            <a:pPr marL="0" indent="0">
              <a:buNone/>
            </a:pPr>
            <a:r>
              <a:rPr sz="3200" dirty="0"/>
              <a:t>| F | V </a:t>
            </a:r>
            <a:r>
              <a:rPr sz="3200" dirty="0">
                <a:highlight>
                  <a:srgbClr val="FF00FF"/>
                </a:highlight>
              </a:rPr>
              <a:t>|   V   </a:t>
            </a:r>
            <a:r>
              <a:rPr sz="3200" dirty="0"/>
              <a:t>|</a:t>
            </a:r>
          </a:p>
          <a:p>
            <a:pPr marL="0" indent="0">
              <a:buNone/>
            </a:pPr>
            <a:r>
              <a:rPr sz="3200" dirty="0"/>
              <a:t>| F | F </a:t>
            </a:r>
            <a:r>
              <a:rPr sz="3200" dirty="0">
                <a:highlight>
                  <a:srgbClr val="FF00FF"/>
                </a:highlight>
              </a:rPr>
              <a:t>|   V   </a:t>
            </a:r>
            <a:r>
              <a:rPr sz="3200" dirty="0"/>
              <a:t>|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A17FC0-C3A1-4146-8551-7A8D845E03E9}"/>
              </a:ext>
            </a:extLst>
          </p:cNvPr>
          <p:cNvSpPr txBox="1"/>
          <p:nvPr/>
        </p:nvSpPr>
        <p:spPr>
          <a:xfrm>
            <a:off x="4224131" y="2094637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condicional de </a:t>
            </a:r>
            <a:r>
              <a:rPr lang="es-ES" dirty="0">
                <a:highlight>
                  <a:srgbClr val="00FFFF"/>
                </a:highlight>
              </a:rPr>
              <a:t>dos proposiciones p y q se simboliza p → q y se lee "si p, entonces q", </a:t>
            </a:r>
            <a:r>
              <a:rPr lang="es-ES" dirty="0"/>
              <a:t>es falso cuando la primera proposición (antecedente) es verdadera y la segunda (consecuente) es falsa, y es verdadera en cualquier otro caso.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A4344F-A277-429C-A5ED-C88715256DA6}"/>
              </a:ext>
            </a:extLst>
          </p:cNvPr>
          <p:cNvSpPr txBox="1"/>
          <p:nvPr/>
        </p:nvSpPr>
        <p:spPr>
          <a:xfrm>
            <a:off x="4065104" y="476898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p: "Está lloviendo"</a:t>
            </a:r>
            <a:br>
              <a:rPr lang="es-ES" dirty="0"/>
            </a:br>
            <a:r>
              <a:rPr lang="es-ES" dirty="0"/>
              <a:t>q: "El cielo está nublado"</a:t>
            </a:r>
            <a:br>
              <a:rPr lang="es-ES" dirty="0"/>
            </a:br>
            <a:r>
              <a:rPr lang="es-ES" dirty="0"/>
              <a:t>p → q: "Si está lloviendo, entonces el cielo está nublado"</a:t>
            </a:r>
            <a:endParaRPr lang="es-EC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7CBFE-3BD9-4664-A18E-184BBB46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Condicional    ENTONCES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DFB24D-10E9-4969-8F4D-CC0FA985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P: TÚ ESTUDIAS  JUICIOSA </a:t>
            </a:r>
          </a:p>
          <a:p>
            <a:r>
              <a:rPr lang="es-ES" dirty="0"/>
              <a:t>Q: TE LLEVARÉ A VIAJAR 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815F63-1929-46C5-B6A4-D65C656BE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07320"/>
            <a:ext cx="4786235" cy="256008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8296333E-EF97-4015-A1F4-AD9E139DEC64}"/>
              </a:ext>
            </a:extLst>
          </p:cNvPr>
          <p:cNvSpPr/>
          <p:nvPr/>
        </p:nvSpPr>
        <p:spPr>
          <a:xfrm>
            <a:off x="5050971" y="1654629"/>
            <a:ext cx="3701143" cy="2002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ES FALSA ÚNICAMENTE , SI LA PRIMERA ES VERDADERA Y LA SEGUNDA ES FALSA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65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Tabla</a:t>
            </a:r>
            <a:r>
              <a:rPr dirty="0"/>
              <a:t> de </a:t>
            </a:r>
            <a:r>
              <a:rPr dirty="0" err="1"/>
              <a:t>Verdad</a:t>
            </a:r>
            <a:r>
              <a:rPr dirty="0"/>
              <a:t> para </a:t>
            </a:r>
            <a:r>
              <a:rPr dirty="0" err="1"/>
              <a:t>Bicondicional</a:t>
            </a:r>
            <a:r>
              <a:rPr dirty="0"/>
              <a:t> (p ↔ q)</a:t>
            </a:r>
            <a:r>
              <a:rPr lang="es-ES" dirty="0"/>
              <a:t> SI Y SOLO SI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3600" dirty="0">
                <a:highlight>
                  <a:srgbClr val="FFFF00"/>
                </a:highlight>
              </a:rPr>
              <a:t>| p | q | p ↔ q |</a:t>
            </a:r>
          </a:p>
          <a:p>
            <a:pPr marL="0" indent="0">
              <a:buNone/>
            </a:pPr>
            <a:r>
              <a:rPr sz="3600" dirty="0"/>
              <a:t>| V | V </a:t>
            </a:r>
            <a:r>
              <a:rPr sz="3600" dirty="0">
                <a:highlight>
                  <a:srgbClr val="FF00FF"/>
                </a:highlight>
              </a:rPr>
              <a:t>|   V   </a:t>
            </a:r>
            <a:r>
              <a:rPr sz="3600" dirty="0"/>
              <a:t>|</a:t>
            </a:r>
          </a:p>
          <a:p>
            <a:pPr marL="0" indent="0">
              <a:buNone/>
            </a:pPr>
            <a:r>
              <a:rPr sz="3600" dirty="0"/>
              <a:t>| V | F </a:t>
            </a:r>
            <a:r>
              <a:rPr sz="3600" dirty="0">
                <a:highlight>
                  <a:srgbClr val="FF00FF"/>
                </a:highlight>
              </a:rPr>
              <a:t>|   F   </a:t>
            </a:r>
            <a:r>
              <a:rPr sz="3600" dirty="0"/>
              <a:t>|</a:t>
            </a:r>
          </a:p>
          <a:p>
            <a:pPr marL="0" indent="0">
              <a:buNone/>
            </a:pPr>
            <a:r>
              <a:rPr sz="3600" dirty="0"/>
              <a:t>| F | V </a:t>
            </a:r>
            <a:r>
              <a:rPr sz="3600" dirty="0">
                <a:highlight>
                  <a:srgbClr val="FF00FF"/>
                </a:highlight>
              </a:rPr>
              <a:t>|   F   </a:t>
            </a:r>
            <a:r>
              <a:rPr sz="3600" dirty="0"/>
              <a:t>|</a:t>
            </a:r>
          </a:p>
          <a:p>
            <a:pPr marL="0" indent="0">
              <a:buNone/>
            </a:pPr>
            <a:r>
              <a:rPr sz="3600" dirty="0"/>
              <a:t>| F | F </a:t>
            </a:r>
            <a:r>
              <a:rPr sz="3600" dirty="0">
                <a:highlight>
                  <a:srgbClr val="FF00FF"/>
                </a:highlight>
              </a:rPr>
              <a:t>|   V   </a:t>
            </a:r>
            <a:r>
              <a:rPr sz="3600" dirty="0"/>
              <a:t>|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DC8DC1-7646-40F6-9291-B62B5D4181C4}"/>
              </a:ext>
            </a:extLst>
          </p:cNvPr>
          <p:cNvSpPr txBox="1"/>
          <p:nvPr/>
        </p:nvSpPr>
        <p:spPr>
          <a:xfrm>
            <a:off x="4343400" y="228348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doble condicional de </a:t>
            </a:r>
            <a:r>
              <a:rPr lang="es-ES" dirty="0">
                <a:highlight>
                  <a:srgbClr val="00FFFF"/>
                </a:highlight>
              </a:rPr>
              <a:t>dos proposiciones p y q se simboliza como p ↔ q y se lee "p si y solo si q",</a:t>
            </a:r>
            <a:r>
              <a:rPr lang="es-ES" dirty="0"/>
              <a:t> es verdadera solo cuando ambas proposiciones son verdaderas o falsas, y es falsa cuando tienen distintos valores de verdad.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AC2966-4A10-4242-9E3C-A70FA23ED1E7}"/>
              </a:ext>
            </a:extLst>
          </p:cNvPr>
          <p:cNvSpPr txBox="1"/>
          <p:nvPr/>
        </p:nvSpPr>
        <p:spPr>
          <a:xfrm>
            <a:off x="4134678" y="466707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p: "Está lloviendo"</a:t>
            </a:r>
            <a:br>
              <a:rPr lang="es-ES" dirty="0"/>
            </a:br>
            <a:r>
              <a:rPr lang="es-ES" dirty="0"/>
              <a:t>q: "El cielo está nublado"</a:t>
            </a:r>
            <a:br>
              <a:rPr lang="es-ES" dirty="0"/>
            </a:br>
            <a:r>
              <a:rPr lang="es-ES" dirty="0"/>
              <a:t>p ↔ q: "Está lloviendo si y solo si el cielo está nublado"</a:t>
            </a:r>
            <a:endParaRPr lang="es-EC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Introducción a las Tablas de Verdad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sz="3200" dirty="0"/>
              <a:t>Las </a:t>
            </a:r>
            <a:r>
              <a:rPr sz="3200" dirty="0" err="1"/>
              <a:t>tablas</a:t>
            </a:r>
            <a:r>
              <a:rPr sz="3200" dirty="0"/>
              <a:t> de </a:t>
            </a:r>
            <a:r>
              <a:rPr sz="3200" dirty="0" err="1"/>
              <a:t>verdad</a:t>
            </a:r>
            <a:r>
              <a:rPr sz="3200" dirty="0"/>
              <a:t> son </a:t>
            </a:r>
            <a:r>
              <a:rPr sz="3200" dirty="0" err="1"/>
              <a:t>herramientas</a:t>
            </a:r>
            <a:r>
              <a:rPr sz="3200" dirty="0"/>
              <a:t> </a:t>
            </a:r>
            <a:r>
              <a:rPr sz="3200" dirty="0" err="1"/>
              <a:t>utilizadas</a:t>
            </a:r>
            <a:r>
              <a:rPr sz="3200" dirty="0"/>
              <a:t> </a:t>
            </a:r>
            <a:r>
              <a:rPr sz="3200" dirty="0" err="1"/>
              <a:t>en</a:t>
            </a:r>
            <a:r>
              <a:rPr sz="3200" dirty="0"/>
              <a:t> </a:t>
            </a:r>
            <a:r>
              <a:rPr sz="3200" dirty="0" err="1"/>
              <a:t>lógica</a:t>
            </a:r>
            <a:r>
              <a:rPr sz="3200" dirty="0"/>
              <a:t> para </a:t>
            </a:r>
            <a:r>
              <a:rPr sz="3200" dirty="0" err="1"/>
              <a:t>determinar</a:t>
            </a:r>
            <a:r>
              <a:rPr sz="3200" dirty="0"/>
              <a:t> la </a:t>
            </a:r>
            <a:r>
              <a:rPr sz="3200" dirty="0" err="1"/>
              <a:t>veracidad</a:t>
            </a:r>
            <a:r>
              <a:rPr sz="3200" dirty="0"/>
              <a:t> de </a:t>
            </a:r>
            <a:r>
              <a:rPr sz="3200" dirty="0" err="1"/>
              <a:t>proposiciones</a:t>
            </a:r>
            <a:r>
              <a:rPr sz="3200" dirty="0"/>
              <a:t> </a:t>
            </a:r>
            <a:r>
              <a:rPr sz="3200" dirty="0" err="1"/>
              <a:t>compuestas</a:t>
            </a:r>
            <a:r>
              <a:rPr sz="3200" dirty="0"/>
              <a:t>.</a:t>
            </a:r>
          </a:p>
          <a:p>
            <a:endParaRPr sz="3200" dirty="0"/>
          </a:p>
          <a:p>
            <a:r>
              <a:rPr sz="3200" dirty="0" err="1"/>
              <a:t>Permiten</a:t>
            </a:r>
            <a:r>
              <a:rPr sz="3200" dirty="0"/>
              <a:t> </a:t>
            </a:r>
            <a:r>
              <a:rPr sz="3200" dirty="0" err="1"/>
              <a:t>analizar</a:t>
            </a:r>
            <a:r>
              <a:rPr sz="3200" dirty="0"/>
              <a:t> </a:t>
            </a:r>
            <a:r>
              <a:rPr sz="3200" dirty="0" err="1"/>
              <a:t>todas</a:t>
            </a:r>
            <a:r>
              <a:rPr sz="3200" dirty="0"/>
              <a:t> las </a:t>
            </a:r>
            <a:r>
              <a:rPr sz="3200" dirty="0" err="1"/>
              <a:t>combinaciones</a:t>
            </a:r>
            <a:r>
              <a:rPr sz="3200" dirty="0"/>
              <a:t> </a:t>
            </a:r>
            <a:r>
              <a:rPr sz="3200" dirty="0" err="1"/>
              <a:t>posibles</a:t>
            </a:r>
            <a:r>
              <a:rPr sz="3200" dirty="0"/>
              <a:t> de </a:t>
            </a:r>
            <a:r>
              <a:rPr sz="3200" dirty="0" err="1"/>
              <a:t>verdad</a:t>
            </a:r>
            <a:r>
              <a:rPr sz="3200" dirty="0"/>
              <a:t> o </a:t>
            </a:r>
            <a:r>
              <a:rPr sz="3200" dirty="0" err="1"/>
              <a:t>falsedad</a:t>
            </a:r>
            <a:r>
              <a:rPr sz="3200" dirty="0"/>
              <a:t> de sus </a:t>
            </a:r>
            <a:r>
              <a:rPr sz="3200" dirty="0" err="1"/>
              <a:t>componentes</a:t>
            </a:r>
            <a:r>
              <a:rPr sz="32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BA7CD-9AF3-4981-90D7-F0B97A98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47650"/>
            <a:ext cx="7200900" cy="1485900"/>
          </a:xfrm>
        </p:spPr>
        <p:txBody>
          <a:bodyPr/>
          <a:lstStyle/>
          <a:p>
            <a:r>
              <a:rPr lang="es-EC" dirty="0"/>
              <a:t>Bicondicional (p ↔ q) SI Y SOLO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507BF1-59F8-45DC-ADE9-DDB4C82B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P:  TE LLEVARÉ A VIAJAR SI Y SOLO SI</a:t>
            </a:r>
          </a:p>
          <a:p>
            <a:r>
              <a:rPr lang="es-ES" dirty="0"/>
              <a:t>Q: TU ESTUDIAS JUICIOSA</a:t>
            </a:r>
            <a:endParaRPr lang="es-EC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908A6B8-AA3A-4B07-BFBF-6E3F0299468C}"/>
              </a:ext>
            </a:extLst>
          </p:cNvPr>
          <p:cNvSpPr/>
          <p:nvPr/>
        </p:nvSpPr>
        <p:spPr>
          <a:xfrm>
            <a:off x="5442857" y="961572"/>
            <a:ext cx="3701143" cy="2002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ES VERDADERA SI LAS DOS  SON IGUALES 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0D970A-7E80-45E2-BC75-092F4883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24221"/>
            <a:ext cx="5665094" cy="30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16736-BD32-453B-8D9C-2542EA63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Elementos multimedia en línea 3" title="Tablas de verdad LOGICA PROPOSICIONAL - Lo que debes saber para construir TABLAS DE VERDAD #quidimat">
            <a:hlinkClick r:id="" action="ppaction://media"/>
            <a:extLst>
              <a:ext uri="{FF2B5EF4-FFF2-40B4-BE49-F238E27FC236}">
                <a16:creationId xmlns:a16="http://schemas.microsoft.com/office/drawing/2014/main" id="{47CFDB49-35CD-40C2-B279-F1CC269D5F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8700" y="381000"/>
            <a:ext cx="7369865" cy="63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64954E-B591-4C6F-AC39-D77E6C59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98" y="395804"/>
            <a:ext cx="8112743" cy="27964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D9B4BB-80F5-4069-8861-6881178DF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56" y="3427619"/>
            <a:ext cx="1723287" cy="24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8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41BD7-C0DD-4105-B301-8E7737E6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002051-1644-4848-B537-8F37FE7F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66A9BF-1F0E-4DB4-B657-E845B1B8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60" y="685800"/>
            <a:ext cx="8003350" cy="53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56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Ejercicio Práctico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Construye la tabla de verdad para la proposición:</a:t>
            </a:r>
          </a:p>
          <a:p>
            <a:r>
              <a:t>(p ∧ ¬q) → r</a:t>
            </a:r>
          </a:p>
          <a:p>
            <a:endParaRPr/>
          </a:p>
          <a:p>
            <a:r>
              <a:t>Identifica cuántas combinaciones posibles existen y completa la tabla.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15676-C7A0-4708-BCB4-420806D8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Elementos multimedia en línea 3" title="LÓGICA PROPOSICIONAL Parte 1 (Lógica y Proposiciones lógicas)">
            <a:hlinkClick r:id="" action="ppaction://media"/>
            <a:extLst>
              <a:ext uri="{FF2B5EF4-FFF2-40B4-BE49-F238E27FC236}">
                <a16:creationId xmlns:a16="http://schemas.microsoft.com/office/drawing/2014/main" id="{3B3B1C4E-7E84-4BD1-81CC-BFA7700215C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5369" y="381000"/>
            <a:ext cx="8200335" cy="6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Proposición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866822" cy="3581400"/>
          </a:xfrm>
        </p:spPr>
        <p:txBody>
          <a:bodyPr>
            <a:normAutofit/>
          </a:bodyPr>
          <a:lstStyle/>
          <a:p>
            <a:r>
              <a:rPr sz="4000" dirty="0"/>
              <a:t>Una </a:t>
            </a:r>
            <a:r>
              <a:rPr sz="4000" dirty="0" err="1"/>
              <a:t>proposición</a:t>
            </a:r>
            <a:r>
              <a:rPr sz="4000" dirty="0"/>
              <a:t> simple es una </a:t>
            </a:r>
            <a:r>
              <a:rPr sz="4000" dirty="0" err="1"/>
              <a:t>afirmación</a:t>
            </a:r>
            <a:r>
              <a:rPr sz="4000" dirty="0"/>
              <a:t> que </a:t>
            </a:r>
            <a:r>
              <a:rPr sz="4000" dirty="0" err="1"/>
              <a:t>puede</a:t>
            </a:r>
            <a:r>
              <a:rPr sz="4000" dirty="0"/>
              <a:t> ser </a:t>
            </a:r>
            <a:r>
              <a:rPr sz="4000" dirty="0" err="1"/>
              <a:t>verdadera</a:t>
            </a:r>
            <a:r>
              <a:rPr sz="4000" dirty="0"/>
              <a:t> (V) o falsa (F).</a:t>
            </a:r>
          </a:p>
          <a:p>
            <a:endParaRPr sz="4000" dirty="0"/>
          </a:p>
          <a:p>
            <a:r>
              <a:rPr sz="4000" dirty="0" err="1"/>
              <a:t>Ejemplo</a:t>
            </a:r>
            <a:r>
              <a:rPr sz="4000" dirty="0"/>
              <a:t>: 'Hoy es lunes'.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E3881-78D2-49D6-9EA5-46C6935B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Tabla de VERDAD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908C19-D7EA-408B-92EA-45E69EDE9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043" y="3270175"/>
            <a:ext cx="8229599" cy="3398982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8E00A9-B5B0-4FE0-BA7B-FC5DEA26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15" y="1433862"/>
            <a:ext cx="842708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1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8F440-6280-4109-8DF3-87598EE7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Tabla de VERDAD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65A4A5-91C1-41BF-B713-8395FE29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2800" dirty="0"/>
              <a:t>Las </a:t>
            </a:r>
            <a:r>
              <a:rPr lang="es-ES" sz="2800" b="1" dirty="0"/>
              <a:t>tablas de verdad</a:t>
            </a:r>
            <a:r>
              <a:rPr lang="es-ES" sz="2800" dirty="0"/>
              <a:t> son herramientas que </a:t>
            </a:r>
            <a:r>
              <a:rPr lang="es-ES" sz="2800" b="1" dirty="0"/>
              <a:t>permiten conocer los valores de verdad de proposiciones compuestas</a:t>
            </a:r>
            <a:r>
              <a:rPr lang="es-ES" sz="2800" dirty="0"/>
              <a:t> teniendo en cuenta las posibles interpretaciones de las proposiciones simples que la conforman. </a:t>
            </a:r>
          </a:p>
          <a:p>
            <a:pPr algn="just"/>
            <a:r>
              <a:rPr lang="es-ES" sz="2800" dirty="0"/>
              <a:t>En otras palabras, nos ayuda a determinar si una proposición compuesta </a:t>
            </a:r>
            <a:r>
              <a:rPr lang="es-ES" sz="2800" dirty="0">
                <a:highlight>
                  <a:srgbClr val="FFFF00"/>
                </a:highlight>
              </a:rPr>
              <a:t>es verdadera o falsa, </a:t>
            </a:r>
            <a:r>
              <a:rPr lang="es-ES" sz="2800" dirty="0"/>
              <a:t>dependiendo de los valores de verdad que tengan las proposiciones simples que la componen.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74666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4F56B-7D55-4CD6-9A5D-0CB4F654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b="1" dirty="0"/>
              <a:t>valor verdadero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476D3-40F7-4BEF-955E-51E4A2137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Cada conectiva tiene su tabla de verdad. </a:t>
            </a:r>
            <a:r>
              <a:rPr lang="es-ES" sz="3200" dirty="0">
                <a:highlight>
                  <a:srgbClr val="FFFF00"/>
                </a:highlight>
              </a:rPr>
              <a:t>El </a:t>
            </a:r>
            <a:r>
              <a:rPr lang="es-ES" sz="3200" b="1" dirty="0">
                <a:highlight>
                  <a:srgbClr val="FFFF00"/>
                </a:highlight>
              </a:rPr>
              <a:t>valor verdadero</a:t>
            </a:r>
            <a:r>
              <a:rPr lang="es-ES" sz="3200" dirty="0">
                <a:highlight>
                  <a:srgbClr val="FFFF00"/>
                </a:highlight>
              </a:rPr>
              <a:t> se indica con la letra V</a:t>
            </a:r>
            <a:r>
              <a:rPr lang="es-ES" sz="3200" dirty="0"/>
              <a:t>, el </a:t>
            </a:r>
            <a:r>
              <a:rPr lang="es-ES" sz="3200" dirty="0">
                <a:highlight>
                  <a:srgbClr val="FFFF00"/>
                </a:highlight>
              </a:rPr>
              <a:t>número 1 </a:t>
            </a:r>
            <a:r>
              <a:rPr lang="es-ES" sz="3200" dirty="0"/>
              <a:t>o </a:t>
            </a:r>
            <a:r>
              <a:rPr lang="es-ES" sz="3200" dirty="0">
                <a:highlight>
                  <a:srgbClr val="FFFF00"/>
                </a:highlight>
              </a:rPr>
              <a:t>la letra T </a:t>
            </a:r>
            <a:r>
              <a:rPr lang="es-ES" sz="3200" dirty="0"/>
              <a:t>(de </a:t>
            </a:r>
            <a:r>
              <a:rPr lang="es-ES" sz="3200" i="1" dirty="0"/>
              <a:t>true</a:t>
            </a:r>
            <a:r>
              <a:rPr lang="es-ES" sz="3200" dirty="0"/>
              <a:t>, "verdadero" en inglés); el </a:t>
            </a:r>
            <a:r>
              <a:rPr lang="es-ES" sz="3200" b="1" dirty="0">
                <a:highlight>
                  <a:srgbClr val="00FFFF"/>
                </a:highlight>
              </a:rPr>
              <a:t>valor falso</a:t>
            </a:r>
            <a:r>
              <a:rPr lang="es-ES" sz="3200" dirty="0">
                <a:highlight>
                  <a:srgbClr val="00FFFF"/>
                </a:highlight>
              </a:rPr>
              <a:t> </a:t>
            </a:r>
            <a:r>
              <a:rPr lang="es-ES" sz="3200" dirty="0"/>
              <a:t>se indica con la </a:t>
            </a:r>
            <a:r>
              <a:rPr lang="es-ES" sz="3200" dirty="0">
                <a:highlight>
                  <a:srgbClr val="00FFFF"/>
                </a:highlight>
              </a:rPr>
              <a:t>letra F</a:t>
            </a:r>
            <a:r>
              <a:rPr lang="es-ES" sz="3200" dirty="0"/>
              <a:t> o el </a:t>
            </a:r>
            <a:r>
              <a:rPr lang="es-ES" sz="3200" dirty="0">
                <a:highlight>
                  <a:srgbClr val="00FFFF"/>
                </a:highlight>
              </a:rPr>
              <a:t>número 0</a:t>
            </a:r>
            <a:r>
              <a:rPr lang="es-ES" sz="3200" dirty="0"/>
              <a:t>. Veremos a continuación cómo se comporta cada conector.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78082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516FC-B384-40A0-8AA9-5F325B30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Elementos multimedia en línea 3" title="Conceptos básicos de tablas de verdad">
            <a:hlinkClick r:id="" action="ppaction://media"/>
            <a:extLst>
              <a:ext uri="{FF2B5EF4-FFF2-40B4-BE49-F238E27FC236}">
                <a16:creationId xmlns:a16="http://schemas.microsoft.com/office/drawing/2014/main" id="{DC3D7473-CC52-47D2-A805-AE3AC30535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5673" y="308113"/>
            <a:ext cx="8071127" cy="62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Tabla de Verdad de una Proposición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4000" b="1" dirty="0" err="1"/>
              <a:t>Proposición</a:t>
            </a:r>
            <a:r>
              <a:rPr sz="4000" b="1" dirty="0"/>
              <a:t>: p</a:t>
            </a:r>
          </a:p>
          <a:p>
            <a:pPr marL="0" indent="0">
              <a:buNone/>
            </a:pPr>
            <a:r>
              <a:rPr sz="4000" dirty="0"/>
              <a:t>| p |</a:t>
            </a:r>
          </a:p>
          <a:p>
            <a:pPr marL="0" indent="0">
              <a:buNone/>
            </a:pPr>
            <a:r>
              <a:rPr sz="4000" dirty="0"/>
              <a:t>| V |</a:t>
            </a:r>
          </a:p>
          <a:p>
            <a:pPr marL="0" indent="0">
              <a:buNone/>
            </a:pPr>
            <a:r>
              <a:rPr sz="4000" dirty="0"/>
              <a:t>| F |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302</TotalTime>
  <Words>942</Words>
  <Application>Microsoft Office PowerPoint</Application>
  <PresentationFormat>Presentación en pantalla (4:3)</PresentationFormat>
  <Paragraphs>86</Paragraphs>
  <Slides>24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Franklin Gothic Book</vt:lpstr>
      <vt:lpstr>Recorte</vt:lpstr>
      <vt:lpstr> UNIDAD 2 Tablas de Verdad para Proposiciones</vt:lpstr>
      <vt:lpstr>Introducción a las Tablas de Verdad</vt:lpstr>
      <vt:lpstr>Presentación de PowerPoint</vt:lpstr>
      <vt:lpstr>Proposición Simple</vt:lpstr>
      <vt:lpstr>Tabla de VERDAD </vt:lpstr>
      <vt:lpstr>Tabla de VERDAD </vt:lpstr>
      <vt:lpstr>El valor verdadero</vt:lpstr>
      <vt:lpstr>Presentación de PowerPoint</vt:lpstr>
      <vt:lpstr>Tabla de Verdad de una Proposición Simple</vt:lpstr>
      <vt:lpstr>Tabla de Verdad con Negación (¬p)</vt:lpstr>
      <vt:lpstr>La manera de construir las tablas de verdad e indicar los valores de verdad posibles para cada variable es la siguiente:</vt:lpstr>
      <vt:lpstr>NEGACIÓN </vt:lpstr>
      <vt:lpstr>Tabla de Verdad para Conjunción (p ∧ q)</vt:lpstr>
      <vt:lpstr>CONJUNCIÓN </vt:lpstr>
      <vt:lpstr>Tabla de Verdad para Disyunción (p ∨ q) “ O “</vt:lpstr>
      <vt:lpstr>DISYUNCIÓN     “O”</vt:lpstr>
      <vt:lpstr>Tabla de Verdad para Condicional (p → q)</vt:lpstr>
      <vt:lpstr>Condicional    ENTONCES</vt:lpstr>
      <vt:lpstr>Tabla de Verdad para Bicondicional (p ↔ q) SI Y SOLO SI </vt:lpstr>
      <vt:lpstr>Bicondicional (p ↔ q) SI Y SOLO</vt:lpstr>
      <vt:lpstr>Presentación de PowerPoint</vt:lpstr>
      <vt:lpstr>Presentación de PowerPoint</vt:lpstr>
      <vt:lpstr>Presentación de PowerPoint</vt:lpstr>
      <vt:lpstr>Ejercicio Práctico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UNIDAD 2 Tablas de Verdad para Proposiciones</dc:title>
  <dc:subject/>
  <dc:creator>ASUS</dc:creator>
  <cp:keywords/>
  <dc:description>generated using python-pptx</dc:description>
  <cp:lastModifiedBy>Mariela Hidalgo Mayorga</cp:lastModifiedBy>
  <cp:revision>6</cp:revision>
  <dcterms:created xsi:type="dcterms:W3CDTF">2013-01-27T09:14:16Z</dcterms:created>
  <dcterms:modified xsi:type="dcterms:W3CDTF">2025-05-27T15:03:53Z</dcterms:modified>
  <cp:category/>
</cp:coreProperties>
</file>