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76" r:id="rId1"/>
  </p:sldMasterIdLst>
  <p:sldIdLst>
    <p:sldId id="258" r:id="rId2"/>
    <p:sldId id="264" r:id="rId3"/>
    <p:sldId id="287" r:id="rId4"/>
    <p:sldId id="288" r:id="rId5"/>
    <p:sldId id="286" r:id="rId6"/>
    <p:sldId id="262" r:id="rId7"/>
    <p:sldId id="284" r:id="rId8"/>
    <p:sldId id="289" r:id="rId9"/>
    <p:sldId id="290" r:id="rId10"/>
    <p:sldId id="291" r:id="rId11"/>
    <p:sldId id="292" r:id="rId12"/>
    <p:sldId id="282" r:id="rId13"/>
    <p:sldId id="273" r:id="rId1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riam Murillo Naranjo" initials="MMN" lastIdx="1" clrIdx="0">
    <p:extLst>
      <p:ext uri="{19B8F6BF-5375-455C-9EA6-DF929625EA0E}">
        <p15:presenceInfo xmlns:p15="http://schemas.microsoft.com/office/powerpoint/2012/main" userId="31f47af100554b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78" d="100"/>
          <a:sy n="78" d="100"/>
        </p:scale>
        <p:origin x="2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1T00:20:06.277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3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45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9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4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1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1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1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2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7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8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>
                <a:solidFill>
                  <a:srgbClr val="4A4A4A"/>
                </a:solidFill>
              </a:rPr>
              <a:pPr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09B482E8-6E0E-1B4F-B1FD-C69DB9E858D9}" type="datetimeFigureOut">
              <a:rPr lang="en-US" dirty="0">
                <a:solidFill>
                  <a:srgbClr val="4A4A4A"/>
                </a:solidFill>
              </a:rPr>
              <a:pPr defTabSz="457200"/>
              <a:t>6/16/2025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2DAEEF"/>
                </a:solidFill>
              </a:rPr>
              <a:pPr defTabSz="457200"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61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NmZ5GpKCef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333767"/>
            <a:ext cx="10571998" cy="970450"/>
          </a:xfrm>
        </p:spPr>
        <p:txBody>
          <a:bodyPr/>
          <a:lstStyle/>
          <a:p>
            <a:br>
              <a:rPr lang="es-EC" sz="2800" dirty="0"/>
            </a:br>
            <a:br>
              <a:rPr lang="es-EC" sz="2800" dirty="0"/>
            </a:br>
            <a:br>
              <a:rPr lang="es-EC" sz="2800" dirty="0"/>
            </a:br>
            <a:br>
              <a:rPr lang="es-EC" sz="2800" dirty="0"/>
            </a:br>
            <a:br>
              <a:rPr lang="es-EC" sz="2800" dirty="0"/>
            </a:br>
            <a:r>
              <a:rPr lang="es-EC" sz="2000" dirty="0"/>
              <a:t>MÉTODOS DE INVESTIGACIÓN Y TÉCNICAS DE ESTUDIO</a:t>
            </a:r>
            <a:br>
              <a:rPr lang="es-EC" sz="2800" dirty="0"/>
            </a:br>
            <a:r>
              <a:rPr lang="es-EC" sz="2400" dirty="0"/>
              <a:t>Semana 12 (16-20 de junio  - 2025)</a:t>
            </a:r>
            <a:br>
              <a:rPr lang="es-EC" sz="2400" dirty="0"/>
            </a:br>
            <a:r>
              <a:rPr lang="es-EC" sz="1600" dirty="0"/>
              <a:t>TÉCNICAS PARA LA RECOLECCIÓN DE INFORMACIÓN</a:t>
            </a:r>
            <a:endParaRPr lang="es-EC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4127" y="2291501"/>
            <a:ext cx="4477871" cy="31080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6480"/>
            <a:ext cx="6203576" cy="465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73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3" y="465322"/>
            <a:ext cx="10571998" cy="1206713"/>
          </a:xfrm>
        </p:spPr>
        <p:txBody>
          <a:bodyPr/>
          <a:lstStyle/>
          <a:p>
            <a:r>
              <a:rPr lang="es-EC" sz="2000" dirty="0"/>
              <a:t>MÉTODOS DE INVESTIGACIÓN Y TÉCNICAS DE ESTUDIO</a:t>
            </a:r>
            <a:br>
              <a:rPr lang="es-EC" sz="2000" dirty="0"/>
            </a:br>
            <a:r>
              <a:rPr lang="es-EC" sz="2000" dirty="0"/>
              <a:t>-Entrevista </a:t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2965" y="2222286"/>
            <a:ext cx="7497917" cy="3006939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 dirty="0"/>
          </a:p>
          <a:p>
            <a:pPr marL="0" indent="0" algn="just">
              <a:buNone/>
            </a:pPr>
            <a:r>
              <a:rPr lang="es-EC" dirty="0"/>
              <a:t>-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57EC84-31DE-43AC-8FDA-7FD0FBB12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061" y="1881809"/>
            <a:ext cx="7739269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1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3" y="465322"/>
            <a:ext cx="10571998" cy="1206713"/>
          </a:xfrm>
        </p:spPr>
        <p:txBody>
          <a:bodyPr/>
          <a:lstStyle/>
          <a:p>
            <a:r>
              <a:rPr lang="es-EC" sz="2000" dirty="0"/>
              <a:t>MÉTODOS DE INVESTIGACIÓN Y TÉCNICAS DE ESTUDIO</a:t>
            </a:r>
            <a:br>
              <a:rPr lang="es-EC" sz="2000" dirty="0"/>
            </a:br>
            <a:r>
              <a:rPr lang="es-EC" sz="2000" dirty="0"/>
              <a:t>-Entrevista </a:t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2965" y="2222286"/>
            <a:ext cx="7497917" cy="3006939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 dirty="0"/>
          </a:p>
          <a:p>
            <a:pPr marL="0" indent="0" algn="just">
              <a:buNone/>
            </a:pPr>
            <a:r>
              <a:rPr lang="es-EC" dirty="0"/>
              <a:t>-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3D24D8D-BA0D-466E-9098-8F0ED8EC5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192" y="1995487"/>
            <a:ext cx="6586330" cy="38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4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MÉTODOS DE INVESTIGACIÓN Y TÉCNICAS DE ESTUDIO </a:t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4" name="Rectángulo 3"/>
          <p:cNvSpPr/>
          <p:nvPr/>
        </p:nvSpPr>
        <p:spPr>
          <a:xfrm>
            <a:off x="809999" y="5768788"/>
            <a:ext cx="3089647" cy="2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rgbClr val="4A4A4A"/>
                </a:solidFill>
              </a:rPr>
              <a:t>Dra. Myriam Murillo Naranjo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D701C6-71AB-4652-B4E5-A8E11BF8E02E}"/>
              </a:ext>
            </a:extLst>
          </p:cNvPr>
          <p:cNvSpPr txBox="1"/>
          <p:nvPr/>
        </p:nvSpPr>
        <p:spPr>
          <a:xfrm>
            <a:off x="1111828" y="875462"/>
            <a:ext cx="9227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TÉCNICAS PARA LA RECOLECCIÓN DE INFORMACIÓN: PRÁCTICA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188D0A-BF35-43DC-9864-D84EACD5C94F}"/>
              </a:ext>
            </a:extLst>
          </p:cNvPr>
          <p:cNvSpPr txBox="1"/>
          <p:nvPr/>
        </p:nvSpPr>
        <p:spPr>
          <a:xfrm>
            <a:off x="8145194" y="3094892"/>
            <a:ext cx="323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Taller clase 2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ED13F5-AEED-4A38-A23B-0C4D5AF26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187" y="2005781"/>
            <a:ext cx="5043948" cy="28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3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859098"/>
          </a:xfrm>
        </p:spPr>
        <p:txBody>
          <a:bodyPr/>
          <a:lstStyle/>
          <a:p>
            <a:r>
              <a:rPr lang="es-EC" dirty="0"/>
              <a:t>ETIQUETA: TAREAS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948" y="1955409"/>
            <a:ext cx="11468092" cy="44554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2000" dirty="0"/>
          </a:p>
          <a:p>
            <a:pPr marL="0" indent="0">
              <a:buNone/>
            </a:pPr>
            <a:endParaRPr lang="es-EC" sz="2000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Resumen  de 4 noticias (martes)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Taller pedagógica 2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sz="1600" dirty="0"/>
              <a:t>Cuaderno digital hasta la semana 12</a:t>
            </a:r>
          </a:p>
          <a:p>
            <a:pPr marL="0" indent="0">
              <a:buNone/>
            </a:pPr>
            <a:r>
              <a:rPr lang="es-EC" sz="1600" dirty="0"/>
              <a:t>Investigación formativa adelantar datos </a:t>
            </a:r>
          </a:p>
          <a:p>
            <a:pPr marL="0" indent="0">
              <a:buNone/>
            </a:pPr>
            <a:r>
              <a:rPr lang="es-EC" sz="1600" dirty="0"/>
              <a:t>Tutoría obligatoria </a:t>
            </a:r>
            <a:endParaRPr lang="es-EC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70974"/>
            <a:ext cx="3990975" cy="3524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5661257-2FD2-4CBE-9EA1-73BC2201E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154" y="1955409"/>
            <a:ext cx="3048000" cy="150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C" sz="3100"/>
              <a:t>MÉTODOS DE INVESTIGACIÓN Y TÉCNICAS DE ESTUDIO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0699" y="2413000"/>
            <a:ext cx="7052733" cy="3632200"/>
          </a:xfrm>
        </p:spPr>
        <p:txBody>
          <a:bodyPr>
            <a:normAutofit fontScale="77500" lnSpcReduction="20000"/>
          </a:bodyPr>
          <a:lstStyle/>
          <a:p>
            <a:endParaRPr lang="es-ES" dirty="0"/>
          </a:p>
          <a:p>
            <a:r>
              <a:rPr lang="es-ES" dirty="0"/>
              <a:t>AGENDA</a:t>
            </a:r>
          </a:p>
          <a:p>
            <a:endParaRPr lang="es-ES" dirty="0"/>
          </a:p>
          <a:p>
            <a:r>
              <a:rPr lang="es-ES" dirty="0"/>
              <a:t>Saludo y motivación</a:t>
            </a:r>
          </a:p>
          <a:p>
            <a:r>
              <a:rPr lang="es-ES" dirty="0"/>
              <a:t>Registro de asistencia (noticia del día)</a:t>
            </a:r>
          </a:p>
          <a:p>
            <a:r>
              <a:rPr lang="es-EC" dirty="0"/>
              <a:t>TÉCNICAS PARA LA RECOLECCIÓN DE INFORMACIÓN:</a:t>
            </a:r>
          </a:p>
          <a:p>
            <a:r>
              <a:rPr lang="es-EC" dirty="0"/>
              <a:t>Observación</a:t>
            </a:r>
          </a:p>
          <a:p>
            <a:r>
              <a:rPr lang="es-EC" dirty="0"/>
              <a:t>Entrevista</a:t>
            </a:r>
          </a:p>
          <a:p>
            <a:r>
              <a:rPr lang="es-EC" dirty="0"/>
              <a:t>Encuesta</a:t>
            </a:r>
          </a:p>
          <a:p>
            <a:r>
              <a:rPr lang="es-EC" dirty="0"/>
              <a:t>Fichaje </a:t>
            </a:r>
          </a:p>
          <a:p>
            <a:r>
              <a:rPr lang="es-ES" dirty="0"/>
              <a:t>Taller </a:t>
            </a:r>
          </a:p>
          <a:p>
            <a:r>
              <a:rPr lang="es-ES" dirty="0"/>
              <a:t>Investigación formativa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FE00C7-1962-45E9-9B22-858E51499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2413000"/>
            <a:ext cx="3317142" cy="24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5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499BC-D180-4C77-A501-1863364E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B34CCE-AF75-4A68-9B4B-8BCBFA0DE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>
                <a:hlinkClick r:id="rId2"/>
              </a:rPr>
              <a:t>https://www.youtube.com/watch?v=NmZ5GpKCefE</a:t>
            </a:r>
            <a:endParaRPr lang="es-419" dirty="0"/>
          </a:p>
          <a:p>
            <a:r>
              <a:rPr lang="es-419" dirty="0"/>
              <a:t>La muestra fórmulas </a:t>
            </a:r>
          </a:p>
          <a:p>
            <a:r>
              <a:rPr lang="es-419" dirty="0"/>
              <a:t>SEMANA 11</a:t>
            </a:r>
          </a:p>
          <a:p>
            <a:r>
              <a:rPr lang="es-419" b="1" dirty="0"/>
              <a:t>Observar</a:t>
            </a:r>
            <a:r>
              <a:rPr lang="es-419" dirty="0"/>
              <a:t> es mucho más que ver, es ver e interpretar, donde la formación y antecedentes de quien observa afectan lo visto. De la observación viene la acción y luego un resultado.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AEC5C6-1E1E-4CAC-9AA5-6F54E7433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845" y="4837871"/>
            <a:ext cx="2657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3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499BC-D180-4C77-A501-1863364E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OBSERVACIÓN PARTICIPANTE 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B34CCE-AF75-4A68-9B4B-8BCBFA0DE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3065329"/>
          </a:xfrm>
        </p:spPr>
        <p:txBody>
          <a:bodyPr>
            <a:normAutofit fontScale="92500"/>
          </a:bodyPr>
          <a:lstStyle/>
          <a:p>
            <a:r>
              <a:rPr lang="es-419" dirty="0"/>
              <a:t>En la </a:t>
            </a:r>
            <a:r>
              <a:rPr lang="es-419" b="1" dirty="0"/>
              <a:t>observación participante</a:t>
            </a:r>
            <a:r>
              <a:rPr lang="es-419" dirty="0"/>
              <a:t>, el investigador está inmerso en un escenario elegido por un periodo de tiempo, para obtener una perspectiva interna del escenario o la cultura del grupo. ... La observación del trabajo de los participantes es determinante para anotar comportamientos, capacidades, limitaciones técnicas…</a:t>
            </a:r>
          </a:p>
          <a:p>
            <a:pPr algn="just"/>
            <a:r>
              <a:rPr lang="es-419" dirty="0"/>
              <a:t>La Observación participante es según Taylor y </a:t>
            </a:r>
            <a:r>
              <a:rPr lang="es-419" dirty="0" err="1"/>
              <a:t>Bogdan</a:t>
            </a:r>
            <a:r>
              <a:rPr lang="es-419" dirty="0"/>
              <a:t> (1984) la investigación que involucra la interacción social entre el investigador y los informantes en el (escenario social, ambiento o contexto) de los últimos, y durante la cual se recogen datos de modo sistemático y no intrusito.</a:t>
            </a:r>
          </a:p>
          <a:p>
            <a:r>
              <a:rPr lang="es-419" dirty="0"/>
              <a:t>La etnografía es un método de investigación cualitativa de las ciencias sociales para describir e interpretar de manera sistemática la cultura de los diversos grupos humanos o comunidades.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AEC5C6-1E1E-4CAC-9AA5-6F54E7433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395" y="286023"/>
            <a:ext cx="2657475" cy="15339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08D131D-D393-4ED1-B7E0-B69BD84E3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227" y="5184525"/>
            <a:ext cx="2895600" cy="138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5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C9852-1648-40A4-AE93-56B71F9E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167618"/>
            <a:ext cx="10571998" cy="250020"/>
          </a:xfrm>
        </p:spPr>
        <p:txBody>
          <a:bodyPr/>
          <a:lstStyle/>
          <a:p>
            <a:br>
              <a:rPr lang="es-EC" sz="2000" dirty="0"/>
            </a:br>
            <a:br>
              <a:rPr lang="es-EC" sz="2000" dirty="0"/>
            </a:br>
            <a:br>
              <a:rPr lang="es-EC" dirty="0"/>
            </a:br>
            <a:r>
              <a:rPr lang="es-EC" sz="2400" dirty="0"/>
              <a:t>MÉTODOS DE INVESTIGACIÓN Y TÉCNICAS DE ESTUDIO</a:t>
            </a:r>
            <a:br>
              <a:rPr lang="es-EC" sz="2400" dirty="0"/>
            </a:br>
            <a:r>
              <a:rPr lang="es-EC" sz="1800" dirty="0"/>
              <a:t>TÉCNICAS PARA LA RECOLECCIÓN DE INFORMACIÓN: PRÁCTICA</a:t>
            </a:r>
            <a:br>
              <a:rPr lang="es-EC" sz="2400" dirty="0"/>
            </a:br>
            <a:endParaRPr lang="es-EC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BF1B03-5BA4-48CA-B0D8-096BF8AAB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27275"/>
            <a:ext cx="10554574" cy="3931524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 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  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1589138" y="1509921"/>
            <a:ext cx="7207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OBSERVACIÓN: INSTRUMENTOS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87" y="1927275"/>
            <a:ext cx="8309114" cy="444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592627"/>
          </a:xfrm>
        </p:spPr>
        <p:txBody>
          <a:bodyPr/>
          <a:lstStyle/>
          <a:p>
            <a:r>
              <a:rPr lang="es-EC" sz="2800" dirty="0"/>
              <a:t>MÉTODOS DE INVESTIGACIÓN Y TÉCNICAS DE ESTUDIO</a:t>
            </a:r>
            <a:br>
              <a:rPr lang="es-EC" sz="2800" dirty="0"/>
            </a:br>
            <a:r>
              <a:rPr lang="es-EC" sz="2800" dirty="0"/>
              <a:t>Encuesta </a:t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2965" y="2222286"/>
            <a:ext cx="7497917" cy="3006939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 dirty="0"/>
          </a:p>
          <a:p>
            <a:pPr marL="0" indent="0" algn="just">
              <a:buNone/>
            </a:pPr>
            <a:r>
              <a:rPr lang="es-EC" dirty="0"/>
              <a:t>-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9" y="1924334"/>
            <a:ext cx="6720385" cy="42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3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3" y="465322"/>
            <a:ext cx="10571998" cy="1206713"/>
          </a:xfrm>
        </p:spPr>
        <p:txBody>
          <a:bodyPr/>
          <a:lstStyle/>
          <a:p>
            <a:r>
              <a:rPr lang="es-EC" sz="2000" dirty="0"/>
              <a:t>MÉTODOS DE INVESTIGACIÓN Y TÉCNICAS DE ESTUDIO</a:t>
            </a:r>
            <a:br>
              <a:rPr lang="es-EC" sz="2000" dirty="0"/>
            </a:br>
            <a:r>
              <a:rPr lang="es-EC" sz="2000" dirty="0"/>
              <a:t>-Entrevista </a:t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2965" y="2222286"/>
            <a:ext cx="7497917" cy="3006939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 dirty="0"/>
          </a:p>
          <a:p>
            <a:pPr marL="0" indent="0" algn="just">
              <a:buNone/>
            </a:pPr>
            <a:r>
              <a:rPr lang="es-EC" dirty="0"/>
              <a:t>-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652" y="1672035"/>
            <a:ext cx="63436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4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3" y="465322"/>
            <a:ext cx="10571998" cy="1206713"/>
          </a:xfrm>
        </p:spPr>
        <p:txBody>
          <a:bodyPr/>
          <a:lstStyle/>
          <a:p>
            <a:r>
              <a:rPr lang="es-EC" sz="2000" dirty="0"/>
              <a:t>MÉTODOS DE INVESTIGACIÓN Y TÉCNICAS DE ESTUDIO</a:t>
            </a:r>
            <a:br>
              <a:rPr lang="es-EC" sz="2000" dirty="0"/>
            </a:br>
            <a:r>
              <a:rPr lang="es-EC" sz="2000" dirty="0"/>
              <a:t>-Entrevista </a:t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2965" y="2222286"/>
            <a:ext cx="7497917" cy="3006939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 dirty="0"/>
          </a:p>
          <a:p>
            <a:pPr marL="0" indent="0" algn="just">
              <a:buNone/>
            </a:pPr>
            <a:r>
              <a:rPr lang="es-EC" dirty="0"/>
              <a:t>-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7AA3D5-9D4D-4ECD-8542-23445E663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4" y="1855575"/>
            <a:ext cx="7497917" cy="3829608"/>
          </a:xfrm>
          <a:prstGeom prst="rect">
            <a:avLst/>
          </a:prstGeom>
        </p:spPr>
      </p:pic>
      <p:pic>
        <p:nvPicPr>
          <p:cNvPr id="1026" name="Picture 2" descr="TECNICA DEL FICHAJE by Alejandra Urquiaga">
            <a:extLst>
              <a:ext uri="{FF2B5EF4-FFF2-40B4-BE49-F238E27FC236}">
                <a16:creationId xmlns:a16="http://schemas.microsoft.com/office/drawing/2014/main" id="{2B901B4D-5AEF-404F-AB09-8B8AA5A0F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47" y="1855575"/>
            <a:ext cx="2900753" cy="382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8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3" y="465322"/>
            <a:ext cx="10571998" cy="1206713"/>
          </a:xfrm>
        </p:spPr>
        <p:txBody>
          <a:bodyPr/>
          <a:lstStyle/>
          <a:p>
            <a:r>
              <a:rPr lang="es-EC" sz="2000" dirty="0"/>
              <a:t>MÉTODOS DE INVESTIGACIÓN Y TÉCNICAS DE ESTUDIO</a:t>
            </a:r>
            <a:br>
              <a:rPr lang="es-EC" sz="2000" dirty="0"/>
            </a:br>
            <a:r>
              <a:rPr lang="es-EC" sz="2000" dirty="0"/>
              <a:t>-Entrevista </a:t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2965" y="2222286"/>
            <a:ext cx="7497917" cy="3006939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 dirty="0"/>
          </a:p>
          <a:p>
            <a:pPr marL="0" indent="0" algn="just">
              <a:buNone/>
            </a:pPr>
            <a:r>
              <a:rPr lang="es-EC" dirty="0"/>
              <a:t>-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89FA85F-9D7D-4AD6-834C-13A9592AE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062" y="1814512"/>
            <a:ext cx="7341704" cy="42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06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Personalizado 21">
      <a:dk1>
        <a:srgbClr val="4A4A4A"/>
      </a:dk1>
      <a:lt1>
        <a:srgbClr val="4A4A4A"/>
      </a:lt1>
      <a:dk2>
        <a:srgbClr val="FFFFFF"/>
      </a:dk2>
      <a:lt2>
        <a:srgbClr val="FFFFFF"/>
      </a:lt2>
      <a:accent1>
        <a:srgbClr val="2DAEEF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394</Words>
  <Application>Microsoft Office PowerPoint</Application>
  <PresentationFormat>Panorámica</PresentationFormat>
  <Paragraphs>87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Century Gothic</vt:lpstr>
      <vt:lpstr>Wingdings 2</vt:lpstr>
      <vt:lpstr>Citable</vt:lpstr>
      <vt:lpstr>     MÉTODOS DE INVESTIGACIÓN Y TÉCNICAS DE ESTUDIO Semana 12 (16-20 de junio  - 2025) TÉCNICAS PARA LA RECOLECCIÓN DE INFORMACIÓN</vt:lpstr>
      <vt:lpstr>MÉTODOS DE INVESTIGACIÓN Y TÉCNICAS DE ESTUDIO </vt:lpstr>
      <vt:lpstr>Presentación de PowerPoint</vt:lpstr>
      <vt:lpstr>OBSERVACIÓN PARTICIPANTE </vt:lpstr>
      <vt:lpstr>   MÉTODOS DE INVESTIGACIÓN Y TÉCNICAS DE ESTUDIO TÉCNICAS PARA LA RECOLECCIÓN DE INFORMACIÓN: PRÁCTICA </vt:lpstr>
      <vt:lpstr>MÉTODOS DE INVESTIGACIÓN Y TÉCNICAS DE ESTUDIO Encuesta  </vt:lpstr>
      <vt:lpstr>MÉTODOS DE INVESTIGACIÓN Y TÉCNICAS DE ESTUDIO -Entrevista  </vt:lpstr>
      <vt:lpstr>MÉTODOS DE INVESTIGACIÓN Y TÉCNICAS DE ESTUDIO -Entrevista  </vt:lpstr>
      <vt:lpstr>MÉTODOS DE INVESTIGACIÓN Y TÉCNICAS DE ESTUDIO -Entrevista  </vt:lpstr>
      <vt:lpstr>MÉTODOS DE INVESTIGACIÓN Y TÉCNICAS DE ESTUDIO -Entrevista  </vt:lpstr>
      <vt:lpstr>MÉTODOS DE INVESTIGACIÓN Y TÉCNICAS DE ESTUDIO -Entrevista  </vt:lpstr>
      <vt:lpstr>MÉTODOS DE INVESTIGACIÓN Y TÉCNICAS DE ESTUDIO  </vt:lpstr>
      <vt:lpstr>ETIQUETA: TAREAS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DE INVESTIGACIÓN Y TÉCNICAS DE ESTUDIO Semana 9  (20 al 24 JULIO -2020) ENFOQUES Y DISEÑOS DE INVESTIGACIÓN</dc:title>
  <dc:creator>Myriam Murillo Naranjo</dc:creator>
  <cp:lastModifiedBy>Myriam Elizabeth Murillo Naranjo</cp:lastModifiedBy>
  <cp:revision>66</cp:revision>
  <dcterms:created xsi:type="dcterms:W3CDTF">2020-07-21T02:56:18Z</dcterms:created>
  <dcterms:modified xsi:type="dcterms:W3CDTF">2025-06-16T12:13:50Z</dcterms:modified>
</cp:coreProperties>
</file>