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391" y="1815486"/>
            <a:ext cx="5695210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La Muerte del Autor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3042391" y="2522453"/>
            <a:ext cx="5695210" cy="571500"/>
          </a:xfrm>
          <a:prstGeom prst="rect">
            <a:avLst/>
          </a:prstGeom>
          <a:noFill/>
          <a:ln/>
        </p:spPr>
        <p:txBody>
          <a:bodyPr wrap="square" lIns="0" tIns="0" rIns="0" bIns="22860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Exploración de la disolución del autor en la escritura y el surgimiento del lector.</a:t>
            </a:r>
            <a:endParaRPr lang="en-US" sz="15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6" y="0"/>
            <a:ext cx="263609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6400" y="390968"/>
            <a:ext cx="8331201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0000"/>
                </a:solidFill>
              </a:rPr>
              <a:t>Nacimiento del Lector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6400" y="1106591"/>
            <a:ext cx="1124373" cy="1131149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587" y="1545167"/>
            <a:ext cx="254000" cy="25399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666241" y="1386863"/>
            <a:ext cx="707136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Espacio Lector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1666241" y="1672613"/>
            <a:ext cx="7071360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Inscriben todas las citas.</a:t>
            </a:r>
            <a:endParaRPr lang="en-US" sz="1333" dirty="0"/>
          </a:p>
        </p:txBody>
      </p:sp>
      <p:sp>
        <p:nvSpPr>
          <p:cNvPr id="7" name="Shape 4"/>
          <p:cNvSpPr/>
          <p:nvPr/>
        </p:nvSpPr>
        <p:spPr>
          <a:xfrm>
            <a:off x="406400" y="2359660"/>
            <a:ext cx="2235201" cy="1131144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798231"/>
            <a:ext cx="254000" cy="254003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777067" y="2639926"/>
            <a:ext cx="596053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Unidad Textual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2777067" y="2925676"/>
            <a:ext cx="5960534" cy="25400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No origen, sino destino.</a:t>
            </a:r>
            <a:endParaRPr lang="en-US" sz="1333" dirty="0"/>
          </a:p>
        </p:txBody>
      </p:sp>
      <p:sp>
        <p:nvSpPr>
          <p:cNvPr id="11" name="Shape 7"/>
          <p:cNvSpPr/>
          <p:nvPr/>
        </p:nvSpPr>
        <p:spPr>
          <a:xfrm>
            <a:off x="406400" y="3612727"/>
            <a:ext cx="3346027" cy="1131149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414" y="4051302"/>
            <a:ext cx="254000" cy="25399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887893" y="3892996"/>
            <a:ext cx="484970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Muerte Autor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3887893" y="4178746"/>
            <a:ext cx="4849707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Nacimiento del lector.</a:t>
            </a:r>
            <a:endParaRPr lang="en-US" sz="133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6400" y="390970"/>
            <a:ext cx="8331201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0000"/>
                </a:solidFill>
              </a:rPr>
              <a:t>Introducción: Destrucción de la Voz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7267" y="1113367"/>
            <a:ext cx="1303867" cy="11176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33" y="1663700"/>
            <a:ext cx="270934" cy="27093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344333" y="1386862"/>
            <a:ext cx="539326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Autor Destruido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3344333" y="1672612"/>
            <a:ext cx="5393267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La escritura es un espacio neutro.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366434"/>
            <a:ext cx="2692400" cy="1117600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733" y="2789766"/>
            <a:ext cx="270934" cy="270934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4038600" y="2639928"/>
            <a:ext cx="469900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Relato Simbólico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4038600" y="2925678"/>
            <a:ext cx="4699001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La voz pierde su origen.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33" y="3619500"/>
            <a:ext cx="4080934" cy="1117600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733" y="4042833"/>
            <a:ext cx="270934" cy="270933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4732867" y="3892994"/>
            <a:ext cx="400473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Autor Moderno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4732867" y="4178744"/>
            <a:ext cx="4004734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Producto de la sociedad capitalista.</a:t>
            </a:r>
            <a:endParaRPr lang="en-US" sz="13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391" y="390971"/>
            <a:ext cx="5695210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0000"/>
                </a:solidFill>
              </a:rPr>
              <a:t>El Imperio del Autor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2391" y="1113367"/>
            <a:ext cx="592667" cy="1193799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258" y="1570567"/>
            <a:ext cx="270933" cy="27093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838258" y="1420728"/>
            <a:ext cx="489934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Autor Persistente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3838258" y="1706478"/>
            <a:ext cx="489934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Historia literaria y crítica tradicional.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391" y="2298700"/>
            <a:ext cx="592667" cy="1193800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258" y="2755900"/>
            <a:ext cx="270933" cy="270933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3838258" y="2606061"/>
            <a:ext cx="489934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Mallarmé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3838258" y="2891811"/>
            <a:ext cx="4899343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Sustitución del autor por el lenguaje.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391" y="3484034"/>
            <a:ext cx="592667" cy="1193800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258" y="3941234"/>
            <a:ext cx="270933" cy="270933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3838258" y="3791396"/>
            <a:ext cx="489934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Proust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3838258" y="4077146"/>
            <a:ext cx="4899343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Inversión de la relación escritor-personajes.</a:t>
            </a:r>
            <a:endParaRPr lang="en-US" sz="1333" dirty="0"/>
          </a:p>
        </p:txBody>
      </p:sp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6" y="0"/>
            <a:ext cx="263609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6400" y="390970"/>
            <a:ext cx="5695209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0000"/>
                </a:solidFill>
              </a:rPr>
              <a:t>Lingüística y Destrucción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6400" y="1113366"/>
            <a:ext cx="2725632" cy="1078230"/>
          </a:xfrm>
          <a:prstGeom prst="roundRect">
            <a:avLst>
              <a:gd name="adj" fmla="val 8161"/>
            </a:avLst>
          </a:prstGeom>
          <a:solidFill>
            <a:srgbClr val="F5F5F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8640" y="1240177"/>
            <a:ext cx="244115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Enunciación Vacía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48640" y="1525927"/>
            <a:ext cx="2441152" cy="508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Proceso sin necesidad de interlocutores.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3267499" y="1113366"/>
            <a:ext cx="2725632" cy="1078230"/>
          </a:xfrm>
          <a:prstGeom prst="roundRect">
            <a:avLst>
              <a:gd name="adj" fmla="val 8161"/>
            </a:avLst>
          </a:prstGeom>
          <a:solidFill>
            <a:srgbClr val="F5F5F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409739" y="1240177"/>
            <a:ext cx="244115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Sujeto Lingüístico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409739" y="1525927"/>
            <a:ext cx="2441152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El autor como el que escribe.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06400" y="2327063"/>
            <a:ext cx="5573289" cy="824231"/>
          </a:xfrm>
          <a:prstGeom prst="roundRect">
            <a:avLst>
              <a:gd name="adj" fmla="val 13966"/>
            </a:avLst>
          </a:prstGeom>
          <a:solidFill>
            <a:srgbClr val="F5F5F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8640" y="2453874"/>
            <a:ext cx="528881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Sistema Lingüístico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48640" y="2739624"/>
            <a:ext cx="5288810" cy="2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El lenguaje se mantiene sin autor.</a:t>
            </a:r>
            <a:endParaRPr lang="en-US" sz="1333" dirty="0"/>
          </a:p>
        </p:txBody>
      </p:sp>
      <p:pic>
        <p:nvPicPr>
          <p:cNvPr id="1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8009" y="0"/>
            <a:ext cx="263609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6400" y="390968"/>
            <a:ext cx="8331201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0000"/>
                </a:solidFill>
              </a:rPr>
              <a:t>Transformación del Texto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6400" y="1106593"/>
            <a:ext cx="1124373" cy="1131147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1587" y="1545166"/>
            <a:ext cx="254000" cy="25400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666241" y="1386860"/>
            <a:ext cx="707136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Nuevo Tiempo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1666241" y="1672610"/>
            <a:ext cx="7071360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Escritor nace con el texto.</a:t>
            </a:r>
            <a:endParaRPr lang="en-US" sz="1333" dirty="0"/>
          </a:p>
        </p:txBody>
      </p:sp>
      <p:sp>
        <p:nvSpPr>
          <p:cNvPr id="7" name="Shape 4"/>
          <p:cNvSpPr/>
          <p:nvPr/>
        </p:nvSpPr>
        <p:spPr>
          <a:xfrm>
            <a:off x="406400" y="2359659"/>
            <a:ext cx="2235201" cy="1131147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8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798232"/>
            <a:ext cx="254000" cy="254001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2777067" y="2639928"/>
            <a:ext cx="596053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Acto Performativo</a:t>
            </a:r>
            <a:endParaRPr lang="en-US" sz="1500" dirty="0"/>
          </a:p>
        </p:txBody>
      </p:sp>
      <p:sp>
        <p:nvSpPr>
          <p:cNvPr id="10" name="Text 6"/>
          <p:cNvSpPr/>
          <p:nvPr/>
        </p:nvSpPr>
        <p:spPr>
          <a:xfrm>
            <a:off x="2777067" y="2925678"/>
            <a:ext cx="5960534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No registro, sino performance.</a:t>
            </a:r>
            <a:endParaRPr lang="en-US" sz="1333" dirty="0"/>
          </a:p>
        </p:txBody>
      </p:sp>
      <p:sp>
        <p:nvSpPr>
          <p:cNvPr id="11" name="Shape 7"/>
          <p:cNvSpPr/>
          <p:nvPr/>
        </p:nvSpPr>
        <p:spPr>
          <a:xfrm>
            <a:off x="406400" y="3612727"/>
            <a:ext cx="3346027" cy="1131147"/>
          </a:xfrm>
          <a:prstGeom prst="rect">
            <a:avLst/>
          </a:prstGeom>
          <a:solidFill>
            <a:srgbClr val="0047AB"/>
          </a:solidFill>
          <a:ln w="12700">
            <a:solidFill>
              <a:srgbClr val="1E5FC8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414" y="4051300"/>
            <a:ext cx="254000" cy="254001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3887893" y="3892994"/>
            <a:ext cx="484970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Campo de Origen</a:t>
            </a:r>
            <a:endParaRPr lang="en-US" sz="1500" dirty="0"/>
          </a:p>
        </p:txBody>
      </p:sp>
      <p:sp>
        <p:nvSpPr>
          <p:cNvPr id="14" name="Text 9"/>
          <p:cNvSpPr/>
          <p:nvPr/>
        </p:nvSpPr>
        <p:spPr>
          <a:xfrm>
            <a:off x="3887893" y="4178744"/>
            <a:ext cx="4849707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Inscripción, no expresión.</a:t>
            </a:r>
            <a:endParaRPr lang="en-US" sz="133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6400" y="390972"/>
            <a:ext cx="8331201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0000"/>
                </a:solidFill>
              </a:rPr>
              <a:t>Texto como Tejido</a:t>
            </a:r>
            <a:endParaRPr lang="en-US" sz="3000" dirty="0"/>
          </a:p>
        </p:txBody>
      </p:sp>
      <p:sp>
        <p:nvSpPr>
          <p:cNvPr id="3" name="Text 1"/>
          <p:cNvSpPr/>
          <p:nvPr/>
        </p:nvSpPr>
        <p:spPr>
          <a:xfrm>
            <a:off x="2077932" y="1696953"/>
            <a:ext cx="720936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100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1307253" y="2268453"/>
            <a:ext cx="2262188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Múltiples Dimensiones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1254125" y="2554203"/>
            <a:ext cx="2368550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Espacio con diversas escrituras.</a:t>
            </a:r>
            <a:endParaRPr lang="en-US" sz="1333" dirty="0"/>
          </a:p>
        </p:txBody>
      </p:sp>
      <p:sp>
        <p:nvSpPr>
          <p:cNvPr id="6" name="Text 4"/>
          <p:cNvSpPr/>
          <p:nvPr/>
        </p:nvSpPr>
        <p:spPr>
          <a:xfrm>
            <a:off x="6457845" y="1696953"/>
            <a:ext cx="495512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50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264910" y="2268453"/>
            <a:ext cx="88138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Imitador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5627794" y="2554203"/>
            <a:ext cx="2155507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Escritor imita gesto anterior.</a:t>
            </a:r>
            <a:endParaRPr lang="en-US" sz="1333" dirty="0"/>
          </a:p>
        </p:txBody>
      </p:sp>
      <p:sp>
        <p:nvSpPr>
          <p:cNvPr id="9" name="Text 7"/>
          <p:cNvSpPr/>
          <p:nvPr/>
        </p:nvSpPr>
        <p:spPr>
          <a:xfrm>
            <a:off x="4338426" y="3011403"/>
            <a:ext cx="467043" cy="57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47AB"/>
                </a:solidFill>
              </a:rPr>
              <a:t>25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4229841" y="3582903"/>
            <a:ext cx="68421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Mezcla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3516418" y="3868653"/>
            <a:ext cx="2111163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Poder de mezclar escrituras.</a:t>
            </a:r>
            <a:endParaRPr lang="en-US" sz="133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6400" y="390972"/>
            <a:ext cx="5695209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0000"/>
                </a:solidFill>
              </a:rPr>
              <a:t>Inutilidad de Descifrar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406400" y="1113367"/>
            <a:ext cx="2725632" cy="1078230"/>
          </a:xfrm>
          <a:prstGeom prst="roundRect">
            <a:avLst>
              <a:gd name="adj" fmla="val 8161"/>
            </a:avLst>
          </a:prstGeom>
          <a:solidFill>
            <a:srgbClr val="F5F5F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548640" y="1240179"/>
            <a:ext cx="244115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Significado Último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48640" y="1525929"/>
            <a:ext cx="2441152" cy="507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Imponer significado y cerrar escritura.</a:t>
            </a:r>
            <a:endParaRPr lang="en-US" sz="1333" dirty="0"/>
          </a:p>
        </p:txBody>
      </p:sp>
      <p:sp>
        <p:nvSpPr>
          <p:cNvPr id="6" name="Shape 4"/>
          <p:cNvSpPr/>
          <p:nvPr/>
        </p:nvSpPr>
        <p:spPr>
          <a:xfrm>
            <a:off x="3267499" y="1113367"/>
            <a:ext cx="2725632" cy="1078230"/>
          </a:xfrm>
          <a:prstGeom prst="roundRect">
            <a:avLst>
              <a:gd name="adj" fmla="val 8161"/>
            </a:avLst>
          </a:prstGeom>
          <a:solidFill>
            <a:srgbClr val="F5F5F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409739" y="1240179"/>
            <a:ext cx="2441152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Crítica Tradicional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3409739" y="1525929"/>
            <a:ext cx="2441152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Busca al autor bajo la obra.</a:t>
            </a:r>
            <a:endParaRPr lang="en-US" sz="1333" dirty="0"/>
          </a:p>
        </p:txBody>
      </p:sp>
      <p:sp>
        <p:nvSpPr>
          <p:cNvPr id="9" name="Shape 7"/>
          <p:cNvSpPr/>
          <p:nvPr/>
        </p:nvSpPr>
        <p:spPr>
          <a:xfrm>
            <a:off x="406400" y="2327064"/>
            <a:ext cx="5573289" cy="824229"/>
          </a:xfrm>
          <a:prstGeom prst="roundRect">
            <a:avLst>
              <a:gd name="adj" fmla="val 13966"/>
            </a:avLst>
          </a:prstGeom>
          <a:solidFill>
            <a:srgbClr val="F5F5F5"/>
          </a:solidFill>
          <a:ln w="12700">
            <a:solidFill>
              <a:srgbClr val="555555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548640" y="2453875"/>
            <a:ext cx="5288810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Escritura Múltiple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48640" y="2739625"/>
            <a:ext cx="5288810" cy="2540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Todo por desenredar, nada descifrar.</a:t>
            </a:r>
            <a:endParaRPr lang="en-US" sz="1333" dirty="0"/>
          </a:p>
        </p:txBody>
      </p:sp>
      <p:pic>
        <p:nvPicPr>
          <p:cNvPr id="1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08009" y="0"/>
            <a:ext cx="2636097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042391" y="390971"/>
            <a:ext cx="5695210" cy="1142999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0000"/>
                </a:solidFill>
              </a:rPr>
              <a:t>Literatura como Contrateología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2391" y="1684866"/>
            <a:ext cx="592667" cy="1007532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258" y="2046816"/>
            <a:ext cx="270933" cy="27093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838258" y="1896978"/>
            <a:ext cx="489934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Sentido Último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3838258" y="2182728"/>
            <a:ext cx="4899343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Rehúsa asignación al texto/mundo.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391" y="2679696"/>
            <a:ext cx="592667" cy="1007537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258" y="3041646"/>
            <a:ext cx="270933" cy="270935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3838258" y="2891815"/>
            <a:ext cx="489934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Rechazo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3838258" y="3177564"/>
            <a:ext cx="4899343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Rechazar a Dios y sus hipóstasis.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391" y="3674533"/>
            <a:ext cx="592667" cy="1007532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258" y="4036483"/>
            <a:ext cx="270933" cy="270935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3838258" y="3886645"/>
            <a:ext cx="4899343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Revolucionaria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3838258" y="4172394"/>
            <a:ext cx="4899343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Actividad revolucionaria en sí.</a:t>
            </a:r>
            <a:endParaRPr lang="en-US" sz="1333" dirty="0"/>
          </a:p>
        </p:txBody>
      </p:sp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06" y="0"/>
            <a:ext cx="2636096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06400" y="390968"/>
            <a:ext cx="8331201" cy="571500"/>
          </a:xfrm>
          <a:prstGeom prst="rect">
            <a:avLst/>
          </a:prstGeom>
          <a:noFill/>
          <a:ln/>
        </p:spPr>
        <p:txBody>
          <a:bodyPr wrap="square" lIns="0" tIns="0" rIns="0" bIns="152400" rtlCol="0" anchor="ctr"/>
          <a:lstStyle/>
          <a:p>
            <a:pPr indent="0" marL="0">
              <a:lnSpc>
                <a:spcPts val="4500"/>
              </a:lnSpc>
              <a:buNone/>
            </a:pPr>
            <a:r>
              <a:rPr lang="en-US" sz="3000" b="1" dirty="0">
                <a:solidFill>
                  <a:srgbClr val="000000"/>
                </a:solidFill>
              </a:rPr>
              <a:t>Lectura como Fuente</a:t>
            </a:r>
            <a:endParaRPr lang="en-US" sz="300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7267" y="1113367"/>
            <a:ext cx="1303867" cy="1117602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733" y="1663699"/>
            <a:ext cx="270934" cy="27093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344333" y="1386863"/>
            <a:ext cx="5393267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Fuente Lectora</a:t>
            </a:r>
            <a:endParaRPr lang="en-US" sz="1500" dirty="0"/>
          </a:p>
        </p:txBody>
      </p:sp>
      <p:sp>
        <p:nvSpPr>
          <p:cNvPr id="6" name="Text 2"/>
          <p:cNvSpPr/>
          <p:nvPr/>
        </p:nvSpPr>
        <p:spPr>
          <a:xfrm>
            <a:off x="3344333" y="1672613"/>
            <a:ext cx="5393267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Fuente es la lectura.</a:t>
            </a:r>
            <a:endParaRPr lang="en-US" sz="1333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366431"/>
            <a:ext cx="2692400" cy="1117602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733" y="2789767"/>
            <a:ext cx="270934" cy="270936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4038600" y="2639929"/>
            <a:ext cx="4699001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Ambigüedad</a:t>
            </a:r>
            <a:endParaRPr lang="en-US" sz="1500" dirty="0"/>
          </a:p>
        </p:txBody>
      </p:sp>
      <p:sp>
        <p:nvSpPr>
          <p:cNvPr id="10" name="Text 4"/>
          <p:cNvSpPr/>
          <p:nvPr/>
        </p:nvSpPr>
        <p:spPr>
          <a:xfrm>
            <a:off x="4038600" y="2925679"/>
            <a:ext cx="4699001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Lector entiende la duplicidad.</a:t>
            </a:r>
            <a:endParaRPr lang="en-US" sz="1333" dirty="0"/>
          </a:p>
        </p:txBody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733" y="3619500"/>
            <a:ext cx="4080934" cy="1117602"/>
          </a:xfrm>
          <a:prstGeom prst="rect">
            <a:avLst/>
          </a:prstGeom>
        </p:spPr>
      </p:pic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3733" y="4042831"/>
            <a:ext cx="270934" cy="270936"/>
          </a:xfrm>
          <a:prstGeom prst="rect">
            <a:avLst/>
          </a:prstGeom>
        </p:spPr>
      </p:pic>
      <p:sp>
        <p:nvSpPr>
          <p:cNvPr id="13" name="Text 5"/>
          <p:cNvSpPr/>
          <p:nvPr/>
        </p:nvSpPr>
        <p:spPr>
          <a:xfrm>
            <a:off x="4732867" y="3892999"/>
            <a:ext cx="4004734" cy="2857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250"/>
              </a:lnSpc>
              <a:buNone/>
            </a:pPr>
            <a:r>
              <a:rPr lang="en-US" sz="1500" b="1" dirty="0">
                <a:solidFill>
                  <a:srgbClr val="000000"/>
                </a:solidFill>
              </a:rPr>
              <a:t>Recoge Citas</a:t>
            </a:r>
            <a:endParaRPr lang="en-US" sz="1500" dirty="0"/>
          </a:p>
        </p:txBody>
      </p:sp>
      <p:sp>
        <p:nvSpPr>
          <p:cNvPr id="14" name="Text 6"/>
          <p:cNvSpPr/>
          <p:nvPr/>
        </p:nvSpPr>
        <p:spPr>
          <a:xfrm>
            <a:off x="4732867" y="4178749"/>
            <a:ext cx="4004734" cy="2539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333" dirty="0">
                <a:solidFill>
                  <a:srgbClr val="555555"/>
                </a:solidFill>
              </a:rPr>
              <a:t>Espacio donde se recogen citas.</a:t>
            </a:r>
            <a:endParaRPr lang="en-US" sz="133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Georgia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2025-05-01T03:21:14Z</dcterms:created>
  <dcterms:modified xsi:type="dcterms:W3CDTF">2025-05-01T03:21:14Z</dcterms:modified>
</cp:coreProperties>
</file>