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71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BC66E44-E7CA-44C1-88CD-B4F7112CC329}" type="datetimeFigureOut">
              <a:rPr lang="es-EC" smtClean="0"/>
              <a:t>23/11/2021</a:t>
            </a:fld>
            <a:endParaRPr lang="es-EC"/>
          </a:p>
        </p:txBody>
      </p:sp>
      <p:sp>
        <p:nvSpPr>
          <p:cNvPr id="5" name="Footer Placeholder 4"/>
          <p:cNvSpPr>
            <a:spLocks noGrp="1"/>
          </p:cNvSpPr>
          <p:nvPr>
            <p:ph type="ftr" sz="quarter" idx="11"/>
          </p:nvPr>
        </p:nvSpPr>
        <p:spPr>
          <a:xfrm>
            <a:off x="2493105" y="329307"/>
            <a:ext cx="4897310" cy="309201"/>
          </a:xfrm>
        </p:spPr>
        <p:txBody>
          <a:bodyPr/>
          <a:lstStyle/>
          <a:p>
            <a:endParaRPr lang="es-EC"/>
          </a:p>
        </p:txBody>
      </p:sp>
      <p:sp>
        <p:nvSpPr>
          <p:cNvPr id="6" name="Slide Number Placeholder 5"/>
          <p:cNvSpPr>
            <a:spLocks noGrp="1"/>
          </p:cNvSpPr>
          <p:nvPr>
            <p:ph type="sldNum" sz="quarter" idx="12"/>
          </p:nvPr>
        </p:nvSpPr>
        <p:spPr>
          <a:xfrm>
            <a:off x="1437664" y="798973"/>
            <a:ext cx="811019" cy="503578"/>
          </a:xfrm>
        </p:spPr>
        <p:txBody>
          <a:bodyPr/>
          <a:lstStyle/>
          <a:p>
            <a:fld id="{2C8CA800-92EB-4DD9-9D52-479B96284FF2}" type="slidenum">
              <a:rPr lang="es-EC" smtClean="0"/>
              <a:t>‹Nº›</a:t>
            </a:fld>
            <a:endParaRPr lang="es-EC"/>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29483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C66E44-E7CA-44C1-88CD-B4F7112CC329}" type="datetimeFigureOut">
              <a:rPr lang="es-EC" smtClean="0"/>
              <a:t>23/11/2021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C8CA800-92EB-4DD9-9D52-479B96284FF2}" type="slidenum">
              <a:rPr lang="es-EC" smtClean="0"/>
              <a:t>‹Nº›</a:t>
            </a:fld>
            <a:endParaRPr lang="es-EC"/>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1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C66E44-E7CA-44C1-88CD-B4F7112CC329}" type="datetimeFigureOut">
              <a:rPr lang="es-EC" smtClean="0"/>
              <a:t>23/11/2021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C8CA800-92EB-4DD9-9D52-479B96284FF2}" type="slidenum">
              <a:rPr lang="es-EC" smtClean="0"/>
              <a:t>‹Nº›</a:t>
            </a:fld>
            <a:endParaRPr lang="es-EC"/>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481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C66E44-E7CA-44C1-88CD-B4F7112CC329}" type="datetimeFigureOut">
              <a:rPr lang="es-EC" smtClean="0"/>
              <a:t>23/11/2021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C8CA800-92EB-4DD9-9D52-479B96284FF2}" type="slidenum">
              <a:rPr lang="es-EC" smtClean="0"/>
              <a:t>‹Nº›</a:t>
            </a:fld>
            <a:endParaRPr lang="es-EC"/>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818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BC66E44-E7CA-44C1-88CD-B4F7112CC329}" type="datetimeFigureOut">
              <a:rPr lang="es-EC" smtClean="0"/>
              <a:t>23/11/2021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2C8CA800-92EB-4DD9-9D52-479B96284FF2}" type="slidenum">
              <a:rPr lang="es-EC" smtClean="0"/>
              <a:t>‹Nº›</a:t>
            </a:fld>
            <a:endParaRPr lang="es-EC"/>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64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BC66E44-E7CA-44C1-88CD-B4F7112CC329}" type="datetimeFigureOut">
              <a:rPr lang="es-EC" smtClean="0"/>
              <a:t>23/11/2021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2C8CA800-92EB-4DD9-9D52-479B96284FF2}" type="slidenum">
              <a:rPr lang="es-EC" smtClean="0"/>
              <a:t>‹Nº›</a:t>
            </a:fld>
            <a:endParaRPr lang="es-EC"/>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1280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34695" y="2824269"/>
            <a:ext cx="4608576"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54792" y="2821491"/>
            <a:ext cx="4608576"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BC66E44-E7CA-44C1-88CD-B4F7112CC329}" type="datetimeFigureOut">
              <a:rPr lang="es-EC" smtClean="0"/>
              <a:t>23/11/2021</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2C8CA800-92EB-4DD9-9D52-479B96284FF2}" type="slidenum">
              <a:rPr lang="es-EC" smtClean="0"/>
              <a:t>‹Nº›</a:t>
            </a:fld>
            <a:endParaRPr lang="es-EC"/>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61523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BC66E44-E7CA-44C1-88CD-B4F7112CC329}" type="datetimeFigureOut">
              <a:rPr lang="es-EC" smtClean="0"/>
              <a:t>23/11/2021</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2C8CA800-92EB-4DD9-9D52-479B96284FF2}" type="slidenum">
              <a:rPr lang="es-EC" smtClean="0"/>
              <a:t>‹Nº›</a:t>
            </a:fld>
            <a:endParaRPr lang="es-EC"/>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440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C66E44-E7CA-44C1-88CD-B4F7112CC329}" type="datetimeFigureOut">
              <a:rPr lang="es-EC" smtClean="0"/>
              <a:t>23/11/2021</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2C8CA800-92EB-4DD9-9D52-479B96284FF2}" type="slidenum">
              <a:rPr lang="es-EC" smtClean="0"/>
              <a:t>‹Nº›</a:t>
            </a:fld>
            <a:endParaRPr lang="es-EC"/>
          </a:p>
        </p:txBody>
      </p:sp>
    </p:spTree>
    <p:extLst>
      <p:ext uri="{BB962C8B-B14F-4D97-AF65-F5344CB8AC3E}">
        <p14:creationId xmlns:p14="http://schemas.microsoft.com/office/powerpoint/2010/main" val="2668898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BC66E44-E7CA-44C1-88CD-B4F7112CC329}" type="datetimeFigureOut">
              <a:rPr lang="es-EC" smtClean="0"/>
              <a:t>23/11/2021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2C8CA800-92EB-4DD9-9D52-479B96284FF2}" type="slidenum">
              <a:rPr lang="es-EC" smtClean="0"/>
              <a:t>‹Nº›</a:t>
            </a:fld>
            <a:endParaRPr lang="es-EC"/>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517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FBC66E44-E7CA-44C1-88CD-B4F7112CC329}" type="datetimeFigureOut">
              <a:rPr lang="es-EC" smtClean="0"/>
              <a:t>23/11/2021</a:t>
            </a:fld>
            <a:endParaRPr lang="es-EC"/>
          </a:p>
        </p:txBody>
      </p:sp>
      <p:sp>
        <p:nvSpPr>
          <p:cNvPr id="6" name="Footer Placeholder 5"/>
          <p:cNvSpPr>
            <a:spLocks noGrp="1"/>
          </p:cNvSpPr>
          <p:nvPr>
            <p:ph type="ftr" sz="quarter" idx="11"/>
          </p:nvPr>
        </p:nvSpPr>
        <p:spPr>
          <a:xfrm>
            <a:off x="1534910" y="318640"/>
            <a:ext cx="5453475" cy="320931"/>
          </a:xfrm>
        </p:spPr>
        <p:txBody>
          <a:bodyPr/>
          <a:lstStyle/>
          <a:p>
            <a:endParaRPr lang="es-EC"/>
          </a:p>
        </p:txBody>
      </p:sp>
      <p:sp>
        <p:nvSpPr>
          <p:cNvPr id="7" name="Slide Number Placeholder 6"/>
          <p:cNvSpPr>
            <a:spLocks noGrp="1"/>
          </p:cNvSpPr>
          <p:nvPr>
            <p:ph type="sldNum" sz="quarter" idx="12"/>
          </p:nvPr>
        </p:nvSpPr>
        <p:spPr/>
        <p:txBody>
          <a:bodyPr/>
          <a:lstStyle/>
          <a:p>
            <a:fld id="{2C8CA800-92EB-4DD9-9D52-479B96284FF2}" type="slidenum">
              <a:rPr lang="es-EC" smtClean="0"/>
              <a:t>‹Nº›</a:t>
            </a:fld>
            <a:endParaRPr lang="es-EC"/>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80932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BC66E44-E7CA-44C1-88CD-B4F7112CC329}" type="datetimeFigureOut">
              <a:rPr lang="es-EC" smtClean="0"/>
              <a:t>23/11/2021</a:t>
            </a:fld>
            <a:endParaRPr lang="es-EC"/>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EC"/>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C8CA800-92EB-4DD9-9D52-479B96284FF2}" type="slidenum">
              <a:rPr lang="es-EC" smtClean="0"/>
              <a:t>‹Nº›</a:t>
            </a:fld>
            <a:endParaRPr lang="es-EC"/>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30982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49BCEA-5782-48AD-BCF1-E7511345D722}"/>
              </a:ext>
            </a:extLst>
          </p:cNvPr>
          <p:cNvSpPr>
            <a:spLocks noGrp="1"/>
          </p:cNvSpPr>
          <p:nvPr>
            <p:ph type="ctrTitle"/>
          </p:nvPr>
        </p:nvSpPr>
        <p:spPr/>
        <p:txBody>
          <a:bodyPr>
            <a:normAutofit fontScale="90000"/>
          </a:bodyPr>
          <a:lstStyle/>
          <a:p>
            <a:r>
              <a:rPr lang="es-ES" dirty="0"/>
              <a:t>ECUACIONES DIFERENCIALES ORDINARIAS</a:t>
            </a:r>
            <a:endParaRPr lang="es-EC" dirty="0"/>
          </a:p>
        </p:txBody>
      </p:sp>
    </p:spTree>
    <p:extLst>
      <p:ext uri="{BB962C8B-B14F-4D97-AF65-F5344CB8AC3E}">
        <p14:creationId xmlns:p14="http://schemas.microsoft.com/office/powerpoint/2010/main" val="1131669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344508-C66E-4599-8137-7211AD55D665}"/>
              </a:ext>
            </a:extLst>
          </p:cNvPr>
          <p:cNvSpPr>
            <a:spLocks noGrp="1"/>
          </p:cNvSpPr>
          <p:nvPr>
            <p:ph type="title"/>
          </p:nvPr>
        </p:nvSpPr>
        <p:spPr/>
        <p:txBody>
          <a:bodyPr/>
          <a:lstStyle/>
          <a:p>
            <a:r>
              <a:rPr lang="es-ES" b="1" dirty="0">
                <a:solidFill>
                  <a:srgbClr val="FF0000"/>
                </a:solidFill>
              </a:rPr>
              <a:t>Ejercicios:</a:t>
            </a:r>
            <a:endParaRPr lang="es-EC" b="1" dirty="0">
              <a:solidFill>
                <a:srgbClr val="FF0000"/>
              </a:solidFill>
            </a:endParaRPr>
          </a:p>
        </p:txBody>
      </p:sp>
      <p:sp>
        <p:nvSpPr>
          <p:cNvPr id="3" name="Marcador de contenido 2">
            <a:extLst>
              <a:ext uri="{FF2B5EF4-FFF2-40B4-BE49-F238E27FC236}">
                <a16:creationId xmlns:a16="http://schemas.microsoft.com/office/drawing/2014/main" id="{B42DC20A-C5CE-44E6-9652-28A9E770A803}"/>
              </a:ext>
            </a:extLst>
          </p:cNvPr>
          <p:cNvSpPr>
            <a:spLocks noGrp="1"/>
          </p:cNvSpPr>
          <p:nvPr>
            <p:ph idx="1"/>
          </p:nvPr>
        </p:nvSpPr>
        <p:spPr>
          <a:xfrm>
            <a:off x="1317523" y="1790113"/>
            <a:ext cx="10312221" cy="4351338"/>
          </a:xfrm>
        </p:spPr>
        <p:txBody>
          <a:bodyPr/>
          <a:lstStyle/>
          <a:p>
            <a:pPr marL="0" indent="0">
              <a:buNone/>
            </a:pPr>
            <a:r>
              <a:rPr lang="es-ES" dirty="0"/>
              <a:t>1.- Determine el orden, la función desconocida y la variable independiente de cada una de las siguientes ecuaciones diferenciales</a:t>
            </a:r>
          </a:p>
          <a:p>
            <a:pPr marL="0" indent="0">
              <a:buNone/>
            </a:pPr>
            <a:endParaRPr lang="es-ES" dirty="0"/>
          </a:p>
          <a:p>
            <a:pPr marL="0" indent="0">
              <a:buNone/>
            </a:pPr>
            <a:endParaRPr lang="es-ES" dirty="0"/>
          </a:p>
          <a:p>
            <a:pPr marL="0" indent="0">
              <a:buNone/>
            </a:pPr>
            <a:endParaRPr lang="es-ES" dirty="0"/>
          </a:p>
          <a:p>
            <a:pPr marL="0" indent="0">
              <a:buNone/>
            </a:pPr>
            <a:r>
              <a:rPr lang="es-ES" dirty="0"/>
              <a:t>2.- Determine el orden, la función desconocida y la variable independiente de cada una de las siguientes ecuaciones diferenciales</a:t>
            </a:r>
          </a:p>
          <a:p>
            <a:endParaRPr lang="es-EC" dirty="0"/>
          </a:p>
        </p:txBody>
      </p:sp>
      <p:pic>
        <p:nvPicPr>
          <p:cNvPr id="4" name="Imagen 3">
            <a:extLst>
              <a:ext uri="{FF2B5EF4-FFF2-40B4-BE49-F238E27FC236}">
                <a16:creationId xmlns:a16="http://schemas.microsoft.com/office/drawing/2014/main" id="{66CEAE98-AF43-484B-9EFB-74C2BBBEC578}"/>
              </a:ext>
            </a:extLst>
          </p:cNvPr>
          <p:cNvPicPr>
            <a:picLocks noChangeAspect="1"/>
          </p:cNvPicPr>
          <p:nvPr/>
        </p:nvPicPr>
        <p:blipFill>
          <a:blip r:embed="rId2"/>
          <a:stretch>
            <a:fillRect/>
          </a:stretch>
        </p:blipFill>
        <p:spPr>
          <a:xfrm>
            <a:off x="1181688" y="2630794"/>
            <a:ext cx="6847769" cy="1366808"/>
          </a:xfrm>
          <a:prstGeom prst="rect">
            <a:avLst/>
          </a:prstGeom>
        </p:spPr>
      </p:pic>
      <p:pic>
        <p:nvPicPr>
          <p:cNvPr id="5" name="Imagen 4">
            <a:extLst>
              <a:ext uri="{FF2B5EF4-FFF2-40B4-BE49-F238E27FC236}">
                <a16:creationId xmlns:a16="http://schemas.microsoft.com/office/drawing/2014/main" id="{98E10D6A-EFD7-422A-8076-1E9D92E17C01}"/>
              </a:ext>
            </a:extLst>
          </p:cNvPr>
          <p:cNvPicPr>
            <a:picLocks noChangeAspect="1"/>
          </p:cNvPicPr>
          <p:nvPr/>
        </p:nvPicPr>
        <p:blipFill>
          <a:blip r:embed="rId3"/>
          <a:stretch>
            <a:fillRect/>
          </a:stretch>
        </p:blipFill>
        <p:spPr>
          <a:xfrm>
            <a:off x="1671872" y="4926013"/>
            <a:ext cx="5867400" cy="1215438"/>
          </a:xfrm>
          <a:prstGeom prst="rect">
            <a:avLst/>
          </a:prstGeom>
        </p:spPr>
      </p:pic>
    </p:spTree>
    <p:extLst>
      <p:ext uri="{BB962C8B-B14F-4D97-AF65-F5344CB8AC3E}">
        <p14:creationId xmlns:p14="http://schemas.microsoft.com/office/powerpoint/2010/main" val="3378621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02037F-F56A-4B24-98B1-16483426C3FA}"/>
              </a:ext>
            </a:extLst>
          </p:cNvPr>
          <p:cNvSpPr>
            <a:spLocks noGrp="1"/>
          </p:cNvSpPr>
          <p:nvPr>
            <p:ph type="title"/>
          </p:nvPr>
        </p:nvSpPr>
        <p:spPr>
          <a:xfrm>
            <a:off x="1534696" y="804519"/>
            <a:ext cx="9520158" cy="630991"/>
          </a:xfrm>
        </p:spPr>
        <p:txBody>
          <a:bodyPr/>
          <a:lstStyle/>
          <a:p>
            <a:r>
              <a:rPr lang="es-ES" b="1" dirty="0">
                <a:solidFill>
                  <a:srgbClr val="FF0000"/>
                </a:solidFill>
              </a:rPr>
              <a:t>Ejercicios</a:t>
            </a:r>
            <a:endParaRPr lang="es-EC" b="1" dirty="0">
              <a:solidFill>
                <a:srgbClr val="FF0000"/>
              </a:solidFill>
            </a:endParaRPr>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5B10FC49-3240-4C1E-BE9D-9E938F1A50B5}"/>
                  </a:ext>
                </a:extLst>
              </p:cNvPr>
              <p:cNvSpPr>
                <a:spLocks noGrp="1"/>
              </p:cNvSpPr>
              <p:nvPr>
                <p:ph idx="1"/>
              </p:nvPr>
            </p:nvSpPr>
            <p:spPr>
              <a:xfrm>
                <a:off x="1415845" y="1435510"/>
                <a:ext cx="10776155" cy="4741453"/>
              </a:xfrm>
            </p:spPr>
            <p:txBody>
              <a:bodyPr>
                <a:normAutofit fontScale="92500"/>
              </a:bodyPr>
              <a:lstStyle/>
              <a:p>
                <a:pPr marL="0" indent="0">
                  <a:buNone/>
                </a:pPr>
                <a:r>
                  <a:rPr lang="es-ES" sz="2400" dirty="0"/>
                  <a:t>3.- Determine si </a:t>
                </a:r>
                <a14:m>
                  <m:oMath xmlns:m="http://schemas.openxmlformats.org/officeDocument/2006/math">
                    <m:r>
                      <a:rPr lang="es-ES" sz="2400" b="0" i="1" smtClean="0">
                        <a:latin typeface="Cambria Math" panose="02040503050406030204" pitchFamily="18" charset="0"/>
                      </a:rPr>
                      <m:t>𝑦</m:t>
                    </m:r>
                    <m:d>
                      <m:dPr>
                        <m:ctrlPr>
                          <a:rPr lang="es-ES" sz="2400" b="0" i="1" smtClean="0">
                            <a:latin typeface="Cambria Math" panose="02040503050406030204" pitchFamily="18" charset="0"/>
                          </a:rPr>
                        </m:ctrlPr>
                      </m:dPr>
                      <m:e>
                        <m:r>
                          <m:rPr>
                            <m:sty m:val="p"/>
                          </m:rPr>
                          <a:rPr lang="es-ES" sz="2400" b="0" i="0" smtClean="0">
                            <a:latin typeface="Cambria Math" panose="02040503050406030204" pitchFamily="18" charset="0"/>
                          </a:rPr>
                          <m:t>x</m:t>
                        </m:r>
                      </m:e>
                    </m:d>
                    <m:r>
                      <a:rPr lang="es-ES" sz="2400" b="0" i="0" smtClean="0">
                        <a:latin typeface="Cambria Math" panose="02040503050406030204" pitchFamily="18" charset="0"/>
                      </a:rPr>
                      <m:t>=2</m:t>
                    </m:r>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𝑒</m:t>
                        </m:r>
                      </m:e>
                      <m:sup>
                        <m:r>
                          <a:rPr lang="es-ES" sz="2400" b="0" i="1" smtClean="0">
                            <a:latin typeface="Cambria Math" panose="02040503050406030204" pitchFamily="18" charset="0"/>
                          </a:rPr>
                          <m:t>−</m:t>
                        </m:r>
                        <m:r>
                          <a:rPr lang="es-ES" sz="2400" b="0" i="1" smtClean="0">
                            <a:latin typeface="Cambria Math" panose="02040503050406030204" pitchFamily="18" charset="0"/>
                          </a:rPr>
                          <m:t>𝑥</m:t>
                        </m:r>
                      </m:sup>
                    </m:sSup>
                    <m:r>
                      <a:rPr lang="es-ES" sz="2400" b="0" i="1" smtClean="0">
                        <a:latin typeface="Cambria Math" panose="02040503050406030204" pitchFamily="18" charset="0"/>
                      </a:rPr>
                      <m:t>+</m:t>
                    </m:r>
                    <m:r>
                      <a:rPr lang="es-ES" sz="2400" b="0" i="1" smtClean="0">
                        <a:latin typeface="Cambria Math" panose="02040503050406030204" pitchFamily="18" charset="0"/>
                      </a:rPr>
                      <m:t>𝑥</m:t>
                    </m:r>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𝑒</m:t>
                        </m:r>
                      </m:e>
                      <m:sup>
                        <m:r>
                          <a:rPr lang="es-ES" sz="2400" b="0" i="1" smtClean="0">
                            <a:latin typeface="Cambria Math" panose="02040503050406030204" pitchFamily="18" charset="0"/>
                          </a:rPr>
                          <m:t>−</m:t>
                        </m:r>
                        <m:r>
                          <a:rPr lang="es-ES" sz="2400" b="0" i="1" smtClean="0">
                            <a:latin typeface="Cambria Math" panose="02040503050406030204" pitchFamily="18" charset="0"/>
                          </a:rPr>
                          <m:t>𝑥</m:t>
                        </m:r>
                      </m:sup>
                    </m:sSup>
                  </m:oMath>
                </a14:m>
                <a:r>
                  <a:rPr lang="es-ES" sz="2400" dirty="0"/>
                  <a:t> es una solución de </a:t>
                </a:r>
                <a14:m>
                  <m:oMath xmlns:m="http://schemas.openxmlformats.org/officeDocument/2006/math">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𝑦</m:t>
                        </m:r>
                      </m:e>
                      <m:sup>
                        <m:r>
                          <a:rPr lang="es-ES" sz="2400" b="0" i="1" smtClean="0">
                            <a:latin typeface="Cambria Math" panose="02040503050406030204" pitchFamily="18" charset="0"/>
                          </a:rPr>
                          <m:t>′′</m:t>
                        </m:r>
                      </m:sup>
                    </m:sSup>
                    <m:r>
                      <a:rPr lang="es-ES" sz="2400" b="0" i="1" smtClean="0">
                        <a:latin typeface="Cambria Math" panose="02040503050406030204" pitchFamily="18" charset="0"/>
                      </a:rPr>
                      <m:t>+2</m:t>
                    </m:r>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𝑦</m:t>
                        </m:r>
                      </m:e>
                      <m:sup>
                        <m:r>
                          <a:rPr lang="es-ES" sz="2400" b="0" i="1" smtClean="0">
                            <a:latin typeface="Cambria Math" panose="02040503050406030204" pitchFamily="18" charset="0"/>
                          </a:rPr>
                          <m:t>′</m:t>
                        </m:r>
                      </m:sup>
                    </m:sSup>
                    <m:r>
                      <a:rPr lang="es-ES" sz="2400" b="0" i="1" smtClean="0">
                        <a:latin typeface="Cambria Math" panose="02040503050406030204" pitchFamily="18" charset="0"/>
                      </a:rPr>
                      <m:t>+</m:t>
                    </m:r>
                    <m:r>
                      <a:rPr lang="es-ES" sz="2400" b="0" i="1" smtClean="0">
                        <a:latin typeface="Cambria Math" panose="02040503050406030204" pitchFamily="18" charset="0"/>
                      </a:rPr>
                      <m:t>𝑦</m:t>
                    </m:r>
                    <m:r>
                      <a:rPr lang="es-ES" sz="2400" b="0" i="1" smtClean="0">
                        <a:latin typeface="Cambria Math" panose="02040503050406030204" pitchFamily="18" charset="0"/>
                      </a:rPr>
                      <m:t>=0</m:t>
                    </m:r>
                  </m:oMath>
                </a14:m>
                <a:endParaRPr lang="es-ES" sz="2400" dirty="0"/>
              </a:p>
              <a:p>
                <a:pPr marL="0" indent="0">
                  <a:buNone/>
                </a:pPr>
                <a:endParaRPr lang="es-ES" sz="2400" dirty="0"/>
              </a:p>
              <a:p>
                <a:pPr marL="0" indent="0">
                  <a:buNone/>
                </a:pPr>
                <a:r>
                  <a:rPr lang="es-ES" sz="2400" dirty="0"/>
                  <a:t>4.- ¿Es y(x)=1 solución de  </a:t>
                </a:r>
                <a14:m>
                  <m:oMath xmlns:m="http://schemas.openxmlformats.org/officeDocument/2006/math">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𝑦</m:t>
                        </m:r>
                      </m:e>
                      <m:sup>
                        <m:r>
                          <a:rPr lang="es-ES" sz="2400" b="0" i="1" smtClean="0">
                            <a:latin typeface="Cambria Math" panose="02040503050406030204" pitchFamily="18" charset="0"/>
                          </a:rPr>
                          <m:t>′′</m:t>
                        </m:r>
                      </m:sup>
                    </m:sSup>
                    <m:r>
                      <a:rPr lang="es-ES" sz="2400" b="0" i="1" smtClean="0">
                        <a:latin typeface="Cambria Math" panose="02040503050406030204" pitchFamily="18" charset="0"/>
                      </a:rPr>
                      <m:t>+2</m:t>
                    </m:r>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𝑦</m:t>
                        </m:r>
                      </m:e>
                      <m:sup>
                        <m:r>
                          <a:rPr lang="es-ES" sz="2400" b="0" i="1" smtClean="0">
                            <a:latin typeface="Cambria Math" panose="02040503050406030204" pitchFamily="18" charset="0"/>
                          </a:rPr>
                          <m:t>′</m:t>
                        </m:r>
                      </m:sup>
                    </m:sSup>
                    <m:r>
                      <a:rPr lang="es-ES" sz="2400" b="0" i="1" smtClean="0">
                        <a:latin typeface="Cambria Math" panose="02040503050406030204" pitchFamily="18" charset="0"/>
                      </a:rPr>
                      <m:t>+</m:t>
                    </m:r>
                    <m:r>
                      <a:rPr lang="es-ES" sz="2400" b="0" i="1" smtClean="0">
                        <a:latin typeface="Cambria Math" panose="02040503050406030204" pitchFamily="18" charset="0"/>
                      </a:rPr>
                      <m:t>𝑦</m:t>
                    </m:r>
                    <m:r>
                      <a:rPr lang="es-ES" sz="2400" b="0" i="1" smtClean="0">
                        <a:latin typeface="Cambria Math" panose="02040503050406030204" pitchFamily="18" charset="0"/>
                      </a:rPr>
                      <m:t>=</m:t>
                    </m:r>
                    <m:r>
                      <a:rPr lang="es-ES" sz="2400" b="0" i="1" smtClean="0">
                        <a:latin typeface="Cambria Math" panose="02040503050406030204" pitchFamily="18" charset="0"/>
                      </a:rPr>
                      <m:t>𝑥</m:t>
                    </m:r>
                    <m:r>
                      <a:rPr lang="es-ES" sz="2400" b="0" i="1" smtClean="0">
                        <a:latin typeface="Cambria Math" panose="02040503050406030204" pitchFamily="18" charset="0"/>
                      </a:rPr>
                      <m:t> </m:t>
                    </m:r>
                  </m:oMath>
                </a14:m>
                <a:r>
                  <a:rPr lang="es-EC" sz="2400" dirty="0"/>
                  <a:t>?</a:t>
                </a:r>
              </a:p>
              <a:p>
                <a:pPr marL="0" indent="0">
                  <a:buNone/>
                </a:pPr>
                <a:endParaRPr lang="es-EC" sz="2400" dirty="0"/>
              </a:p>
              <a:p>
                <a:pPr marL="0" indent="0">
                  <a:buNone/>
                </a:pPr>
                <a:r>
                  <a:rPr lang="es-EC" sz="2400" dirty="0"/>
                  <a:t>5.- Demuestre que </a:t>
                </a:r>
                <a14:m>
                  <m:oMath xmlns:m="http://schemas.openxmlformats.org/officeDocument/2006/math">
                    <m:r>
                      <a:rPr lang="es-ES" sz="2400" b="0" i="1" smtClean="0">
                        <a:latin typeface="Cambria Math" panose="02040503050406030204" pitchFamily="18" charset="0"/>
                      </a:rPr>
                      <m:t>𝑦</m:t>
                    </m:r>
                    <m:r>
                      <a:rPr lang="es-ES" sz="2400" b="0" i="1" smtClean="0">
                        <a:latin typeface="Cambria Math" panose="02040503050406030204" pitchFamily="18" charset="0"/>
                      </a:rPr>
                      <m:t>=</m:t>
                    </m:r>
                    <m:r>
                      <a:rPr lang="es-ES" sz="2400" b="0" i="1" smtClean="0">
                        <a:latin typeface="Cambria Math" panose="02040503050406030204" pitchFamily="18" charset="0"/>
                      </a:rPr>
                      <m:t>𝑙𝑛𝑥</m:t>
                    </m:r>
                  </m:oMath>
                </a14:m>
                <a:r>
                  <a:rPr lang="es-EC" sz="2400" dirty="0"/>
                  <a:t> es una solución de </a:t>
                </a:r>
                <a14:m>
                  <m:oMath xmlns:m="http://schemas.openxmlformats.org/officeDocument/2006/math">
                    <m:r>
                      <a:rPr lang="es-ES" sz="2400" b="0" i="1" smtClean="0">
                        <a:latin typeface="Cambria Math" panose="02040503050406030204" pitchFamily="18" charset="0"/>
                      </a:rPr>
                      <m:t>𝑥</m:t>
                    </m:r>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𝑦</m:t>
                        </m:r>
                      </m:e>
                      <m:sup>
                        <m:r>
                          <a:rPr lang="es-ES" sz="2400" b="0" i="1" smtClean="0">
                            <a:latin typeface="Cambria Math" panose="02040503050406030204" pitchFamily="18" charset="0"/>
                          </a:rPr>
                          <m:t>′′</m:t>
                        </m:r>
                      </m:sup>
                    </m:sSup>
                    <m:r>
                      <a:rPr lang="es-ES" sz="2400" b="0" i="1" smtClean="0">
                        <a:latin typeface="Cambria Math" panose="02040503050406030204" pitchFamily="18" charset="0"/>
                      </a:rPr>
                      <m:t>+</m:t>
                    </m:r>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𝑦</m:t>
                        </m:r>
                      </m:e>
                      <m:sup>
                        <m:r>
                          <a:rPr lang="es-ES" sz="2400" b="0" i="1" smtClean="0">
                            <a:latin typeface="Cambria Math" panose="02040503050406030204" pitchFamily="18" charset="0"/>
                          </a:rPr>
                          <m:t>′</m:t>
                        </m:r>
                      </m:sup>
                    </m:sSup>
                    <m:r>
                      <a:rPr lang="es-ES" sz="2400" b="0" i="1" smtClean="0">
                        <a:latin typeface="Cambria Math" panose="02040503050406030204" pitchFamily="18" charset="0"/>
                      </a:rPr>
                      <m:t>=0</m:t>
                    </m:r>
                  </m:oMath>
                </a14:m>
                <a:r>
                  <a:rPr lang="es-EC" sz="2400" dirty="0"/>
                  <a:t> en </a:t>
                </a:r>
                <a14:m>
                  <m:oMath xmlns:m="http://schemas.openxmlformats.org/officeDocument/2006/math">
                    <m:r>
                      <a:rPr lang="es-EC" sz="2400" i="1" smtClean="0">
                        <a:latin typeface="Cambria Math" panose="02040503050406030204" pitchFamily="18" charset="0"/>
                        <a:ea typeface="Cambria Math" panose="02040503050406030204" pitchFamily="18" charset="0"/>
                      </a:rPr>
                      <m:t>𝛿</m:t>
                    </m:r>
                    <m:r>
                      <a:rPr lang="es-ES" sz="2400" b="0" i="1" smtClean="0">
                        <a:latin typeface="Cambria Math" panose="02040503050406030204" pitchFamily="18" charset="0"/>
                        <a:ea typeface="Cambria Math" panose="02040503050406030204" pitchFamily="18" charset="0"/>
                      </a:rPr>
                      <m:t>=</m:t>
                    </m:r>
                    <m:d>
                      <m:dPr>
                        <m:ctrlPr>
                          <a:rPr lang="es-ES" sz="2400" b="0" i="1" smtClean="0">
                            <a:latin typeface="Cambria Math" panose="02040503050406030204" pitchFamily="18" charset="0"/>
                            <a:ea typeface="Cambria Math" panose="02040503050406030204" pitchFamily="18" charset="0"/>
                          </a:rPr>
                        </m:ctrlPr>
                      </m:dPr>
                      <m:e>
                        <m:r>
                          <a:rPr lang="es-ES" sz="2400" b="0" i="1" smtClean="0">
                            <a:latin typeface="Cambria Math" panose="02040503050406030204" pitchFamily="18" charset="0"/>
                            <a:ea typeface="Cambria Math" panose="02040503050406030204" pitchFamily="18" charset="0"/>
                          </a:rPr>
                          <m:t>0,∞</m:t>
                        </m:r>
                      </m:e>
                    </m:d>
                  </m:oMath>
                </a14:m>
                <a:r>
                  <a:rPr lang="es-EC" sz="2400" dirty="0"/>
                  <a:t> pero no es una solución en </a:t>
                </a:r>
                <a14:m>
                  <m:oMath xmlns:m="http://schemas.openxmlformats.org/officeDocument/2006/math">
                    <m:r>
                      <a:rPr lang="es-EC" sz="2400" i="1" smtClean="0">
                        <a:latin typeface="Cambria Math" panose="02040503050406030204" pitchFamily="18" charset="0"/>
                        <a:ea typeface="Cambria Math" panose="02040503050406030204" pitchFamily="18" charset="0"/>
                      </a:rPr>
                      <m:t>𝛿</m:t>
                    </m:r>
                    <m:r>
                      <a:rPr lang="es-ES" sz="2400" b="0" i="1" smtClean="0">
                        <a:latin typeface="Cambria Math" panose="02040503050406030204" pitchFamily="18" charset="0"/>
                        <a:ea typeface="Cambria Math" panose="02040503050406030204" pitchFamily="18" charset="0"/>
                      </a:rPr>
                      <m:t>=</m:t>
                    </m:r>
                    <m:d>
                      <m:dPr>
                        <m:ctrlPr>
                          <a:rPr lang="es-ES" sz="2400" b="0" i="1" smtClean="0">
                            <a:latin typeface="Cambria Math" panose="02040503050406030204" pitchFamily="18" charset="0"/>
                            <a:ea typeface="Cambria Math" panose="02040503050406030204" pitchFamily="18" charset="0"/>
                          </a:rPr>
                        </m:ctrlPr>
                      </m:dPr>
                      <m:e>
                        <m:r>
                          <a:rPr lang="es-ES" sz="2400" b="0" i="1" smtClean="0">
                            <a:latin typeface="Cambria Math" panose="02040503050406030204" pitchFamily="18" charset="0"/>
                            <a:ea typeface="Cambria Math" panose="02040503050406030204" pitchFamily="18" charset="0"/>
                          </a:rPr>
                          <m:t>−∞,∞</m:t>
                        </m:r>
                      </m:e>
                    </m:d>
                  </m:oMath>
                </a14:m>
                <a:endParaRPr lang="es-EC" sz="2400" dirty="0"/>
              </a:p>
              <a:p>
                <a:pPr marL="0" indent="0">
                  <a:buNone/>
                </a:pPr>
                <a:endParaRPr lang="es-EC" sz="2400" dirty="0"/>
              </a:p>
              <a:p>
                <a:pPr marL="0" indent="0">
                  <a:buNone/>
                </a:pPr>
                <a:r>
                  <a:rPr lang="es-EC" sz="2400" dirty="0"/>
                  <a:t>6.- Determine si cualquiera de las funciones a) </a:t>
                </a:r>
                <a14:m>
                  <m:oMath xmlns:m="http://schemas.openxmlformats.org/officeDocument/2006/math">
                    <m:sSub>
                      <m:sSubPr>
                        <m:ctrlPr>
                          <a:rPr lang="es-EC" sz="2400" i="1" smtClean="0">
                            <a:latin typeface="Cambria Math" panose="02040503050406030204" pitchFamily="18" charset="0"/>
                          </a:rPr>
                        </m:ctrlPr>
                      </m:sSubPr>
                      <m:e>
                        <m:r>
                          <a:rPr lang="es-ES" sz="2400" b="0" i="1" smtClean="0">
                            <a:latin typeface="Cambria Math" panose="02040503050406030204" pitchFamily="18" charset="0"/>
                          </a:rPr>
                          <m:t>𝑦</m:t>
                        </m:r>
                      </m:e>
                      <m:sub>
                        <m:r>
                          <a:rPr lang="es-ES" sz="2400" b="0" i="1" smtClean="0">
                            <a:latin typeface="Cambria Math" panose="02040503050406030204" pitchFamily="18" charset="0"/>
                          </a:rPr>
                          <m:t>1</m:t>
                        </m:r>
                      </m:sub>
                    </m:sSub>
                    <m:r>
                      <a:rPr lang="es-ES" sz="2400" b="0" i="1" smtClean="0">
                        <a:latin typeface="Cambria Math" panose="02040503050406030204" pitchFamily="18" charset="0"/>
                      </a:rPr>
                      <m:t>=</m:t>
                    </m:r>
                    <m:r>
                      <a:rPr lang="es-ES" sz="2400" b="0" i="1" smtClean="0">
                        <a:latin typeface="Cambria Math" panose="02040503050406030204" pitchFamily="18" charset="0"/>
                      </a:rPr>
                      <m:t>𝑆𝑒𝑛</m:t>
                    </m:r>
                    <m:r>
                      <a:rPr lang="es-ES" sz="2400" b="0" i="1" smtClean="0">
                        <a:latin typeface="Cambria Math" panose="02040503050406030204" pitchFamily="18" charset="0"/>
                      </a:rPr>
                      <m:t>2</m:t>
                    </m:r>
                    <m:r>
                      <a:rPr lang="es-ES" sz="2400" b="0" i="1" smtClean="0">
                        <a:latin typeface="Cambria Math" panose="02040503050406030204" pitchFamily="18" charset="0"/>
                      </a:rPr>
                      <m:t>𝑥</m:t>
                    </m:r>
                  </m:oMath>
                </a14:m>
                <a:r>
                  <a:rPr lang="es-EC" sz="2400" dirty="0"/>
                  <a:t>  b)</a:t>
                </a:r>
                <a14:m>
                  <m:oMath xmlns:m="http://schemas.openxmlformats.org/officeDocument/2006/math">
                    <m:sSub>
                      <m:sSubPr>
                        <m:ctrlPr>
                          <a:rPr lang="es-EC" sz="2400" i="1" smtClean="0">
                            <a:latin typeface="Cambria Math" panose="02040503050406030204" pitchFamily="18" charset="0"/>
                          </a:rPr>
                        </m:ctrlPr>
                      </m:sSubPr>
                      <m:e>
                        <m:r>
                          <a:rPr lang="es-ES" sz="2400" b="0" i="1" smtClean="0">
                            <a:latin typeface="Cambria Math" panose="02040503050406030204" pitchFamily="18" charset="0"/>
                          </a:rPr>
                          <m:t>𝑦</m:t>
                        </m:r>
                      </m:e>
                      <m:sub>
                        <m:r>
                          <a:rPr lang="es-ES" sz="2400" b="0" i="1" smtClean="0">
                            <a:latin typeface="Cambria Math" panose="02040503050406030204" pitchFamily="18" charset="0"/>
                          </a:rPr>
                          <m:t>2</m:t>
                        </m:r>
                      </m:sub>
                    </m:sSub>
                    <m:r>
                      <a:rPr lang="es-ES" sz="2400" b="0" i="1" smtClean="0">
                        <a:latin typeface="Cambria Math" panose="02040503050406030204" pitchFamily="18" charset="0"/>
                      </a:rPr>
                      <m:t>=</m:t>
                    </m:r>
                    <m:r>
                      <a:rPr lang="es-ES" sz="2400" b="0" i="1" smtClean="0">
                        <a:latin typeface="Cambria Math" panose="02040503050406030204" pitchFamily="18" charset="0"/>
                      </a:rPr>
                      <m:t>𝑥</m:t>
                    </m:r>
                  </m:oMath>
                </a14:m>
                <a:r>
                  <a:rPr lang="es-EC" sz="2400" dirty="0"/>
                  <a:t> </a:t>
                </a:r>
                <a:r>
                  <a:rPr lang="es-EC" sz="2400" dirty="0" err="1"/>
                  <a:t>ó</a:t>
                </a:r>
                <a:r>
                  <a:rPr lang="es-EC" sz="2400" dirty="0"/>
                  <a:t> c) </a:t>
                </a:r>
                <a14:m>
                  <m:oMath xmlns:m="http://schemas.openxmlformats.org/officeDocument/2006/math">
                    <m:sSub>
                      <m:sSubPr>
                        <m:ctrlPr>
                          <a:rPr lang="es-EC" sz="2400" i="1" smtClean="0">
                            <a:latin typeface="Cambria Math" panose="02040503050406030204" pitchFamily="18" charset="0"/>
                          </a:rPr>
                        </m:ctrlPr>
                      </m:sSubPr>
                      <m:e>
                        <m:r>
                          <a:rPr lang="es-ES" sz="2400" b="0" i="1" smtClean="0">
                            <a:latin typeface="Cambria Math" panose="02040503050406030204" pitchFamily="18" charset="0"/>
                          </a:rPr>
                          <m:t>𝑦</m:t>
                        </m:r>
                      </m:e>
                      <m:sub>
                        <m:r>
                          <a:rPr lang="es-ES" sz="2400" b="0" i="1" smtClean="0">
                            <a:latin typeface="Cambria Math" panose="02040503050406030204" pitchFamily="18" charset="0"/>
                          </a:rPr>
                          <m:t>3</m:t>
                        </m:r>
                      </m:sub>
                    </m:sSub>
                    <m:r>
                      <a:rPr lang="es-ES" sz="2400" b="0" i="1" smtClean="0">
                        <a:latin typeface="Cambria Math" panose="02040503050406030204" pitchFamily="18" charset="0"/>
                      </a:rPr>
                      <m:t>=</m:t>
                    </m:r>
                    <m:f>
                      <m:fPr>
                        <m:ctrlPr>
                          <a:rPr lang="es-ES" sz="2400" b="0" i="1" smtClean="0">
                            <a:latin typeface="Cambria Math" panose="02040503050406030204" pitchFamily="18" charset="0"/>
                          </a:rPr>
                        </m:ctrlPr>
                      </m:fPr>
                      <m:num>
                        <m:r>
                          <a:rPr lang="es-ES" sz="2400" b="0" i="1" smtClean="0">
                            <a:latin typeface="Cambria Math" panose="02040503050406030204" pitchFamily="18" charset="0"/>
                          </a:rPr>
                          <m:t>1</m:t>
                        </m:r>
                      </m:num>
                      <m:den>
                        <m:r>
                          <a:rPr lang="es-ES" sz="2400" b="0" i="1" smtClean="0">
                            <a:latin typeface="Cambria Math" panose="02040503050406030204" pitchFamily="18" charset="0"/>
                          </a:rPr>
                          <m:t>2</m:t>
                        </m:r>
                      </m:den>
                    </m:f>
                    <m:r>
                      <a:rPr lang="es-ES" sz="2400" b="0" i="1" smtClean="0">
                        <a:latin typeface="Cambria Math" panose="02040503050406030204" pitchFamily="18" charset="0"/>
                      </a:rPr>
                      <m:t>𝑆𝑒𝑛</m:t>
                    </m:r>
                    <m:r>
                      <a:rPr lang="es-ES" sz="2400" b="0" i="1" smtClean="0">
                        <a:latin typeface="Cambria Math" panose="02040503050406030204" pitchFamily="18" charset="0"/>
                      </a:rPr>
                      <m:t>2</m:t>
                    </m:r>
                    <m:r>
                      <a:rPr lang="es-ES" sz="2400" b="0" i="1" smtClean="0">
                        <a:latin typeface="Cambria Math" panose="02040503050406030204" pitchFamily="18" charset="0"/>
                      </a:rPr>
                      <m:t>𝑥</m:t>
                    </m:r>
                  </m:oMath>
                </a14:m>
                <a:r>
                  <a:rPr lang="es-EC" sz="2400" dirty="0"/>
                  <a:t> es una solución para el problema de valor inicial </a:t>
                </a:r>
                <a14:m>
                  <m:oMath xmlns:m="http://schemas.openxmlformats.org/officeDocument/2006/math">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𝑦</m:t>
                        </m:r>
                      </m:e>
                      <m:sup>
                        <m:r>
                          <a:rPr lang="es-ES" sz="2400" b="0" i="1" smtClean="0">
                            <a:latin typeface="Cambria Math" panose="02040503050406030204" pitchFamily="18" charset="0"/>
                          </a:rPr>
                          <m:t>′′</m:t>
                        </m:r>
                      </m:sup>
                    </m:sSup>
                    <m:r>
                      <a:rPr lang="es-ES" sz="2400" b="0" i="1" smtClean="0">
                        <a:latin typeface="Cambria Math" panose="02040503050406030204" pitchFamily="18" charset="0"/>
                      </a:rPr>
                      <m:t>+4</m:t>
                    </m:r>
                    <m:r>
                      <a:rPr lang="es-ES" sz="2400" b="0" i="1" smtClean="0">
                        <a:latin typeface="Cambria Math" panose="02040503050406030204" pitchFamily="18" charset="0"/>
                      </a:rPr>
                      <m:t>𝑦</m:t>
                    </m:r>
                    <m:r>
                      <a:rPr lang="es-ES" sz="2400" b="0" i="1" smtClean="0">
                        <a:latin typeface="Cambria Math" panose="02040503050406030204" pitchFamily="18" charset="0"/>
                      </a:rPr>
                      <m:t>=0</m:t>
                    </m:r>
                  </m:oMath>
                </a14:m>
                <a:r>
                  <a:rPr lang="es-EC" sz="2400" dirty="0"/>
                  <a:t>; </a:t>
                </a:r>
                <a14:m>
                  <m:oMath xmlns:m="http://schemas.openxmlformats.org/officeDocument/2006/math">
                    <m:r>
                      <a:rPr lang="es-ES" sz="2400" b="0" i="1" smtClean="0">
                        <a:latin typeface="Cambria Math" panose="02040503050406030204" pitchFamily="18" charset="0"/>
                      </a:rPr>
                      <m:t>𝑦</m:t>
                    </m:r>
                    <m:d>
                      <m:dPr>
                        <m:ctrlPr>
                          <a:rPr lang="es-ES" sz="2400" b="0" i="1" smtClean="0">
                            <a:latin typeface="Cambria Math" panose="02040503050406030204" pitchFamily="18" charset="0"/>
                          </a:rPr>
                        </m:ctrlPr>
                      </m:dPr>
                      <m:e>
                        <m:r>
                          <a:rPr lang="es-ES" sz="2400" b="0" i="1" smtClean="0">
                            <a:latin typeface="Cambria Math" panose="02040503050406030204" pitchFamily="18" charset="0"/>
                          </a:rPr>
                          <m:t>0</m:t>
                        </m:r>
                      </m:e>
                    </m:d>
                    <m:r>
                      <a:rPr lang="es-ES" sz="2400" b="0" i="1" smtClean="0">
                        <a:latin typeface="Cambria Math" panose="02040503050406030204" pitchFamily="18" charset="0"/>
                      </a:rPr>
                      <m:t>=0</m:t>
                    </m:r>
                  </m:oMath>
                </a14:m>
                <a:r>
                  <a:rPr lang="es-EC" sz="2400" dirty="0"/>
                  <a:t>, </a:t>
                </a:r>
                <a14:m>
                  <m:oMath xmlns:m="http://schemas.openxmlformats.org/officeDocument/2006/math">
                    <m:sSup>
                      <m:sSupPr>
                        <m:ctrlPr>
                          <a:rPr lang="es-ES" sz="2400" b="0" i="1" smtClean="0">
                            <a:latin typeface="Cambria Math" panose="02040503050406030204" pitchFamily="18" charset="0"/>
                          </a:rPr>
                        </m:ctrlPr>
                      </m:sSupPr>
                      <m:e>
                        <m:r>
                          <a:rPr lang="es-ES" sz="2400" b="0" i="1" smtClean="0">
                            <a:latin typeface="Cambria Math" panose="02040503050406030204" pitchFamily="18" charset="0"/>
                          </a:rPr>
                          <m:t>𝑦</m:t>
                        </m:r>
                      </m:e>
                      <m:sup>
                        <m:r>
                          <a:rPr lang="es-ES" sz="2400" b="0" i="1" smtClean="0">
                            <a:latin typeface="Cambria Math" panose="02040503050406030204" pitchFamily="18" charset="0"/>
                          </a:rPr>
                          <m:t>′</m:t>
                        </m:r>
                      </m:sup>
                    </m:sSup>
                    <m:d>
                      <m:dPr>
                        <m:ctrlPr>
                          <a:rPr lang="es-ES" sz="2400" b="0" i="1" smtClean="0">
                            <a:latin typeface="Cambria Math" panose="02040503050406030204" pitchFamily="18" charset="0"/>
                          </a:rPr>
                        </m:ctrlPr>
                      </m:dPr>
                      <m:e>
                        <m:r>
                          <a:rPr lang="es-ES" sz="2400" b="0" i="1" smtClean="0">
                            <a:latin typeface="Cambria Math" panose="02040503050406030204" pitchFamily="18" charset="0"/>
                          </a:rPr>
                          <m:t>0</m:t>
                        </m:r>
                      </m:e>
                    </m:d>
                    <m:r>
                      <a:rPr lang="es-ES" sz="2400" b="0" i="1" smtClean="0">
                        <a:latin typeface="Cambria Math" panose="02040503050406030204" pitchFamily="18" charset="0"/>
                      </a:rPr>
                      <m:t>=1</m:t>
                    </m:r>
                  </m:oMath>
                </a14:m>
                <a:endParaRPr lang="es-EC" sz="2400" dirty="0"/>
              </a:p>
            </p:txBody>
          </p:sp>
        </mc:Choice>
        <mc:Fallback xmlns="">
          <p:sp>
            <p:nvSpPr>
              <p:cNvPr id="3" name="Marcador de contenido 2">
                <a:extLst>
                  <a:ext uri="{FF2B5EF4-FFF2-40B4-BE49-F238E27FC236}">
                    <a16:creationId xmlns:a16="http://schemas.microsoft.com/office/drawing/2014/main" id="{5B10FC49-3240-4C1E-BE9D-9E938F1A50B5}"/>
                  </a:ext>
                </a:extLst>
              </p:cNvPr>
              <p:cNvSpPr>
                <a:spLocks noGrp="1" noRot="1" noChangeAspect="1" noMove="1" noResize="1" noEditPoints="1" noAdjustHandles="1" noChangeArrowheads="1" noChangeShapeType="1" noTextEdit="1"/>
              </p:cNvSpPr>
              <p:nvPr>
                <p:ph idx="1"/>
              </p:nvPr>
            </p:nvSpPr>
            <p:spPr>
              <a:xfrm>
                <a:off x="1415845" y="1435510"/>
                <a:ext cx="10776155" cy="4741453"/>
              </a:xfrm>
              <a:blipFill>
                <a:blip r:embed="rId2"/>
                <a:stretch>
                  <a:fillRect l="-735"/>
                </a:stretch>
              </a:blipFill>
            </p:spPr>
            <p:txBody>
              <a:bodyPr/>
              <a:lstStyle/>
              <a:p>
                <a:r>
                  <a:rPr lang="es-EC">
                    <a:noFill/>
                  </a:rPr>
                  <a:t> </a:t>
                </a:r>
              </a:p>
            </p:txBody>
          </p:sp>
        </mc:Fallback>
      </mc:AlternateContent>
    </p:spTree>
    <p:extLst>
      <p:ext uri="{BB962C8B-B14F-4D97-AF65-F5344CB8AC3E}">
        <p14:creationId xmlns:p14="http://schemas.microsoft.com/office/powerpoint/2010/main" val="1614418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01E5D2-53F8-432E-81C0-16B7DA5D0002}"/>
              </a:ext>
            </a:extLst>
          </p:cNvPr>
          <p:cNvSpPr>
            <a:spLocks noGrp="1"/>
          </p:cNvSpPr>
          <p:nvPr>
            <p:ph type="title"/>
          </p:nvPr>
        </p:nvSpPr>
        <p:spPr/>
        <p:txBody>
          <a:bodyPr/>
          <a:lstStyle/>
          <a:p>
            <a:r>
              <a:rPr lang="es-ES" b="1" dirty="0">
                <a:solidFill>
                  <a:srgbClr val="FF0000"/>
                </a:solidFill>
              </a:rPr>
              <a:t>Ejercicios</a:t>
            </a:r>
            <a:r>
              <a:rPr lang="es-ES" dirty="0"/>
              <a:t> </a:t>
            </a:r>
            <a:endParaRPr lang="es-EC" dirty="0"/>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E0C25B29-7C18-4DDD-815A-77E2DFA3A79F}"/>
                  </a:ext>
                </a:extLst>
              </p:cNvPr>
              <p:cNvSpPr>
                <a:spLocks noGrp="1"/>
              </p:cNvSpPr>
              <p:nvPr>
                <p:ph idx="1"/>
              </p:nvPr>
            </p:nvSpPr>
            <p:spPr/>
            <p:txBody>
              <a:bodyPr/>
              <a:lstStyle/>
              <a:p>
                <a:pPr marL="0" indent="0">
                  <a:buNone/>
                </a:pPr>
                <a:r>
                  <a:rPr lang="es-ES" dirty="0"/>
                  <a:t>7.- Encuentre una solución para el problema de valores en la frontera </a:t>
                </a:r>
                <a14:m>
                  <m:oMath xmlns:m="http://schemas.openxmlformats.org/officeDocument/2006/math">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+4</m:t>
                    </m:r>
                    <m:r>
                      <a:rPr lang="es-ES" b="0" i="1" smtClean="0">
                        <a:latin typeface="Cambria Math" panose="02040503050406030204" pitchFamily="18" charset="0"/>
                      </a:rPr>
                      <m:t>𝑦</m:t>
                    </m:r>
                    <m:r>
                      <a:rPr lang="es-ES" b="0" i="1" smtClean="0">
                        <a:latin typeface="Cambria Math" panose="02040503050406030204" pitchFamily="18" charset="0"/>
                      </a:rPr>
                      <m:t>=0</m:t>
                    </m:r>
                  </m:oMath>
                </a14:m>
                <a:r>
                  <a:rPr lang="es-EC" dirty="0"/>
                  <a:t> ; </a:t>
                </a:r>
                <a14:m>
                  <m:oMath xmlns:m="http://schemas.openxmlformats.org/officeDocument/2006/math">
                    <m:r>
                      <a:rPr lang="es-ES" b="0" i="1" smtClean="0">
                        <a:latin typeface="Cambria Math" panose="02040503050406030204" pitchFamily="18" charset="0"/>
                      </a:rPr>
                      <m:t>𝑦</m:t>
                    </m:r>
                    <m:d>
                      <m:dPr>
                        <m:ctrlPr>
                          <a:rPr lang="es-ES" b="0" i="1" smtClean="0">
                            <a:latin typeface="Cambria Math" panose="02040503050406030204" pitchFamily="18" charset="0"/>
                          </a:rPr>
                        </m:ctrlPr>
                      </m:dPr>
                      <m:e>
                        <m:f>
                          <m:fPr>
                            <m:ctrlPr>
                              <a:rPr lang="es-ES" b="0" i="1" smtClean="0">
                                <a:latin typeface="Cambria Math" panose="02040503050406030204" pitchFamily="18" charset="0"/>
                              </a:rPr>
                            </m:ctrlPr>
                          </m:fPr>
                          <m:num>
                            <m:r>
                              <a:rPr lang="es-ES" b="0" i="1" smtClean="0">
                                <a:latin typeface="Cambria Math" panose="02040503050406030204" pitchFamily="18" charset="0"/>
                                <a:ea typeface="Cambria Math" panose="02040503050406030204" pitchFamily="18" charset="0"/>
                              </a:rPr>
                              <m:t>𝜋</m:t>
                            </m:r>
                          </m:num>
                          <m:den>
                            <m:r>
                              <a:rPr lang="es-ES" b="0" i="1" smtClean="0">
                                <a:latin typeface="Cambria Math" panose="02040503050406030204" pitchFamily="18" charset="0"/>
                              </a:rPr>
                              <m:t>8</m:t>
                            </m:r>
                          </m:den>
                        </m:f>
                      </m:e>
                    </m:d>
                    <m:r>
                      <a:rPr lang="es-ES" b="0" i="1" smtClean="0">
                        <a:latin typeface="Cambria Math" panose="02040503050406030204" pitchFamily="18" charset="0"/>
                      </a:rPr>
                      <m:t>=0</m:t>
                    </m:r>
                  </m:oMath>
                </a14:m>
                <a:r>
                  <a:rPr lang="es-EC" dirty="0"/>
                  <a:t>, </a:t>
                </a:r>
                <a14:m>
                  <m:oMath xmlns:m="http://schemas.openxmlformats.org/officeDocument/2006/math">
                    <m:r>
                      <a:rPr lang="es-ES" b="0" i="1" smtClean="0">
                        <a:latin typeface="Cambria Math" panose="02040503050406030204" pitchFamily="18" charset="0"/>
                      </a:rPr>
                      <m:t>𝑦</m:t>
                    </m:r>
                    <m:d>
                      <m:dPr>
                        <m:ctrlPr>
                          <a:rPr lang="es-ES" b="0" i="1" smtClean="0">
                            <a:latin typeface="Cambria Math" panose="02040503050406030204" pitchFamily="18" charset="0"/>
                          </a:rPr>
                        </m:ctrlPr>
                      </m:dPr>
                      <m:e>
                        <m:f>
                          <m:fPr>
                            <m:ctrlPr>
                              <a:rPr lang="es-ES" b="0" i="1" smtClean="0">
                                <a:latin typeface="Cambria Math" panose="02040503050406030204" pitchFamily="18" charset="0"/>
                              </a:rPr>
                            </m:ctrlPr>
                          </m:fPr>
                          <m:num>
                            <m:r>
                              <a:rPr lang="es-ES" b="0" i="1" smtClean="0">
                                <a:latin typeface="Cambria Math" panose="02040503050406030204" pitchFamily="18" charset="0"/>
                                <a:ea typeface="Cambria Math" panose="02040503050406030204" pitchFamily="18" charset="0"/>
                              </a:rPr>
                              <m:t>𝜋</m:t>
                            </m:r>
                          </m:num>
                          <m:den>
                            <m:r>
                              <a:rPr lang="es-ES" b="0" i="1" smtClean="0">
                                <a:latin typeface="Cambria Math" panose="02040503050406030204" pitchFamily="18" charset="0"/>
                              </a:rPr>
                              <m:t>6</m:t>
                            </m:r>
                          </m:den>
                        </m:f>
                      </m:e>
                    </m:d>
                    <m:r>
                      <a:rPr lang="es-ES" b="0" i="1" smtClean="0">
                        <a:latin typeface="Cambria Math" panose="02040503050406030204" pitchFamily="18" charset="0"/>
                      </a:rPr>
                      <m:t>=1</m:t>
                    </m:r>
                  </m:oMath>
                </a14:m>
                <a:r>
                  <a:rPr lang="es-EC" dirty="0"/>
                  <a:t>, si la solución general para la ecuación diferencial es </a:t>
                </a:r>
                <a14:m>
                  <m:oMath xmlns:m="http://schemas.openxmlformats.org/officeDocument/2006/math">
                    <m:r>
                      <a:rPr lang="es-ES" b="0" i="1" smtClean="0">
                        <a:latin typeface="Cambria Math" panose="02040503050406030204" pitchFamily="18" charset="0"/>
                        <a:sym typeface="Symbol" panose="05050102010706020507" pitchFamily="18" charset="2"/>
                      </a:rPr>
                      <m:t>𝑦</m:t>
                    </m:r>
                    <m:d>
                      <m:dPr>
                        <m:ctrlPr>
                          <a:rPr lang="es-ES" b="0" i="1" smtClean="0">
                            <a:latin typeface="Cambria Math" panose="02040503050406030204" pitchFamily="18" charset="0"/>
                            <a:sym typeface="Symbol" panose="05050102010706020507" pitchFamily="18" charset="2"/>
                          </a:rPr>
                        </m:ctrlPr>
                      </m:dPr>
                      <m:e>
                        <m:r>
                          <a:rPr lang="es-ES" b="0" i="1" smtClean="0">
                            <a:latin typeface="Cambria Math" panose="02040503050406030204" pitchFamily="18" charset="0"/>
                            <a:sym typeface="Symbol" panose="05050102010706020507" pitchFamily="18" charset="2"/>
                          </a:rPr>
                          <m:t>𝑥</m:t>
                        </m:r>
                      </m:e>
                    </m:d>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1</m:t>
                        </m:r>
                      </m:sub>
                    </m:sSub>
                    <m:r>
                      <a:rPr lang="es-ES" b="0" i="1" smtClean="0">
                        <a:latin typeface="Cambria Math" panose="02040503050406030204" pitchFamily="18" charset="0"/>
                        <a:sym typeface="Symbol" panose="05050102010706020507" pitchFamily="18" charset="2"/>
                      </a:rPr>
                      <m:t>𝑆𝑒𝑛</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2</m:t>
                        </m:r>
                      </m:sub>
                    </m:sSub>
                    <m:r>
                      <a:rPr lang="es-ES" b="0" i="1" smtClean="0">
                        <a:latin typeface="Cambria Math" panose="02040503050406030204" pitchFamily="18" charset="0"/>
                        <a:sym typeface="Symbol" panose="05050102010706020507" pitchFamily="18" charset="2"/>
                      </a:rPr>
                      <m:t>𝐶𝑜𝑠</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oMath>
                </a14:m>
                <a:endParaRPr lang="es-EC" dirty="0"/>
              </a:p>
              <a:p>
                <a:pPr marL="0" indent="0">
                  <a:buNone/>
                </a:pPr>
                <a:endParaRPr lang="es-EC" dirty="0"/>
              </a:p>
              <a:p>
                <a:pPr marL="0" indent="0">
                  <a:buNone/>
                </a:pPr>
                <a:r>
                  <a:rPr lang="es-EC" dirty="0"/>
                  <a:t>8.-  </a:t>
                </a:r>
                <a:r>
                  <a:rPr lang="es-ES" dirty="0"/>
                  <a:t>Encuentre una solución para el problema de valores en la frontera </a:t>
                </a:r>
                <a14:m>
                  <m:oMath xmlns:m="http://schemas.openxmlformats.org/officeDocument/2006/math">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+4</m:t>
                    </m:r>
                    <m:r>
                      <a:rPr lang="es-ES" b="0" i="1" smtClean="0">
                        <a:latin typeface="Cambria Math" panose="02040503050406030204" pitchFamily="18" charset="0"/>
                      </a:rPr>
                      <m:t>𝑦</m:t>
                    </m:r>
                    <m:r>
                      <a:rPr lang="es-ES" b="0" i="1" smtClean="0">
                        <a:latin typeface="Cambria Math" panose="02040503050406030204" pitchFamily="18" charset="0"/>
                      </a:rPr>
                      <m:t>=0</m:t>
                    </m:r>
                  </m:oMath>
                </a14:m>
                <a:r>
                  <a:rPr lang="es-EC" dirty="0"/>
                  <a:t> ; </a:t>
                </a:r>
                <a14:m>
                  <m:oMath xmlns:m="http://schemas.openxmlformats.org/officeDocument/2006/math">
                    <m:r>
                      <a:rPr lang="es-ES" b="0" i="1" smtClean="0">
                        <a:latin typeface="Cambria Math" panose="02040503050406030204" pitchFamily="18" charset="0"/>
                      </a:rPr>
                      <m:t>𝑦</m:t>
                    </m:r>
                    <m:d>
                      <m:dPr>
                        <m:ctrlPr>
                          <a:rPr lang="es-ES" b="0" i="1" smtClean="0">
                            <a:latin typeface="Cambria Math" panose="02040503050406030204" pitchFamily="18" charset="0"/>
                          </a:rPr>
                        </m:ctrlPr>
                      </m:dPr>
                      <m:e>
                        <m:r>
                          <a:rPr lang="es-ES" b="0" i="1" smtClean="0">
                            <a:latin typeface="Cambria Math" panose="02040503050406030204" pitchFamily="18" charset="0"/>
                          </a:rPr>
                          <m:t>0</m:t>
                        </m:r>
                      </m:e>
                    </m:d>
                    <m:r>
                      <a:rPr lang="es-ES" b="0" i="1" smtClean="0">
                        <a:latin typeface="Cambria Math" panose="02040503050406030204" pitchFamily="18" charset="0"/>
                      </a:rPr>
                      <m:t>=1</m:t>
                    </m:r>
                  </m:oMath>
                </a14:m>
                <a:r>
                  <a:rPr lang="es-EC" dirty="0"/>
                  <a:t>, </a:t>
                </a:r>
                <a14:m>
                  <m:oMath xmlns:m="http://schemas.openxmlformats.org/officeDocument/2006/math">
                    <m:r>
                      <a:rPr lang="es-ES" b="0" i="1" smtClean="0">
                        <a:latin typeface="Cambria Math" panose="02040503050406030204" pitchFamily="18" charset="0"/>
                      </a:rPr>
                      <m:t>𝑦</m:t>
                    </m:r>
                    <m:d>
                      <m:dPr>
                        <m:ctrlPr>
                          <a:rPr lang="es-ES" b="0" i="1" smtClean="0">
                            <a:latin typeface="Cambria Math" panose="02040503050406030204" pitchFamily="18" charset="0"/>
                          </a:rPr>
                        </m:ctrlPr>
                      </m:dPr>
                      <m:e>
                        <m:f>
                          <m:fPr>
                            <m:ctrlPr>
                              <a:rPr lang="es-ES" b="0" i="1" smtClean="0">
                                <a:latin typeface="Cambria Math" panose="02040503050406030204" pitchFamily="18" charset="0"/>
                              </a:rPr>
                            </m:ctrlPr>
                          </m:fPr>
                          <m:num>
                            <m:r>
                              <a:rPr lang="es-ES" b="0" i="1" smtClean="0">
                                <a:latin typeface="Cambria Math" panose="02040503050406030204" pitchFamily="18" charset="0"/>
                                <a:ea typeface="Cambria Math" panose="02040503050406030204" pitchFamily="18" charset="0"/>
                              </a:rPr>
                              <m:t>𝜋</m:t>
                            </m:r>
                          </m:num>
                          <m:den>
                            <m:r>
                              <a:rPr lang="es-ES" b="0" i="1" smtClean="0">
                                <a:latin typeface="Cambria Math" panose="02040503050406030204" pitchFamily="18" charset="0"/>
                                <a:ea typeface="Cambria Math" panose="02040503050406030204" pitchFamily="18" charset="0"/>
                              </a:rPr>
                              <m:t>2</m:t>
                            </m:r>
                          </m:den>
                        </m:f>
                      </m:e>
                    </m:d>
                    <m:r>
                      <a:rPr lang="es-ES" b="0" i="1" smtClean="0">
                        <a:latin typeface="Cambria Math" panose="02040503050406030204" pitchFamily="18" charset="0"/>
                      </a:rPr>
                      <m:t>=2</m:t>
                    </m:r>
                  </m:oMath>
                </a14:m>
                <a:r>
                  <a:rPr lang="es-EC" dirty="0"/>
                  <a:t>, si se sabe que la solución general para la ecuación diferencial es </a:t>
                </a:r>
                <a14:m>
                  <m:oMath xmlns:m="http://schemas.openxmlformats.org/officeDocument/2006/math">
                    <m:r>
                      <a:rPr lang="es-ES" b="0" i="1" smtClean="0">
                        <a:latin typeface="Cambria Math" panose="02040503050406030204" pitchFamily="18" charset="0"/>
                        <a:sym typeface="Symbol" panose="05050102010706020507" pitchFamily="18" charset="2"/>
                      </a:rPr>
                      <m:t>𝑦</m:t>
                    </m:r>
                    <m:d>
                      <m:dPr>
                        <m:ctrlPr>
                          <a:rPr lang="es-ES" b="0" i="1" smtClean="0">
                            <a:latin typeface="Cambria Math" panose="02040503050406030204" pitchFamily="18" charset="0"/>
                            <a:sym typeface="Symbol" panose="05050102010706020507" pitchFamily="18" charset="2"/>
                          </a:rPr>
                        </m:ctrlPr>
                      </m:dPr>
                      <m:e>
                        <m:r>
                          <a:rPr lang="es-ES" b="0" i="1" smtClean="0">
                            <a:latin typeface="Cambria Math" panose="02040503050406030204" pitchFamily="18" charset="0"/>
                            <a:sym typeface="Symbol" panose="05050102010706020507" pitchFamily="18" charset="2"/>
                          </a:rPr>
                          <m:t>𝑥</m:t>
                        </m:r>
                      </m:e>
                    </m:d>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1</m:t>
                        </m:r>
                      </m:sub>
                    </m:sSub>
                    <m:r>
                      <a:rPr lang="es-ES" b="0" i="1" smtClean="0">
                        <a:latin typeface="Cambria Math" panose="02040503050406030204" pitchFamily="18" charset="0"/>
                        <a:sym typeface="Symbol" panose="05050102010706020507" pitchFamily="18" charset="2"/>
                      </a:rPr>
                      <m:t>𝑆𝑒𝑛</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2</m:t>
                        </m:r>
                      </m:sub>
                    </m:sSub>
                    <m:r>
                      <a:rPr lang="es-ES" b="0" i="1" smtClean="0">
                        <a:latin typeface="Cambria Math" panose="02040503050406030204" pitchFamily="18" charset="0"/>
                        <a:sym typeface="Symbol" panose="05050102010706020507" pitchFamily="18" charset="2"/>
                      </a:rPr>
                      <m:t>𝐶𝑜𝑠</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oMath>
                </a14:m>
                <a:endParaRPr lang="es-EC" dirty="0"/>
              </a:p>
              <a:p>
                <a:pPr marL="0" indent="0">
                  <a:buNone/>
                </a:pPr>
                <a:endParaRPr lang="es-EC" dirty="0"/>
              </a:p>
            </p:txBody>
          </p:sp>
        </mc:Choice>
        <mc:Fallback xmlns="">
          <p:sp>
            <p:nvSpPr>
              <p:cNvPr id="3" name="Marcador de contenido 2">
                <a:extLst>
                  <a:ext uri="{FF2B5EF4-FFF2-40B4-BE49-F238E27FC236}">
                    <a16:creationId xmlns:a16="http://schemas.microsoft.com/office/drawing/2014/main" id="{E0C25B29-7C18-4DDD-815A-77E2DFA3A79F}"/>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es-EC">
                    <a:noFill/>
                  </a:rPr>
                  <a:t> </a:t>
                </a:r>
              </a:p>
            </p:txBody>
          </p:sp>
        </mc:Fallback>
      </mc:AlternateContent>
    </p:spTree>
    <p:extLst>
      <p:ext uri="{BB962C8B-B14F-4D97-AF65-F5344CB8AC3E}">
        <p14:creationId xmlns:p14="http://schemas.microsoft.com/office/powerpoint/2010/main" val="40910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1CADF8-6840-458D-841A-EDF255A489A5}"/>
              </a:ext>
            </a:extLst>
          </p:cNvPr>
          <p:cNvSpPr>
            <a:spLocks noGrp="1"/>
          </p:cNvSpPr>
          <p:nvPr>
            <p:ph type="title"/>
          </p:nvPr>
        </p:nvSpPr>
        <p:spPr/>
        <p:txBody>
          <a:bodyPr/>
          <a:lstStyle/>
          <a:p>
            <a:r>
              <a:rPr lang="es-ES" b="1" dirty="0">
                <a:solidFill>
                  <a:srgbClr val="FF0000"/>
                </a:solidFill>
              </a:rPr>
              <a:t>Ejercicios:</a:t>
            </a:r>
            <a:endParaRPr lang="es-EC" b="1" dirty="0">
              <a:solidFill>
                <a:srgbClr val="FF0000"/>
              </a:solidFill>
            </a:endParaRPr>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B91D2801-FF6D-4638-BDD1-AED87A3056C6}"/>
                  </a:ext>
                </a:extLst>
              </p:cNvPr>
              <p:cNvSpPr>
                <a:spLocks noGrp="1"/>
              </p:cNvSpPr>
              <p:nvPr>
                <p:ph idx="1"/>
              </p:nvPr>
            </p:nvSpPr>
            <p:spPr/>
            <p:txBody>
              <a:bodyPr/>
              <a:lstStyle/>
              <a:p>
                <a:pPr marL="0" indent="0">
                  <a:buNone/>
                </a:pPr>
                <a:r>
                  <a:rPr lang="es-ES" dirty="0"/>
                  <a:t>9.- Determine </a:t>
                </a:r>
                <a14:m>
                  <m:oMath xmlns:m="http://schemas.openxmlformats.org/officeDocument/2006/math">
                    <m:sSub>
                      <m:sSubPr>
                        <m:ctrlPr>
                          <a:rPr lang="es-ES" i="1" smtClean="0">
                            <a:latin typeface="Cambria Math" panose="02040503050406030204" pitchFamily="18" charset="0"/>
                          </a:rPr>
                        </m:ctrlPr>
                      </m:sSubPr>
                      <m:e>
                        <m:r>
                          <a:rPr lang="es-ES" b="0" i="1" smtClean="0">
                            <a:latin typeface="Cambria Math" panose="02040503050406030204" pitchFamily="18" charset="0"/>
                          </a:rPr>
                          <m:t>𝑐</m:t>
                        </m:r>
                      </m:e>
                      <m:sub>
                        <m:r>
                          <a:rPr lang="es-ES" b="0" i="1" smtClean="0">
                            <a:latin typeface="Cambria Math" panose="02040503050406030204" pitchFamily="18" charset="0"/>
                          </a:rPr>
                          <m:t>1</m:t>
                        </m:r>
                      </m:sub>
                    </m:sSub>
                  </m:oMath>
                </a14:m>
                <a:r>
                  <a:rPr lang="es-ES" dirty="0"/>
                  <a:t> y </a:t>
                </a:r>
                <a14:m>
                  <m:oMath xmlns:m="http://schemas.openxmlformats.org/officeDocument/2006/math">
                    <m:sSub>
                      <m:sSubPr>
                        <m:ctrlPr>
                          <a:rPr lang="es-ES" i="1" smtClean="0">
                            <a:latin typeface="Cambria Math" panose="02040503050406030204" pitchFamily="18" charset="0"/>
                          </a:rPr>
                        </m:ctrlPr>
                      </m:sSubPr>
                      <m:e>
                        <m:r>
                          <a:rPr lang="es-ES" b="0" i="1" smtClean="0">
                            <a:latin typeface="Cambria Math" panose="02040503050406030204" pitchFamily="18" charset="0"/>
                          </a:rPr>
                          <m:t>𝑐</m:t>
                        </m:r>
                      </m:e>
                      <m:sub>
                        <m:r>
                          <a:rPr lang="es-ES" b="0" i="1" smtClean="0">
                            <a:latin typeface="Cambria Math" panose="02040503050406030204" pitchFamily="18" charset="0"/>
                          </a:rPr>
                          <m:t>2</m:t>
                        </m:r>
                      </m:sub>
                    </m:sSub>
                  </m:oMath>
                </a14:m>
                <a:r>
                  <a:rPr lang="es-ES" dirty="0"/>
                  <a:t> de modo que </a:t>
                </a:r>
                <a14:m>
                  <m:oMath xmlns:m="http://schemas.openxmlformats.org/officeDocument/2006/math">
                    <m:r>
                      <a:rPr lang="es-ES" b="0" i="1" smtClean="0">
                        <a:latin typeface="Cambria Math" panose="02040503050406030204" pitchFamily="18" charset="0"/>
                        <a:sym typeface="Symbol" panose="05050102010706020507" pitchFamily="18" charset="2"/>
                      </a:rPr>
                      <m:t>𝑦</m:t>
                    </m:r>
                    <m:d>
                      <m:dPr>
                        <m:ctrlPr>
                          <a:rPr lang="es-ES" b="0" i="1" smtClean="0">
                            <a:latin typeface="Cambria Math" panose="02040503050406030204" pitchFamily="18" charset="0"/>
                            <a:sym typeface="Symbol" panose="05050102010706020507" pitchFamily="18" charset="2"/>
                          </a:rPr>
                        </m:ctrlPr>
                      </m:dPr>
                      <m:e>
                        <m:r>
                          <a:rPr lang="es-ES" b="0" i="1" smtClean="0">
                            <a:latin typeface="Cambria Math" panose="02040503050406030204" pitchFamily="18" charset="0"/>
                            <a:sym typeface="Symbol" panose="05050102010706020507" pitchFamily="18" charset="2"/>
                          </a:rPr>
                          <m:t>𝑥</m:t>
                        </m:r>
                      </m:e>
                    </m:d>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1</m:t>
                        </m:r>
                      </m:sub>
                    </m:sSub>
                    <m:r>
                      <a:rPr lang="es-ES" b="0" i="1" smtClean="0">
                        <a:latin typeface="Cambria Math" panose="02040503050406030204" pitchFamily="18" charset="0"/>
                        <a:sym typeface="Symbol" panose="05050102010706020507" pitchFamily="18" charset="2"/>
                      </a:rPr>
                      <m:t>𝑆𝑒𝑛</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2</m:t>
                        </m:r>
                      </m:sub>
                    </m:sSub>
                    <m:r>
                      <a:rPr lang="es-ES" b="0" i="1" smtClean="0">
                        <a:latin typeface="Cambria Math" panose="02040503050406030204" pitchFamily="18" charset="0"/>
                        <a:sym typeface="Symbol" panose="05050102010706020507" pitchFamily="18" charset="2"/>
                      </a:rPr>
                      <m:t>𝐶𝑜𝑠</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oMath>
                </a14:m>
                <a:r>
                  <a:rPr lang="es-EC" dirty="0"/>
                  <a:t> </a:t>
                </a:r>
              </a:p>
              <a:p>
                <a:pPr marL="0" indent="0">
                  <a:buNone/>
                </a:pPr>
                <a:r>
                  <a:rPr lang="es-ES" dirty="0"/>
                  <a:t>Satisfaga las condiciones </a:t>
                </a:r>
                <a14:m>
                  <m:oMath xmlns:m="http://schemas.openxmlformats.org/officeDocument/2006/math">
                    <m:r>
                      <a:rPr lang="es-ES" b="0" i="1" smtClean="0">
                        <a:latin typeface="Cambria Math" panose="02040503050406030204" pitchFamily="18" charset="0"/>
                      </a:rPr>
                      <m:t>𝑦</m:t>
                    </m:r>
                    <m:d>
                      <m:dPr>
                        <m:ctrlPr>
                          <a:rPr lang="es-ES" b="0" i="1" smtClean="0">
                            <a:latin typeface="Cambria Math" panose="02040503050406030204" pitchFamily="18" charset="0"/>
                          </a:rPr>
                        </m:ctrlPr>
                      </m:dPr>
                      <m:e>
                        <m:f>
                          <m:fPr>
                            <m:ctrlPr>
                              <a:rPr lang="es-ES" b="0" i="1" smtClean="0">
                                <a:latin typeface="Cambria Math" panose="02040503050406030204" pitchFamily="18" charset="0"/>
                              </a:rPr>
                            </m:ctrlPr>
                          </m:fPr>
                          <m:num>
                            <m:r>
                              <a:rPr lang="es-ES" b="0" i="1" smtClean="0">
                                <a:latin typeface="Cambria Math" panose="02040503050406030204" pitchFamily="18" charset="0"/>
                                <a:ea typeface="Cambria Math" panose="02040503050406030204" pitchFamily="18" charset="0"/>
                              </a:rPr>
                              <m:t>𝜋</m:t>
                            </m:r>
                          </m:num>
                          <m:den>
                            <m:r>
                              <a:rPr lang="es-ES" b="0" i="1" smtClean="0">
                                <a:latin typeface="Cambria Math" panose="02040503050406030204" pitchFamily="18" charset="0"/>
                              </a:rPr>
                              <m:t>8</m:t>
                            </m:r>
                          </m:den>
                        </m:f>
                      </m:e>
                    </m:d>
                    <m:r>
                      <a:rPr lang="es-ES" b="0" i="1" smtClean="0">
                        <a:latin typeface="Cambria Math" panose="02040503050406030204" pitchFamily="18" charset="0"/>
                      </a:rPr>
                      <m:t>=0</m:t>
                    </m:r>
                  </m:oMath>
                </a14:m>
                <a:r>
                  <a:rPr lang="es-EC" dirty="0"/>
                  <a:t>, </a:t>
                </a:r>
                <a14:m>
                  <m:oMath xmlns:m="http://schemas.openxmlformats.org/officeDocument/2006/math">
                    <m:r>
                      <a:rPr lang="es-ES" b="0" i="1" smtClean="0">
                        <a:latin typeface="Cambria Math" panose="02040503050406030204" pitchFamily="18" charset="0"/>
                      </a:rPr>
                      <m:t>𝑦</m:t>
                    </m:r>
                    <m:r>
                      <a:rPr lang="es-ES" b="0" i="1" smtClean="0">
                        <a:latin typeface="Cambria Math" panose="02040503050406030204" pitchFamily="18" charset="0"/>
                      </a:rPr>
                      <m:t>′</m:t>
                    </m:r>
                    <m:d>
                      <m:dPr>
                        <m:ctrlPr>
                          <a:rPr lang="es-ES" b="0" i="1" smtClean="0">
                            <a:latin typeface="Cambria Math" panose="02040503050406030204" pitchFamily="18" charset="0"/>
                          </a:rPr>
                        </m:ctrlPr>
                      </m:dPr>
                      <m:e>
                        <m:f>
                          <m:fPr>
                            <m:ctrlPr>
                              <a:rPr lang="es-ES" b="0" i="1" smtClean="0">
                                <a:latin typeface="Cambria Math" panose="02040503050406030204" pitchFamily="18" charset="0"/>
                              </a:rPr>
                            </m:ctrlPr>
                          </m:fPr>
                          <m:num>
                            <m:r>
                              <a:rPr lang="es-ES" b="0" i="1" smtClean="0">
                                <a:latin typeface="Cambria Math" panose="02040503050406030204" pitchFamily="18" charset="0"/>
                                <a:ea typeface="Cambria Math" panose="02040503050406030204" pitchFamily="18" charset="0"/>
                              </a:rPr>
                              <m:t>𝜋</m:t>
                            </m:r>
                          </m:num>
                          <m:den>
                            <m:r>
                              <a:rPr lang="es-ES" b="0" i="1" smtClean="0">
                                <a:latin typeface="Cambria Math" panose="02040503050406030204" pitchFamily="18" charset="0"/>
                              </a:rPr>
                              <m:t>8</m:t>
                            </m:r>
                          </m:den>
                        </m:f>
                      </m:e>
                    </m:d>
                    <m:r>
                      <a:rPr lang="es-ES" b="0" i="1" smtClean="0">
                        <a:latin typeface="Cambria Math" panose="02040503050406030204" pitchFamily="18" charset="0"/>
                      </a:rPr>
                      <m:t>=</m:t>
                    </m:r>
                    <m:rad>
                      <m:radPr>
                        <m:degHide m:val="on"/>
                        <m:ctrlPr>
                          <a:rPr lang="es-ES" b="0" i="1" smtClean="0">
                            <a:latin typeface="Cambria Math" panose="02040503050406030204" pitchFamily="18" charset="0"/>
                          </a:rPr>
                        </m:ctrlPr>
                      </m:radPr>
                      <m:deg/>
                      <m:e>
                        <m:r>
                          <a:rPr lang="es-ES" b="0" i="1" smtClean="0">
                            <a:latin typeface="Cambria Math" panose="02040503050406030204" pitchFamily="18" charset="0"/>
                          </a:rPr>
                          <m:t>2</m:t>
                        </m:r>
                      </m:e>
                    </m:rad>
                  </m:oMath>
                </a14:m>
                <a:r>
                  <a:rPr lang="es-ES" dirty="0"/>
                  <a:t>  </a:t>
                </a:r>
              </a:p>
              <a:p>
                <a:pPr marL="0" indent="0">
                  <a:buNone/>
                </a:pPr>
                <a:endParaRPr lang="es-ES" dirty="0"/>
              </a:p>
              <a:p>
                <a:pPr marL="0" indent="0">
                  <a:buNone/>
                </a:pPr>
                <a:r>
                  <a:rPr lang="es-ES" dirty="0"/>
                  <a:t>10.- Determine </a:t>
                </a:r>
                <a14:m>
                  <m:oMath xmlns:m="http://schemas.openxmlformats.org/officeDocument/2006/math">
                    <m:sSub>
                      <m:sSubPr>
                        <m:ctrlPr>
                          <a:rPr lang="es-ES" i="1" smtClean="0">
                            <a:latin typeface="Cambria Math" panose="02040503050406030204" pitchFamily="18" charset="0"/>
                          </a:rPr>
                        </m:ctrlPr>
                      </m:sSubPr>
                      <m:e>
                        <m:r>
                          <a:rPr lang="es-ES" b="0" i="1" smtClean="0">
                            <a:latin typeface="Cambria Math" panose="02040503050406030204" pitchFamily="18" charset="0"/>
                          </a:rPr>
                          <m:t>𝑐</m:t>
                        </m:r>
                      </m:e>
                      <m:sub>
                        <m:r>
                          <a:rPr lang="es-ES" b="0" i="1" smtClean="0">
                            <a:latin typeface="Cambria Math" panose="02040503050406030204" pitchFamily="18" charset="0"/>
                          </a:rPr>
                          <m:t>1</m:t>
                        </m:r>
                      </m:sub>
                    </m:sSub>
                  </m:oMath>
                </a14:m>
                <a:r>
                  <a:rPr lang="es-ES" dirty="0"/>
                  <a:t> y </a:t>
                </a:r>
                <a14:m>
                  <m:oMath xmlns:m="http://schemas.openxmlformats.org/officeDocument/2006/math">
                    <m:sSub>
                      <m:sSubPr>
                        <m:ctrlPr>
                          <a:rPr lang="es-ES" i="1" smtClean="0">
                            <a:latin typeface="Cambria Math" panose="02040503050406030204" pitchFamily="18" charset="0"/>
                          </a:rPr>
                        </m:ctrlPr>
                      </m:sSubPr>
                      <m:e>
                        <m:r>
                          <a:rPr lang="es-ES" b="0" i="1" smtClean="0">
                            <a:latin typeface="Cambria Math" panose="02040503050406030204" pitchFamily="18" charset="0"/>
                          </a:rPr>
                          <m:t>𝑐</m:t>
                        </m:r>
                      </m:e>
                      <m:sub>
                        <m:r>
                          <a:rPr lang="es-ES" b="0" i="1" smtClean="0">
                            <a:latin typeface="Cambria Math" panose="02040503050406030204" pitchFamily="18" charset="0"/>
                          </a:rPr>
                          <m:t>2</m:t>
                        </m:r>
                      </m:sub>
                    </m:sSub>
                  </m:oMath>
                </a14:m>
                <a:r>
                  <a:rPr lang="es-ES" dirty="0"/>
                  <a:t> de modo que </a:t>
                </a:r>
                <a14:m>
                  <m:oMath xmlns:m="http://schemas.openxmlformats.org/officeDocument/2006/math">
                    <m:r>
                      <a:rPr lang="es-ES" b="0" i="1" smtClean="0">
                        <a:latin typeface="Cambria Math" panose="02040503050406030204" pitchFamily="18" charset="0"/>
                        <a:sym typeface="Symbol" panose="05050102010706020507" pitchFamily="18" charset="2"/>
                      </a:rPr>
                      <m:t>𝑦</m:t>
                    </m:r>
                    <m:d>
                      <m:dPr>
                        <m:ctrlPr>
                          <a:rPr lang="es-ES" b="0" i="1" smtClean="0">
                            <a:latin typeface="Cambria Math" panose="02040503050406030204" pitchFamily="18" charset="0"/>
                            <a:sym typeface="Symbol" panose="05050102010706020507" pitchFamily="18" charset="2"/>
                          </a:rPr>
                        </m:ctrlPr>
                      </m:dPr>
                      <m:e>
                        <m:r>
                          <a:rPr lang="es-ES" b="0" i="1" smtClean="0">
                            <a:latin typeface="Cambria Math" panose="02040503050406030204" pitchFamily="18" charset="0"/>
                            <a:sym typeface="Symbol" panose="05050102010706020507" pitchFamily="18" charset="2"/>
                          </a:rPr>
                          <m:t>𝑥</m:t>
                        </m:r>
                      </m:e>
                    </m:d>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1</m:t>
                        </m:r>
                      </m:sub>
                    </m:sSub>
                    <m:sSup>
                      <m:sSupPr>
                        <m:ctrlPr>
                          <a:rPr lang="es-ES" b="0" i="1" smtClean="0">
                            <a:latin typeface="Cambria Math" panose="02040503050406030204" pitchFamily="18" charset="0"/>
                            <a:sym typeface="Symbol" panose="05050102010706020507" pitchFamily="18" charset="2"/>
                          </a:rPr>
                        </m:ctrlPr>
                      </m:sSupPr>
                      <m:e>
                        <m:r>
                          <a:rPr lang="es-ES" b="0" i="1" smtClean="0">
                            <a:latin typeface="Cambria Math" panose="02040503050406030204" pitchFamily="18" charset="0"/>
                            <a:sym typeface="Symbol" panose="05050102010706020507" pitchFamily="18" charset="2"/>
                          </a:rPr>
                          <m:t>𝑒</m:t>
                        </m:r>
                      </m:e>
                      <m:sup>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sup>
                    </m:sSup>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2</m:t>
                        </m:r>
                      </m:sub>
                    </m:sSub>
                    <m:sSup>
                      <m:sSupPr>
                        <m:ctrlPr>
                          <a:rPr lang="es-ES" b="0" i="1" smtClean="0">
                            <a:latin typeface="Cambria Math" panose="02040503050406030204" pitchFamily="18" charset="0"/>
                            <a:sym typeface="Symbol" panose="05050102010706020507" pitchFamily="18" charset="2"/>
                          </a:rPr>
                        </m:ctrlPr>
                      </m:sSupPr>
                      <m:e>
                        <m:r>
                          <a:rPr lang="es-ES" b="0" i="1" smtClean="0">
                            <a:latin typeface="Cambria Math" panose="02040503050406030204" pitchFamily="18" charset="0"/>
                            <a:sym typeface="Symbol" panose="05050102010706020507" pitchFamily="18" charset="2"/>
                          </a:rPr>
                          <m:t>𝑒</m:t>
                        </m:r>
                      </m:e>
                      <m:sup>
                        <m:r>
                          <a:rPr lang="es-ES" b="0" i="1" smtClean="0">
                            <a:latin typeface="Cambria Math" panose="02040503050406030204" pitchFamily="18" charset="0"/>
                            <a:sym typeface="Symbol" panose="05050102010706020507" pitchFamily="18" charset="2"/>
                          </a:rPr>
                          <m:t>𝑥</m:t>
                        </m:r>
                      </m:sup>
                    </m:sSup>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𝑆𝑒𝑛𝑥</m:t>
                    </m:r>
                  </m:oMath>
                </a14:m>
                <a:r>
                  <a:rPr lang="es-EC" dirty="0"/>
                  <a:t> </a:t>
                </a:r>
              </a:p>
              <a:p>
                <a:pPr marL="0" indent="0">
                  <a:buNone/>
                </a:pPr>
                <a:r>
                  <a:rPr lang="es-ES" dirty="0"/>
                  <a:t>Satisfaga las condiciones </a:t>
                </a:r>
                <a14:m>
                  <m:oMath xmlns:m="http://schemas.openxmlformats.org/officeDocument/2006/math">
                    <m:r>
                      <a:rPr lang="es-ES" b="0" i="1" smtClean="0">
                        <a:latin typeface="Cambria Math" panose="02040503050406030204" pitchFamily="18" charset="0"/>
                      </a:rPr>
                      <m:t>𝑦</m:t>
                    </m:r>
                    <m:d>
                      <m:dPr>
                        <m:ctrlPr>
                          <a:rPr lang="es-ES" b="0" i="1" smtClean="0">
                            <a:latin typeface="Cambria Math" panose="02040503050406030204" pitchFamily="18" charset="0"/>
                          </a:rPr>
                        </m:ctrlPr>
                      </m:dPr>
                      <m:e>
                        <m:r>
                          <a:rPr lang="es-ES" b="0" i="1" smtClean="0">
                            <a:latin typeface="Cambria Math" panose="02040503050406030204" pitchFamily="18" charset="0"/>
                          </a:rPr>
                          <m:t>0</m:t>
                        </m:r>
                      </m:e>
                    </m:d>
                    <m:r>
                      <a:rPr lang="es-ES" b="0" i="1" smtClean="0">
                        <a:latin typeface="Cambria Math" panose="02040503050406030204" pitchFamily="18" charset="0"/>
                      </a:rPr>
                      <m:t>=0</m:t>
                    </m:r>
                  </m:oMath>
                </a14:m>
                <a:r>
                  <a:rPr lang="es-EC" dirty="0"/>
                  <a:t>, </a:t>
                </a:r>
                <a14:m>
                  <m:oMath xmlns:m="http://schemas.openxmlformats.org/officeDocument/2006/math">
                    <m:r>
                      <a:rPr lang="es-ES" b="0" i="1" smtClean="0">
                        <a:latin typeface="Cambria Math" panose="02040503050406030204" pitchFamily="18" charset="0"/>
                      </a:rPr>
                      <m:t>𝑦</m:t>
                    </m:r>
                    <m:r>
                      <a:rPr lang="es-ES" b="0" i="1" smtClean="0">
                        <a:latin typeface="Cambria Math" panose="02040503050406030204" pitchFamily="18" charset="0"/>
                      </a:rPr>
                      <m:t>′</m:t>
                    </m:r>
                    <m:d>
                      <m:dPr>
                        <m:ctrlPr>
                          <a:rPr lang="es-ES" b="0" i="1" smtClean="0">
                            <a:latin typeface="Cambria Math" panose="02040503050406030204" pitchFamily="18" charset="0"/>
                          </a:rPr>
                        </m:ctrlPr>
                      </m:dPr>
                      <m:e>
                        <m:r>
                          <a:rPr lang="es-ES" b="0" i="1" smtClean="0">
                            <a:latin typeface="Cambria Math" panose="02040503050406030204" pitchFamily="18" charset="0"/>
                          </a:rPr>
                          <m:t>0</m:t>
                        </m:r>
                      </m:e>
                    </m:d>
                    <m:r>
                      <a:rPr lang="es-ES" b="0" i="1" smtClean="0">
                        <a:latin typeface="Cambria Math" panose="02040503050406030204" pitchFamily="18" charset="0"/>
                      </a:rPr>
                      <m:t>=1</m:t>
                    </m:r>
                  </m:oMath>
                </a14:m>
                <a:endParaRPr lang="es-ES" dirty="0"/>
              </a:p>
              <a:p>
                <a:pPr marL="0" indent="0">
                  <a:buNone/>
                </a:pPr>
                <a:endParaRPr lang="es-EC" dirty="0"/>
              </a:p>
            </p:txBody>
          </p:sp>
        </mc:Choice>
        <mc:Fallback xmlns="">
          <p:sp>
            <p:nvSpPr>
              <p:cNvPr id="3" name="Marcador de contenido 2">
                <a:extLst>
                  <a:ext uri="{FF2B5EF4-FFF2-40B4-BE49-F238E27FC236}">
                    <a16:creationId xmlns:a16="http://schemas.microsoft.com/office/drawing/2014/main" id="{B91D2801-FF6D-4638-BDD1-AED87A3056C6}"/>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es-EC">
                    <a:noFill/>
                  </a:rPr>
                  <a:t> </a:t>
                </a:r>
              </a:p>
            </p:txBody>
          </p:sp>
        </mc:Fallback>
      </mc:AlternateContent>
    </p:spTree>
    <p:extLst>
      <p:ext uri="{BB962C8B-B14F-4D97-AF65-F5344CB8AC3E}">
        <p14:creationId xmlns:p14="http://schemas.microsoft.com/office/powerpoint/2010/main" val="4088772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968BAA-8A07-4522-A034-807238C0ED81}"/>
              </a:ext>
            </a:extLst>
          </p:cNvPr>
          <p:cNvSpPr>
            <a:spLocks noGrp="1"/>
          </p:cNvSpPr>
          <p:nvPr>
            <p:ph type="title"/>
          </p:nvPr>
        </p:nvSpPr>
        <p:spPr>
          <a:xfrm>
            <a:off x="1451579" y="263744"/>
            <a:ext cx="9520158" cy="1049235"/>
          </a:xfrm>
        </p:spPr>
        <p:txBody>
          <a:bodyPr/>
          <a:lstStyle/>
          <a:p>
            <a:r>
              <a:rPr lang="es-ES" dirty="0"/>
              <a:t>ECUACIONES DIFERENCIALES ORDINARIAS</a:t>
            </a:r>
            <a:endParaRPr lang="es-EC" dirty="0"/>
          </a:p>
        </p:txBody>
      </p:sp>
      <p:sp>
        <p:nvSpPr>
          <p:cNvPr id="3" name="Marcador de contenido 2">
            <a:extLst>
              <a:ext uri="{FF2B5EF4-FFF2-40B4-BE49-F238E27FC236}">
                <a16:creationId xmlns:a16="http://schemas.microsoft.com/office/drawing/2014/main" id="{B5153841-2772-4953-9587-6D603851C206}"/>
              </a:ext>
            </a:extLst>
          </p:cNvPr>
          <p:cNvSpPr>
            <a:spLocks noGrp="1"/>
          </p:cNvSpPr>
          <p:nvPr>
            <p:ph idx="1"/>
          </p:nvPr>
        </p:nvSpPr>
        <p:spPr>
          <a:xfrm>
            <a:off x="1534696" y="1312980"/>
            <a:ext cx="9520158" cy="4153366"/>
          </a:xfrm>
        </p:spPr>
        <p:txBody>
          <a:bodyPr/>
          <a:lstStyle/>
          <a:p>
            <a:pPr marL="0" indent="0">
              <a:buNone/>
            </a:pPr>
            <a:r>
              <a:rPr lang="es-EC" sz="1800" strike="noStrike" baseline="0" dirty="0"/>
              <a:t>Una ecuación diferencial es una ecuación que involucra una función desconocida y sus derivadas</a:t>
            </a:r>
          </a:p>
          <a:p>
            <a:pPr marL="0" indent="0">
              <a:buNone/>
            </a:pPr>
            <a:r>
              <a:rPr lang="es-EC" sz="1800" b="1" dirty="0">
                <a:solidFill>
                  <a:srgbClr val="FF0000"/>
                </a:solidFill>
              </a:rPr>
              <a:t>Ejemplo:</a:t>
            </a:r>
            <a:r>
              <a:rPr lang="es-EC" sz="1800" dirty="0">
                <a:solidFill>
                  <a:srgbClr val="FF0000"/>
                </a:solidFill>
              </a:rPr>
              <a:t> </a:t>
            </a:r>
            <a:r>
              <a:rPr lang="es-ES" sz="1800" strike="noStrike" baseline="0" dirty="0"/>
              <a:t>Las siguientes son ecuaciones diferenciales que incluyen la función desconocida </a:t>
            </a:r>
            <a:r>
              <a:rPr lang="es-ES" sz="1800" b="1" strike="noStrike" baseline="0" dirty="0"/>
              <a:t>y</a:t>
            </a:r>
          </a:p>
          <a:p>
            <a:pPr marL="0" indent="0">
              <a:buNone/>
            </a:pPr>
            <a:endParaRPr lang="es-EC" dirty="0"/>
          </a:p>
        </p:txBody>
      </p:sp>
      <p:pic>
        <p:nvPicPr>
          <p:cNvPr id="4" name="Imagen 3">
            <a:extLst>
              <a:ext uri="{FF2B5EF4-FFF2-40B4-BE49-F238E27FC236}">
                <a16:creationId xmlns:a16="http://schemas.microsoft.com/office/drawing/2014/main" id="{98D65C21-EB3E-49FB-B9E1-A8835B23E178}"/>
              </a:ext>
            </a:extLst>
          </p:cNvPr>
          <p:cNvPicPr>
            <a:picLocks noChangeAspect="1"/>
          </p:cNvPicPr>
          <p:nvPr/>
        </p:nvPicPr>
        <p:blipFill>
          <a:blip r:embed="rId2"/>
          <a:stretch>
            <a:fillRect/>
          </a:stretch>
        </p:blipFill>
        <p:spPr>
          <a:xfrm>
            <a:off x="1451579" y="2566219"/>
            <a:ext cx="3606890" cy="3414534"/>
          </a:xfrm>
          <a:prstGeom prst="rect">
            <a:avLst/>
          </a:prstGeom>
        </p:spPr>
      </p:pic>
      <p:sp>
        <p:nvSpPr>
          <p:cNvPr id="6" name="CuadroTexto 5">
            <a:extLst>
              <a:ext uri="{FF2B5EF4-FFF2-40B4-BE49-F238E27FC236}">
                <a16:creationId xmlns:a16="http://schemas.microsoft.com/office/drawing/2014/main" id="{B05021AC-6A4D-4F8D-AC40-B05405B8711D}"/>
              </a:ext>
            </a:extLst>
          </p:cNvPr>
          <p:cNvSpPr txBox="1"/>
          <p:nvPr/>
        </p:nvSpPr>
        <p:spPr>
          <a:xfrm>
            <a:off x="5069149" y="2841432"/>
            <a:ext cx="6068822" cy="3139321"/>
          </a:xfrm>
          <a:prstGeom prst="rect">
            <a:avLst/>
          </a:prstGeom>
          <a:noFill/>
        </p:spPr>
        <p:txBody>
          <a:bodyPr wrap="square" rtlCol="0">
            <a:spAutoFit/>
          </a:bodyPr>
          <a:lstStyle/>
          <a:p>
            <a:pPr algn="just"/>
            <a:r>
              <a:rPr lang="es-ES" dirty="0"/>
              <a:t>Una ecuación diferencial es una ecuación diferencial ordinaria (EDO) si la función desconocida depende solamente de la variable independiente. Si la función desconocida depende de dos o más variables independientes, la ecuación diferencial es una ecuación diferencial parcial (EDP). </a:t>
            </a:r>
          </a:p>
          <a:p>
            <a:pPr algn="just"/>
            <a:r>
              <a:rPr lang="es-ES" dirty="0"/>
              <a:t>De las ecuaciones (1.1) a (1.4) son ejemplos de ecuaciones diferenciales ordinarias, pues la función desconocida </a:t>
            </a:r>
            <a:r>
              <a:rPr lang="es-ES" b="1" i="1" dirty="0"/>
              <a:t>y</a:t>
            </a:r>
            <a:r>
              <a:rPr lang="es-ES" dirty="0"/>
              <a:t> depende únicamente de la variable </a:t>
            </a:r>
            <a:r>
              <a:rPr lang="es-ES" b="1" dirty="0"/>
              <a:t>x</a:t>
            </a:r>
            <a:r>
              <a:rPr lang="es-ES" dirty="0"/>
              <a:t>.</a:t>
            </a:r>
          </a:p>
          <a:p>
            <a:pPr algn="just"/>
            <a:r>
              <a:rPr lang="es-ES" dirty="0"/>
              <a:t>La ecuación (1.5) es una ecuación diferencial parcial, pues </a:t>
            </a:r>
            <a:r>
              <a:rPr lang="es-ES" b="1" i="1" dirty="0"/>
              <a:t>y </a:t>
            </a:r>
            <a:r>
              <a:rPr lang="es-ES" dirty="0"/>
              <a:t>depende tanto de la variable </a:t>
            </a:r>
            <a:r>
              <a:rPr lang="es-ES" b="1" i="1" dirty="0"/>
              <a:t>t</a:t>
            </a:r>
            <a:r>
              <a:rPr lang="es-ES" dirty="0"/>
              <a:t> como de la </a:t>
            </a:r>
            <a:r>
              <a:rPr lang="es-ES" b="1" i="1" dirty="0"/>
              <a:t>x</a:t>
            </a:r>
            <a:endParaRPr lang="es-EC" b="1" i="1" dirty="0"/>
          </a:p>
        </p:txBody>
      </p:sp>
    </p:spTree>
    <p:extLst>
      <p:ext uri="{BB962C8B-B14F-4D97-AF65-F5344CB8AC3E}">
        <p14:creationId xmlns:p14="http://schemas.microsoft.com/office/powerpoint/2010/main" val="847029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9F1C61-3FFE-45FA-873D-C46F0D0FE3E1}"/>
              </a:ext>
            </a:extLst>
          </p:cNvPr>
          <p:cNvSpPr>
            <a:spLocks noGrp="1"/>
          </p:cNvSpPr>
          <p:nvPr>
            <p:ph type="title"/>
          </p:nvPr>
        </p:nvSpPr>
        <p:spPr>
          <a:xfrm>
            <a:off x="1536292" y="365126"/>
            <a:ext cx="10515600" cy="716226"/>
          </a:xfrm>
        </p:spPr>
        <p:txBody>
          <a:bodyPr/>
          <a:lstStyle/>
          <a:p>
            <a:r>
              <a:rPr lang="es-ES" dirty="0"/>
              <a:t>ECUACIONES DIFERENCIALES ORDINARIAS</a:t>
            </a:r>
            <a:endParaRPr lang="es-EC" dirty="0"/>
          </a:p>
        </p:txBody>
      </p:sp>
      <p:sp>
        <p:nvSpPr>
          <p:cNvPr id="3" name="Marcador de contenido 2">
            <a:extLst>
              <a:ext uri="{FF2B5EF4-FFF2-40B4-BE49-F238E27FC236}">
                <a16:creationId xmlns:a16="http://schemas.microsoft.com/office/drawing/2014/main" id="{06BE4E32-04BC-40E7-840F-2F113BE0033F}"/>
              </a:ext>
            </a:extLst>
          </p:cNvPr>
          <p:cNvSpPr>
            <a:spLocks noGrp="1"/>
          </p:cNvSpPr>
          <p:nvPr>
            <p:ph idx="1"/>
          </p:nvPr>
        </p:nvSpPr>
        <p:spPr>
          <a:xfrm>
            <a:off x="1387110" y="1081350"/>
            <a:ext cx="10401767" cy="4935992"/>
          </a:xfrm>
        </p:spPr>
        <p:txBody>
          <a:bodyPr>
            <a:normAutofit/>
          </a:bodyPr>
          <a:lstStyle/>
          <a:p>
            <a:pPr marL="0" indent="0">
              <a:buNone/>
            </a:pPr>
            <a:r>
              <a:rPr lang="es-ES" dirty="0"/>
              <a:t>El </a:t>
            </a:r>
            <a:r>
              <a:rPr lang="es-ES" b="1" dirty="0">
                <a:solidFill>
                  <a:srgbClr val="FF0000"/>
                </a:solidFill>
              </a:rPr>
              <a:t>orden</a:t>
            </a:r>
            <a:r>
              <a:rPr lang="es-ES" dirty="0"/>
              <a:t> de una ecuación diferencial es el orden de la mayor derivada que aparece</a:t>
            </a:r>
          </a:p>
          <a:p>
            <a:pPr marL="0" indent="0">
              <a:buNone/>
            </a:pPr>
            <a:r>
              <a:rPr lang="es-EC" dirty="0"/>
              <a:t>Se llama </a:t>
            </a:r>
            <a:r>
              <a:rPr lang="es-EC" dirty="0">
                <a:solidFill>
                  <a:srgbClr val="FF0000"/>
                </a:solidFill>
              </a:rPr>
              <a:t>grado de una ecuación diferencial </a:t>
            </a:r>
            <a:r>
              <a:rPr lang="es-EC" dirty="0"/>
              <a:t>al grado (exponente) de la máxima derivada que interviene en la ecuación, salvo que se diga otra cosa.</a:t>
            </a:r>
          </a:p>
          <a:p>
            <a:pPr marL="0" indent="0">
              <a:buNone/>
            </a:pPr>
            <a:r>
              <a:rPr lang="es-ES" dirty="0"/>
              <a:t>Ejemplos:</a:t>
            </a:r>
          </a:p>
          <a:p>
            <a:pPr marL="0" indent="0">
              <a:buNone/>
            </a:pPr>
            <a:r>
              <a:rPr lang="es-ES" sz="2400" dirty="0"/>
              <a:t>1.-                         </a:t>
            </a:r>
            <a:r>
              <a:rPr lang="es-ES" sz="2200" dirty="0"/>
              <a:t>es una ecuación de primer orden, primer grado</a:t>
            </a:r>
          </a:p>
          <a:p>
            <a:pPr marL="0" indent="0">
              <a:buNone/>
            </a:pPr>
            <a:r>
              <a:rPr lang="es-ES" sz="2200" dirty="0"/>
              <a:t>2.-                            es una ecuación de segundo orden, primer grado</a:t>
            </a:r>
          </a:p>
          <a:p>
            <a:pPr marL="0" indent="0">
              <a:buNone/>
            </a:pPr>
            <a:r>
              <a:rPr lang="es-ES" sz="2200" dirty="0"/>
              <a:t>3.-                                es una ecuación de segundo orden, tercer grado</a:t>
            </a:r>
          </a:p>
          <a:p>
            <a:pPr marL="0" indent="0">
              <a:buNone/>
            </a:pPr>
            <a:r>
              <a:rPr lang="es-ES" sz="2200" dirty="0"/>
              <a:t>4.-                     es </a:t>
            </a:r>
            <a:r>
              <a:rPr lang="es-ES" sz="2200"/>
              <a:t>una ecuación </a:t>
            </a:r>
            <a:r>
              <a:rPr lang="es-ES" sz="2200" dirty="0"/>
              <a:t>de segundo orden, primer grado</a:t>
            </a:r>
          </a:p>
          <a:p>
            <a:pPr marL="0" indent="0">
              <a:buNone/>
            </a:pPr>
            <a:r>
              <a:rPr lang="es-ES" sz="2200" dirty="0"/>
              <a:t>5.-                              es una ecuación de tercer orden, primer grado</a:t>
            </a:r>
            <a:endParaRPr lang="es-EC" sz="2200" dirty="0"/>
          </a:p>
        </p:txBody>
      </p:sp>
      <p:pic>
        <p:nvPicPr>
          <p:cNvPr id="5" name="Imagen 4">
            <a:extLst>
              <a:ext uri="{FF2B5EF4-FFF2-40B4-BE49-F238E27FC236}">
                <a16:creationId xmlns:a16="http://schemas.microsoft.com/office/drawing/2014/main" id="{ED45D3A2-ED83-43A6-807F-BAFD3C6CFB6D}"/>
              </a:ext>
            </a:extLst>
          </p:cNvPr>
          <p:cNvPicPr>
            <a:picLocks noChangeAspect="1"/>
          </p:cNvPicPr>
          <p:nvPr/>
        </p:nvPicPr>
        <p:blipFill>
          <a:blip r:embed="rId2"/>
          <a:stretch>
            <a:fillRect/>
          </a:stretch>
        </p:blipFill>
        <p:spPr>
          <a:xfrm>
            <a:off x="1881942" y="2907801"/>
            <a:ext cx="1362115" cy="541351"/>
          </a:xfrm>
          <a:prstGeom prst="rect">
            <a:avLst/>
          </a:prstGeom>
        </p:spPr>
      </p:pic>
      <p:pic>
        <p:nvPicPr>
          <p:cNvPr id="6" name="Imagen 5">
            <a:extLst>
              <a:ext uri="{FF2B5EF4-FFF2-40B4-BE49-F238E27FC236}">
                <a16:creationId xmlns:a16="http://schemas.microsoft.com/office/drawing/2014/main" id="{B5DB2050-6701-4212-B85C-A17279D823B9}"/>
              </a:ext>
            </a:extLst>
          </p:cNvPr>
          <p:cNvPicPr>
            <a:picLocks noChangeAspect="1"/>
          </p:cNvPicPr>
          <p:nvPr/>
        </p:nvPicPr>
        <p:blipFill>
          <a:blip r:embed="rId3"/>
          <a:stretch>
            <a:fillRect/>
          </a:stretch>
        </p:blipFill>
        <p:spPr>
          <a:xfrm>
            <a:off x="1881942" y="3536733"/>
            <a:ext cx="1440773" cy="566793"/>
          </a:xfrm>
          <a:prstGeom prst="rect">
            <a:avLst/>
          </a:prstGeom>
        </p:spPr>
      </p:pic>
      <p:pic>
        <p:nvPicPr>
          <p:cNvPr id="8" name="Imagen 7">
            <a:extLst>
              <a:ext uri="{FF2B5EF4-FFF2-40B4-BE49-F238E27FC236}">
                <a16:creationId xmlns:a16="http://schemas.microsoft.com/office/drawing/2014/main" id="{D4B52322-AAB9-4E46-A557-00436364997C}"/>
              </a:ext>
            </a:extLst>
          </p:cNvPr>
          <p:cNvPicPr>
            <a:picLocks noChangeAspect="1"/>
          </p:cNvPicPr>
          <p:nvPr/>
        </p:nvPicPr>
        <p:blipFill>
          <a:blip r:embed="rId4"/>
          <a:stretch>
            <a:fillRect/>
          </a:stretch>
        </p:blipFill>
        <p:spPr>
          <a:xfrm>
            <a:off x="1881942" y="4096477"/>
            <a:ext cx="1957589" cy="596630"/>
          </a:xfrm>
          <a:prstGeom prst="rect">
            <a:avLst/>
          </a:prstGeom>
        </p:spPr>
      </p:pic>
      <p:pic>
        <p:nvPicPr>
          <p:cNvPr id="9" name="Imagen 8">
            <a:extLst>
              <a:ext uri="{FF2B5EF4-FFF2-40B4-BE49-F238E27FC236}">
                <a16:creationId xmlns:a16="http://schemas.microsoft.com/office/drawing/2014/main" id="{024E35E2-B88D-4795-BC27-69C51FCFDDB4}"/>
              </a:ext>
            </a:extLst>
          </p:cNvPr>
          <p:cNvPicPr>
            <a:picLocks noChangeAspect="1"/>
          </p:cNvPicPr>
          <p:nvPr/>
        </p:nvPicPr>
        <p:blipFill>
          <a:blip r:embed="rId5"/>
          <a:stretch>
            <a:fillRect/>
          </a:stretch>
        </p:blipFill>
        <p:spPr>
          <a:xfrm>
            <a:off x="1959216" y="4605741"/>
            <a:ext cx="1127857" cy="535475"/>
          </a:xfrm>
          <a:prstGeom prst="rect">
            <a:avLst/>
          </a:prstGeom>
        </p:spPr>
      </p:pic>
      <p:pic>
        <p:nvPicPr>
          <p:cNvPr id="10" name="Imagen 9">
            <a:extLst>
              <a:ext uri="{FF2B5EF4-FFF2-40B4-BE49-F238E27FC236}">
                <a16:creationId xmlns:a16="http://schemas.microsoft.com/office/drawing/2014/main" id="{D1BCED1E-9AA8-49A8-970B-EDC473BE279D}"/>
              </a:ext>
            </a:extLst>
          </p:cNvPr>
          <p:cNvPicPr>
            <a:picLocks noChangeAspect="1"/>
          </p:cNvPicPr>
          <p:nvPr/>
        </p:nvPicPr>
        <p:blipFill>
          <a:blip r:embed="rId6"/>
          <a:stretch>
            <a:fillRect/>
          </a:stretch>
        </p:blipFill>
        <p:spPr>
          <a:xfrm>
            <a:off x="1959216" y="5146330"/>
            <a:ext cx="1811930" cy="535475"/>
          </a:xfrm>
          <a:prstGeom prst="rect">
            <a:avLst/>
          </a:prstGeom>
        </p:spPr>
      </p:pic>
    </p:spTree>
    <p:extLst>
      <p:ext uri="{BB962C8B-B14F-4D97-AF65-F5344CB8AC3E}">
        <p14:creationId xmlns:p14="http://schemas.microsoft.com/office/powerpoint/2010/main" val="654945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7774AA-1052-48F6-8D8E-1373E27D4A30}"/>
              </a:ext>
            </a:extLst>
          </p:cNvPr>
          <p:cNvSpPr>
            <a:spLocks noGrp="1"/>
          </p:cNvSpPr>
          <p:nvPr>
            <p:ph type="title"/>
          </p:nvPr>
        </p:nvSpPr>
        <p:spPr/>
        <p:txBody>
          <a:bodyPr/>
          <a:lstStyle/>
          <a:p>
            <a:r>
              <a:rPr lang="es-ES" dirty="0"/>
              <a:t>ECUACIONES DIFERENCIALES</a:t>
            </a:r>
            <a:endParaRPr lang="es-EC" dirty="0"/>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0EE6E357-C9A3-4964-B4D9-78B4348A7C2E}"/>
                  </a:ext>
                </a:extLst>
              </p:cNvPr>
              <p:cNvSpPr>
                <a:spLocks noGrp="1"/>
              </p:cNvSpPr>
              <p:nvPr>
                <p:ph idx="1"/>
              </p:nvPr>
            </p:nvSpPr>
            <p:spPr/>
            <p:txBody>
              <a:bodyPr>
                <a:normAutofit fontScale="92500"/>
              </a:bodyPr>
              <a:lstStyle/>
              <a:p>
                <a:pPr marL="0" indent="0">
                  <a:buNone/>
                </a:pPr>
                <a:r>
                  <a:rPr lang="es-ES" b="1" dirty="0">
                    <a:solidFill>
                      <a:srgbClr val="FF0000"/>
                    </a:solidFill>
                  </a:rPr>
                  <a:t>NOTACIÓN: </a:t>
                </a:r>
                <a:r>
                  <a:rPr lang="es-ES" dirty="0"/>
                  <a:t>Las expresiones </a:t>
                </a:r>
                <a14:m>
                  <m:oMath xmlns:m="http://schemas.openxmlformats.org/officeDocument/2006/math">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(4)</m:t>
                        </m:r>
                      </m:sup>
                    </m:sSup>
                    <m:r>
                      <a:rPr lang="es-ES" b="0" i="1" smtClean="0">
                        <a:latin typeface="Cambria Math" panose="02040503050406030204" pitchFamily="18" charset="0"/>
                      </a:rPr>
                      <m:t>,…,</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r>
                          <a:rPr lang="es-ES" b="0" i="1" smtClean="0">
                            <a:latin typeface="Cambria Math" panose="02040503050406030204" pitchFamily="18" charset="0"/>
                          </a:rPr>
                          <m:t>𝑛</m:t>
                        </m:r>
                        <m:r>
                          <a:rPr lang="es-ES" b="0" i="1" smtClean="0">
                            <a:latin typeface="Cambria Math" panose="02040503050406030204" pitchFamily="18" charset="0"/>
                          </a:rPr>
                          <m:t>)</m:t>
                        </m:r>
                      </m:sup>
                    </m:sSup>
                  </m:oMath>
                </a14:m>
                <a:r>
                  <a:rPr lang="es-ES" dirty="0"/>
                  <a:t>se usan a menudo para representar respectivamente a la primera, segunda, tercera, cuarta,…, n-</a:t>
                </a:r>
                <a:r>
                  <a:rPr lang="es-ES" dirty="0" err="1"/>
                  <a:t>ésima</a:t>
                </a:r>
                <a:r>
                  <a:rPr lang="es-ES" dirty="0"/>
                  <a:t> derivada de y con respecto a la variable independiente en consideración. De este modo y’’ representa </a:t>
                </a:r>
                <a14:m>
                  <m:oMath xmlns:m="http://schemas.openxmlformats.org/officeDocument/2006/math">
                    <m:f>
                      <m:fPr>
                        <m:ctrlPr>
                          <a:rPr lang="es-ES" i="1" smtClean="0">
                            <a:latin typeface="Cambria Math" panose="02040503050406030204" pitchFamily="18" charset="0"/>
                          </a:rPr>
                        </m:ctrlPr>
                      </m:fPr>
                      <m:num>
                        <m:sSup>
                          <m:sSupPr>
                            <m:ctrlPr>
                              <a:rPr lang="es-ES" i="1" smtClean="0">
                                <a:latin typeface="Cambria Math" panose="02040503050406030204" pitchFamily="18" charset="0"/>
                              </a:rPr>
                            </m:ctrlPr>
                          </m:sSupPr>
                          <m:e>
                            <m:r>
                              <a:rPr lang="es-ES" b="0" i="1" smtClean="0">
                                <a:latin typeface="Cambria Math" panose="02040503050406030204" pitchFamily="18" charset="0"/>
                              </a:rPr>
                              <m:t>𝑑</m:t>
                            </m:r>
                          </m:e>
                          <m:sup>
                            <m:r>
                              <a:rPr lang="es-ES" b="0" i="1" smtClean="0">
                                <a:latin typeface="Cambria Math" panose="02040503050406030204" pitchFamily="18" charset="0"/>
                              </a:rPr>
                              <m:t>2</m:t>
                            </m:r>
                          </m:sup>
                        </m:sSup>
                        <m:r>
                          <a:rPr lang="es-ES" b="0" i="1" smtClean="0">
                            <a:latin typeface="Cambria Math" panose="02040503050406030204" pitchFamily="18" charset="0"/>
                          </a:rPr>
                          <m:t>𝑦</m:t>
                        </m:r>
                      </m:num>
                      <m:den>
                        <m:r>
                          <a:rPr lang="es-ES" b="0" i="1" smtClean="0">
                            <a:latin typeface="Cambria Math" panose="02040503050406030204" pitchFamily="18" charset="0"/>
                          </a:rPr>
                          <m:t>𝑑</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𝑥</m:t>
                            </m:r>
                          </m:e>
                          <m:sup>
                            <m:r>
                              <a:rPr lang="es-ES" b="0" i="1" smtClean="0">
                                <a:latin typeface="Cambria Math" panose="02040503050406030204" pitchFamily="18" charset="0"/>
                              </a:rPr>
                              <m:t>2</m:t>
                            </m:r>
                          </m:sup>
                        </m:sSup>
                      </m:den>
                    </m:f>
                  </m:oMath>
                </a14:m>
                <a:r>
                  <a:rPr lang="es-ES" dirty="0"/>
                  <a:t> si la variable independiente es x, pero con </a:t>
                </a:r>
                <a14:m>
                  <m:oMath xmlns:m="http://schemas.openxmlformats.org/officeDocument/2006/math">
                    <m:f>
                      <m:fPr>
                        <m:ctrlPr>
                          <a:rPr lang="es-ES" i="1" smtClean="0">
                            <a:latin typeface="Cambria Math" panose="02040503050406030204" pitchFamily="18" charset="0"/>
                          </a:rPr>
                        </m:ctrlPr>
                      </m:fPr>
                      <m:num>
                        <m:sSup>
                          <m:sSupPr>
                            <m:ctrlPr>
                              <a:rPr lang="es-ES" i="1" smtClean="0">
                                <a:latin typeface="Cambria Math" panose="02040503050406030204" pitchFamily="18" charset="0"/>
                              </a:rPr>
                            </m:ctrlPr>
                          </m:sSupPr>
                          <m:e>
                            <m:r>
                              <a:rPr lang="es-ES" b="0" i="1" smtClean="0">
                                <a:latin typeface="Cambria Math" panose="02040503050406030204" pitchFamily="18" charset="0"/>
                              </a:rPr>
                              <m:t>𝑑</m:t>
                            </m:r>
                          </m:e>
                          <m:sup>
                            <m:r>
                              <a:rPr lang="es-ES" b="0" i="1" smtClean="0">
                                <a:latin typeface="Cambria Math" panose="02040503050406030204" pitchFamily="18" charset="0"/>
                              </a:rPr>
                              <m:t>2</m:t>
                            </m:r>
                          </m:sup>
                        </m:sSup>
                        <m:r>
                          <a:rPr lang="es-ES" b="0" i="1" smtClean="0">
                            <a:latin typeface="Cambria Math" panose="02040503050406030204" pitchFamily="18" charset="0"/>
                          </a:rPr>
                          <m:t>𝑦</m:t>
                        </m:r>
                      </m:num>
                      <m:den>
                        <m:r>
                          <a:rPr lang="es-ES" b="0" i="1" smtClean="0">
                            <a:latin typeface="Cambria Math" panose="02040503050406030204" pitchFamily="18" charset="0"/>
                          </a:rPr>
                          <m:t>𝑑</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𝑝</m:t>
                            </m:r>
                          </m:e>
                          <m:sup>
                            <m:r>
                              <a:rPr lang="es-ES" b="0" i="1" smtClean="0">
                                <a:latin typeface="Cambria Math" panose="02040503050406030204" pitchFamily="18" charset="0"/>
                              </a:rPr>
                              <m:t>2</m:t>
                            </m:r>
                          </m:sup>
                        </m:sSup>
                      </m:den>
                    </m:f>
                  </m:oMath>
                </a14:m>
                <a:r>
                  <a:rPr lang="es-ES" dirty="0"/>
                  <a:t> se representa que la variable independiente es p. Obsérvese que los paréntesis se usan en</a:t>
                </a:r>
              </a:p>
              <a:p>
                <a:pPr marL="0" indent="0">
                  <a:buNone/>
                </a:pPr>
                <a14:m>
                  <m:oMath xmlns:m="http://schemas.openxmlformats.org/officeDocument/2006/math">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(4)</m:t>
                        </m:r>
                      </m:sup>
                    </m:sSup>
                  </m:oMath>
                </a14:m>
                <a:r>
                  <a:rPr lang="es-ES" dirty="0"/>
                  <a:t>para distinguirla de la n-</a:t>
                </a:r>
                <a:r>
                  <a:rPr lang="es-ES" dirty="0" err="1"/>
                  <a:t>ésima</a:t>
                </a:r>
                <a:r>
                  <a:rPr lang="es-ES" dirty="0"/>
                  <a:t> potencia </a:t>
                </a:r>
                <a14:m>
                  <m:oMath xmlns:m="http://schemas.openxmlformats.org/officeDocument/2006/math">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𝑛</m:t>
                        </m:r>
                      </m:sup>
                    </m:sSup>
                  </m:oMath>
                </a14:m>
                <a:r>
                  <a:rPr lang="es-ES" dirty="0"/>
                  <a:t>. Si la variable independiente es tiempo, generalmente denotado por t, las comillas a menudo se reemplazan por puntos. Así:  </a:t>
                </a:r>
                <a14:m>
                  <m:oMath xmlns:m="http://schemas.openxmlformats.org/officeDocument/2006/math">
                    <m:acc>
                      <m:accPr>
                        <m:chr m:val="̇"/>
                        <m:ctrlPr>
                          <a:rPr lang="es-ES" i="1" smtClean="0">
                            <a:latin typeface="Cambria Math" panose="02040503050406030204" pitchFamily="18" charset="0"/>
                          </a:rPr>
                        </m:ctrlPr>
                      </m:accPr>
                      <m:e>
                        <m:r>
                          <a:rPr lang="es-ES" b="0" i="1" smtClean="0">
                            <a:latin typeface="Cambria Math" panose="02040503050406030204" pitchFamily="18" charset="0"/>
                          </a:rPr>
                          <m:t>𝑦</m:t>
                        </m:r>
                        <m:r>
                          <a:rPr lang="es-ES" b="0" i="1" smtClean="0">
                            <a:latin typeface="Cambria Math" panose="02040503050406030204" pitchFamily="18" charset="0"/>
                          </a:rPr>
                          <m:t>,</m:t>
                        </m:r>
                      </m:e>
                    </m:acc>
                    <m:acc>
                      <m:accPr>
                        <m:chr m:val="̈"/>
                        <m:ctrlPr>
                          <a:rPr lang="es-ES" i="1" smtClean="0">
                            <a:latin typeface="Cambria Math" panose="02040503050406030204" pitchFamily="18" charset="0"/>
                          </a:rPr>
                        </m:ctrlPr>
                      </m:accPr>
                      <m:e>
                        <m:r>
                          <a:rPr lang="es-ES" b="0" i="1" smtClean="0">
                            <a:latin typeface="Cambria Math" panose="02040503050406030204" pitchFamily="18" charset="0"/>
                          </a:rPr>
                          <m:t>𝑦</m:t>
                        </m:r>
                        <m:r>
                          <a:rPr lang="es-ES" b="0" i="1" smtClean="0">
                            <a:latin typeface="Cambria Math" panose="02040503050406030204" pitchFamily="18" charset="0"/>
                          </a:rPr>
                          <m:t>,</m:t>
                        </m:r>
                      </m:e>
                    </m:acc>
                    <m:acc>
                      <m:accPr>
                        <m:chr m:val="⃛"/>
                        <m:ctrlPr>
                          <a:rPr lang="es-ES" i="1" smtClean="0">
                            <a:latin typeface="Cambria Math" panose="02040503050406030204" pitchFamily="18" charset="0"/>
                          </a:rPr>
                        </m:ctrlPr>
                      </m:accPr>
                      <m:e>
                        <m:r>
                          <a:rPr lang="es-ES" b="0" i="1" smtClean="0">
                            <a:latin typeface="Cambria Math" panose="02040503050406030204" pitchFamily="18" charset="0"/>
                          </a:rPr>
                          <m:t>𝑦</m:t>
                        </m:r>
                      </m:e>
                    </m:acc>
                  </m:oMath>
                </a14:m>
                <a:r>
                  <a:rPr lang="es-ES" dirty="0"/>
                  <a:t> representan</a:t>
                </a:r>
                <a14:m>
                  <m:oMath xmlns:m="http://schemas.openxmlformats.org/officeDocument/2006/math">
                    <m:r>
                      <a:rPr lang="es-ES" b="0" i="0" smtClean="0">
                        <a:latin typeface="Cambria Math" panose="02040503050406030204" pitchFamily="18" charset="0"/>
                      </a:rPr>
                      <m:t> </m:t>
                    </m:r>
                    <m:f>
                      <m:fPr>
                        <m:ctrlPr>
                          <a:rPr lang="es-ES" i="1" smtClean="0">
                            <a:latin typeface="Cambria Math" panose="02040503050406030204" pitchFamily="18" charset="0"/>
                          </a:rPr>
                        </m:ctrlPr>
                      </m:fPr>
                      <m:num>
                        <m:r>
                          <a:rPr lang="es-ES" b="0" i="1" smtClean="0">
                            <a:latin typeface="Cambria Math" panose="02040503050406030204" pitchFamily="18" charset="0"/>
                          </a:rPr>
                          <m:t>𝑑𝑦</m:t>
                        </m:r>
                      </m:num>
                      <m:den>
                        <m:r>
                          <a:rPr lang="es-ES" b="0" i="1" smtClean="0">
                            <a:latin typeface="Cambria Math" panose="02040503050406030204" pitchFamily="18" charset="0"/>
                          </a:rPr>
                          <m:t>𝑑𝑡</m:t>
                        </m:r>
                      </m:den>
                    </m:f>
                    <m:r>
                      <a:rPr lang="es-ES" b="0" i="0" smtClean="0">
                        <a:latin typeface="Cambria Math" panose="02040503050406030204" pitchFamily="18" charset="0"/>
                      </a:rPr>
                      <m:t>, </m:t>
                    </m:r>
                    <m:f>
                      <m:fPr>
                        <m:ctrlPr>
                          <a:rPr lang="es-ES" b="0" i="1" smtClean="0">
                            <a:latin typeface="Cambria Math" panose="02040503050406030204" pitchFamily="18" charset="0"/>
                          </a:rPr>
                        </m:ctrlPr>
                      </m:fPr>
                      <m:num>
                        <m:sSup>
                          <m:sSupPr>
                            <m:ctrlPr>
                              <a:rPr lang="es-ES" b="0" i="1" smtClean="0">
                                <a:latin typeface="Cambria Math" panose="02040503050406030204" pitchFamily="18" charset="0"/>
                              </a:rPr>
                            </m:ctrlPr>
                          </m:sSupPr>
                          <m:e>
                            <m:r>
                              <a:rPr lang="es-ES" b="0" i="1" smtClean="0">
                                <a:latin typeface="Cambria Math" panose="02040503050406030204" pitchFamily="18" charset="0"/>
                              </a:rPr>
                              <m:t>𝑑</m:t>
                            </m:r>
                          </m:e>
                          <m:sup>
                            <m:r>
                              <a:rPr lang="es-ES" b="0" i="1" smtClean="0">
                                <a:latin typeface="Cambria Math" panose="02040503050406030204" pitchFamily="18" charset="0"/>
                              </a:rPr>
                              <m:t>2</m:t>
                            </m:r>
                          </m:sup>
                        </m:sSup>
                        <m:r>
                          <a:rPr lang="es-ES" b="0" i="1" smtClean="0">
                            <a:latin typeface="Cambria Math" panose="02040503050406030204" pitchFamily="18" charset="0"/>
                          </a:rPr>
                          <m:t>𝑦</m:t>
                        </m:r>
                      </m:num>
                      <m:den>
                        <m:r>
                          <a:rPr lang="es-ES" b="0" i="1" smtClean="0">
                            <a:latin typeface="Cambria Math" panose="02040503050406030204" pitchFamily="18" charset="0"/>
                          </a:rPr>
                          <m:t>𝑑</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𝑡</m:t>
                            </m:r>
                          </m:e>
                          <m:sup>
                            <m:r>
                              <a:rPr lang="es-ES" b="0" i="1" smtClean="0">
                                <a:latin typeface="Cambria Math" panose="02040503050406030204" pitchFamily="18" charset="0"/>
                              </a:rPr>
                              <m:t>2</m:t>
                            </m:r>
                          </m:sup>
                        </m:sSup>
                      </m:den>
                    </m:f>
                    <m:r>
                      <a:rPr lang="es-ES" b="0" i="1" smtClean="0">
                        <a:latin typeface="Cambria Math" panose="02040503050406030204" pitchFamily="18" charset="0"/>
                      </a:rPr>
                      <m:t>,</m:t>
                    </m:r>
                    <m:f>
                      <m:fPr>
                        <m:ctrlPr>
                          <a:rPr lang="es-ES" b="0" i="1" smtClean="0">
                            <a:latin typeface="Cambria Math" panose="02040503050406030204" pitchFamily="18" charset="0"/>
                          </a:rPr>
                        </m:ctrlPr>
                      </m:fPr>
                      <m:num>
                        <m:sSup>
                          <m:sSupPr>
                            <m:ctrlPr>
                              <a:rPr lang="es-ES" b="0" i="1" smtClean="0">
                                <a:latin typeface="Cambria Math" panose="02040503050406030204" pitchFamily="18" charset="0"/>
                              </a:rPr>
                            </m:ctrlPr>
                          </m:sSupPr>
                          <m:e>
                            <m:r>
                              <a:rPr lang="es-ES" b="0" i="1" smtClean="0">
                                <a:latin typeface="Cambria Math" panose="02040503050406030204" pitchFamily="18" charset="0"/>
                              </a:rPr>
                              <m:t>𝑑</m:t>
                            </m:r>
                          </m:e>
                          <m:sup>
                            <m:r>
                              <a:rPr lang="es-ES" b="0" i="1" smtClean="0">
                                <a:latin typeface="Cambria Math" panose="02040503050406030204" pitchFamily="18" charset="0"/>
                              </a:rPr>
                              <m:t>3</m:t>
                            </m:r>
                          </m:sup>
                        </m:sSup>
                        <m:r>
                          <a:rPr lang="es-ES" b="0" i="1" smtClean="0">
                            <a:latin typeface="Cambria Math" panose="02040503050406030204" pitchFamily="18" charset="0"/>
                          </a:rPr>
                          <m:t>𝑦</m:t>
                        </m:r>
                      </m:num>
                      <m:den>
                        <m:r>
                          <a:rPr lang="es-ES" b="0" i="1" smtClean="0">
                            <a:latin typeface="Cambria Math" panose="02040503050406030204" pitchFamily="18" charset="0"/>
                          </a:rPr>
                          <m:t>𝑑</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𝑥</m:t>
                            </m:r>
                          </m:e>
                          <m:sup>
                            <m:r>
                              <a:rPr lang="es-ES" b="0" i="1" smtClean="0">
                                <a:latin typeface="Cambria Math" panose="02040503050406030204" pitchFamily="18" charset="0"/>
                              </a:rPr>
                              <m:t>3</m:t>
                            </m:r>
                          </m:sup>
                        </m:sSup>
                      </m:den>
                    </m:f>
                  </m:oMath>
                </a14:m>
                <a:r>
                  <a:rPr lang="es-ES" dirty="0"/>
                  <a:t> , respectivamente</a:t>
                </a:r>
              </a:p>
            </p:txBody>
          </p:sp>
        </mc:Choice>
        <mc:Fallback xmlns="">
          <p:sp>
            <p:nvSpPr>
              <p:cNvPr id="3" name="Marcador de contenido 2">
                <a:extLst>
                  <a:ext uri="{FF2B5EF4-FFF2-40B4-BE49-F238E27FC236}">
                    <a16:creationId xmlns:a16="http://schemas.microsoft.com/office/drawing/2014/main" id="{0EE6E357-C9A3-4964-B4D9-78B4348A7C2E}"/>
                  </a:ext>
                </a:extLst>
              </p:cNvPr>
              <p:cNvSpPr>
                <a:spLocks noGrp="1" noRot="1" noChangeAspect="1" noMove="1" noResize="1" noEditPoints="1" noAdjustHandles="1" noChangeArrowheads="1" noChangeShapeType="1" noTextEdit="1"/>
              </p:cNvSpPr>
              <p:nvPr>
                <p:ph idx="1"/>
              </p:nvPr>
            </p:nvSpPr>
            <p:spPr>
              <a:blipFill>
                <a:blip r:embed="rId2"/>
                <a:stretch>
                  <a:fillRect l="-641" r="-897" b="-883"/>
                </a:stretch>
              </a:blipFill>
            </p:spPr>
            <p:txBody>
              <a:bodyPr/>
              <a:lstStyle/>
              <a:p>
                <a:r>
                  <a:rPr lang="es-EC">
                    <a:noFill/>
                  </a:rPr>
                  <a:t> </a:t>
                </a:r>
              </a:p>
            </p:txBody>
          </p:sp>
        </mc:Fallback>
      </mc:AlternateContent>
    </p:spTree>
    <p:extLst>
      <p:ext uri="{BB962C8B-B14F-4D97-AF65-F5344CB8AC3E}">
        <p14:creationId xmlns:p14="http://schemas.microsoft.com/office/powerpoint/2010/main" val="1374460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4D9406-D92C-449B-B49D-6D9F6787A374}"/>
              </a:ext>
            </a:extLst>
          </p:cNvPr>
          <p:cNvSpPr>
            <a:spLocks noGrp="1"/>
          </p:cNvSpPr>
          <p:nvPr>
            <p:ph type="title"/>
          </p:nvPr>
        </p:nvSpPr>
        <p:spPr>
          <a:xfrm>
            <a:off x="1534696" y="804519"/>
            <a:ext cx="9520158" cy="571997"/>
          </a:xfrm>
        </p:spPr>
        <p:txBody>
          <a:bodyPr/>
          <a:lstStyle/>
          <a:p>
            <a:r>
              <a:rPr lang="es-ES" dirty="0"/>
              <a:t>ECUACIONES DIFERENCIALES</a:t>
            </a:r>
            <a:endParaRPr lang="es-EC" dirty="0"/>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8D69B4EF-D009-4750-B397-1FB00056B67B}"/>
                  </a:ext>
                </a:extLst>
              </p:cNvPr>
              <p:cNvSpPr>
                <a:spLocks noGrp="1"/>
              </p:cNvSpPr>
              <p:nvPr>
                <p:ph idx="1"/>
              </p:nvPr>
            </p:nvSpPr>
            <p:spPr>
              <a:xfrm>
                <a:off x="1455174" y="1297858"/>
                <a:ext cx="9898626" cy="4070555"/>
              </a:xfrm>
            </p:spPr>
            <p:txBody>
              <a:bodyPr>
                <a:normAutofit/>
              </a:bodyPr>
              <a:lstStyle/>
              <a:p>
                <a:pPr marL="0" indent="0" algn="just">
                  <a:buNone/>
                </a:pPr>
                <a:r>
                  <a:rPr lang="es-ES" sz="1800" b="1" dirty="0">
                    <a:solidFill>
                      <a:srgbClr val="FF0000"/>
                    </a:solidFill>
                  </a:rPr>
                  <a:t>SOLUCIÓN: </a:t>
                </a:r>
                <a:r>
                  <a:rPr lang="es-ES" sz="1800" dirty="0"/>
                  <a:t>Una solución de una ecuación diferencial en la función </a:t>
                </a:r>
                <a:r>
                  <a:rPr lang="es-ES" sz="1800" b="1" dirty="0"/>
                  <a:t>y</a:t>
                </a:r>
                <a:r>
                  <a:rPr lang="es-ES" sz="1800" dirty="0"/>
                  <a:t> desconocida y la variable independiente </a:t>
                </a:r>
                <a:r>
                  <a:rPr lang="es-ES" sz="1800" b="1" dirty="0"/>
                  <a:t>x</a:t>
                </a:r>
                <a:r>
                  <a:rPr lang="es-ES" sz="1800" dirty="0"/>
                  <a:t> en el intervalo </a:t>
                </a:r>
                <a:r>
                  <a:rPr lang="es-ES" sz="1800" dirty="0">
                    <a:sym typeface="Symbol" panose="05050102010706020507" pitchFamily="18" charset="2"/>
                  </a:rPr>
                  <a:t> es una función y(x) que satisface la ecuación diferencial de manera idéntica para toda x de  </a:t>
                </a:r>
              </a:p>
              <a:p>
                <a:pPr marL="0" indent="0" algn="just">
                  <a:buNone/>
                </a:pPr>
                <a:r>
                  <a:rPr lang="es-ES" sz="1800" b="1" dirty="0">
                    <a:solidFill>
                      <a:srgbClr val="FF0000"/>
                    </a:solidFill>
                    <a:sym typeface="Symbol" panose="05050102010706020507" pitchFamily="18" charset="2"/>
                  </a:rPr>
                  <a:t>Ejemplo 1: </a:t>
                </a:r>
                <a:r>
                  <a:rPr lang="es-ES" sz="1800" dirty="0">
                    <a:sym typeface="Symbol" panose="05050102010706020507" pitchFamily="18" charset="2"/>
                  </a:rPr>
                  <a:t>Es </a:t>
                </a:r>
                <a14:m>
                  <m:oMath xmlns:m="http://schemas.openxmlformats.org/officeDocument/2006/math">
                    <m:r>
                      <a:rPr lang="es-ES" sz="1800" b="0" i="1" smtClean="0">
                        <a:latin typeface="Cambria Math" panose="02040503050406030204" pitchFamily="18" charset="0"/>
                        <a:sym typeface="Symbol" panose="05050102010706020507" pitchFamily="18" charset="2"/>
                      </a:rPr>
                      <m:t>𝑦</m:t>
                    </m:r>
                    <m:d>
                      <m:dPr>
                        <m:ctrlPr>
                          <a:rPr lang="es-ES" sz="1800" b="0" i="1" smtClean="0">
                            <a:latin typeface="Cambria Math" panose="02040503050406030204" pitchFamily="18" charset="0"/>
                            <a:sym typeface="Symbol" panose="05050102010706020507" pitchFamily="18" charset="2"/>
                          </a:rPr>
                        </m:ctrlPr>
                      </m:dPr>
                      <m:e>
                        <m:r>
                          <a:rPr lang="es-ES" sz="1800" b="0" i="1" smtClean="0">
                            <a:latin typeface="Cambria Math" panose="02040503050406030204" pitchFamily="18" charset="0"/>
                            <a:sym typeface="Symbol" panose="05050102010706020507" pitchFamily="18" charset="2"/>
                          </a:rPr>
                          <m:t>𝑥</m:t>
                        </m:r>
                      </m:e>
                    </m:d>
                    <m:r>
                      <a:rPr lang="es-ES" sz="1800" b="0" i="1" smtClean="0">
                        <a:latin typeface="Cambria Math" panose="02040503050406030204" pitchFamily="18" charset="0"/>
                        <a:sym typeface="Symbol" panose="05050102010706020507" pitchFamily="18" charset="2"/>
                      </a:rPr>
                      <m:t>=</m:t>
                    </m:r>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1</m:t>
                        </m:r>
                      </m:sub>
                    </m:sSub>
                    <m:r>
                      <a:rPr lang="es-ES" sz="1800" b="0" i="1" smtClean="0">
                        <a:latin typeface="Cambria Math" panose="02040503050406030204" pitchFamily="18" charset="0"/>
                        <a:sym typeface="Symbol" panose="05050102010706020507" pitchFamily="18" charset="2"/>
                      </a:rPr>
                      <m:t>𝑆𝑒𝑛</m:t>
                    </m:r>
                    <m:r>
                      <a:rPr lang="es-ES" sz="1800" b="0" i="1" smtClean="0">
                        <a:latin typeface="Cambria Math" panose="02040503050406030204" pitchFamily="18" charset="0"/>
                        <a:sym typeface="Symbol" panose="05050102010706020507" pitchFamily="18" charset="2"/>
                      </a:rPr>
                      <m:t>2</m:t>
                    </m:r>
                    <m:r>
                      <a:rPr lang="es-ES" sz="1800" b="0" i="1" smtClean="0">
                        <a:latin typeface="Cambria Math" panose="02040503050406030204" pitchFamily="18" charset="0"/>
                        <a:sym typeface="Symbol" panose="05050102010706020507" pitchFamily="18" charset="2"/>
                      </a:rPr>
                      <m:t>𝑥</m:t>
                    </m:r>
                    <m:r>
                      <a:rPr lang="es-ES" sz="1800" b="0" i="1" smtClean="0">
                        <a:latin typeface="Cambria Math" panose="02040503050406030204" pitchFamily="18" charset="0"/>
                        <a:sym typeface="Symbol" panose="05050102010706020507" pitchFamily="18" charset="2"/>
                      </a:rPr>
                      <m:t>+</m:t>
                    </m:r>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2</m:t>
                        </m:r>
                      </m:sub>
                    </m:sSub>
                    <m:r>
                      <a:rPr lang="es-ES" sz="1800" b="0" i="1" smtClean="0">
                        <a:latin typeface="Cambria Math" panose="02040503050406030204" pitchFamily="18" charset="0"/>
                        <a:sym typeface="Symbol" panose="05050102010706020507" pitchFamily="18" charset="2"/>
                      </a:rPr>
                      <m:t>𝐶𝑜𝑠</m:t>
                    </m:r>
                    <m:r>
                      <a:rPr lang="es-ES" sz="1800" b="0" i="1" smtClean="0">
                        <a:latin typeface="Cambria Math" panose="02040503050406030204" pitchFamily="18" charset="0"/>
                        <a:sym typeface="Symbol" panose="05050102010706020507" pitchFamily="18" charset="2"/>
                      </a:rPr>
                      <m:t>2</m:t>
                    </m:r>
                    <m:r>
                      <a:rPr lang="es-ES" sz="1800" b="0" i="1" smtClean="0">
                        <a:latin typeface="Cambria Math" panose="02040503050406030204" pitchFamily="18" charset="0"/>
                        <a:sym typeface="Symbol" panose="05050102010706020507" pitchFamily="18" charset="2"/>
                      </a:rPr>
                      <m:t>𝑥</m:t>
                    </m:r>
                    <m:r>
                      <a:rPr lang="es-ES" sz="1800" b="0" i="1" smtClean="0">
                        <a:latin typeface="Cambria Math" panose="02040503050406030204" pitchFamily="18" charset="0"/>
                        <a:sym typeface="Symbol" panose="05050102010706020507" pitchFamily="18" charset="2"/>
                      </a:rPr>
                      <m:t> </m:t>
                    </m:r>
                  </m:oMath>
                </a14:m>
                <a:r>
                  <a:rPr lang="es-EC" sz="1800" dirty="0"/>
                  <a:t>una solución de </a:t>
                </a:r>
                <a14:m>
                  <m:oMath xmlns:m="http://schemas.openxmlformats.org/officeDocument/2006/math">
                    <m:sSup>
                      <m:sSupPr>
                        <m:ctrlPr>
                          <a:rPr lang="es-ES" sz="1800" b="0" i="1" smtClean="0">
                            <a:latin typeface="Cambria Math" panose="02040503050406030204" pitchFamily="18" charset="0"/>
                          </a:rPr>
                        </m:ctrlPr>
                      </m:sSupPr>
                      <m:e>
                        <m:r>
                          <a:rPr lang="es-ES" sz="1800" b="0" i="1" smtClean="0">
                            <a:latin typeface="Cambria Math" panose="02040503050406030204" pitchFamily="18" charset="0"/>
                          </a:rPr>
                          <m:t>𝑦</m:t>
                        </m:r>
                      </m:e>
                      <m:sup>
                        <m:r>
                          <a:rPr lang="es-ES" sz="1800" b="0" i="1" smtClean="0">
                            <a:latin typeface="Cambria Math" panose="02040503050406030204" pitchFamily="18" charset="0"/>
                          </a:rPr>
                          <m:t>′′</m:t>
                        </m:r>
                      </m:sup>
                    </m:sSup>
                    <m:r>
                      <a:rPr lang="es-ES" sz="1800" b="0" i="1" smtClean="0">
                        <a:latin typeface="Cambria Math" panose="02040503050406030204" pitchFamily="18" charset="0"/>
                      </a:rPr>
                      <m:t>+4</m:t>
                    </m:r>
                    <m:r>
                      <a:rPr lang="es-ES" sz="1800" b="0" i="1" smtClean="0">
                        <a:latin typeface="Cambria Math" panose="02040503050406030204" pitchFamily="18" charset="0"/>
                      </a:rPr>
                      <m:t>𝑦</m:t>
                    </m:r>
                    <m:r>
                      <a:rPr lang="es-ES" sz="1800" b="0" i="1" smtClean="0">
                        <a:latin typeface="Cambria Math" panose="02040503050406030204" pitchFamily="18" charset="0"/>
                      </a:rPr>
                      <m:t>=0</m:t>
                    </m:r>
                  </m:oMath>
                </a14:m>
                <a:r>
                  <a:rPr lang="es-EC" sz="1800" dirty="0"/>
                  <a:t> donde </a:t>
                </a:r>
                <a14:m>
                  <m:oMath xmlns:m="http://schemas.openxmlformats.org/officeDocument/2006/math">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1</m:t>
                        </m:r>
                      </m:sub>
                    </m:sSub>
                  </m:oMath>
                </a14:m>
                <a:r>
                  <a:rPr lang="es-EC" sz="1800" dirty="0"/>
                  <a:t>, </a:t>
                </a:r>
                <a14:m>
                  <m:oMath xmlns:m="http://schemas.openxmlformats.org/officeDocument/2006/math">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2</m:t>
                        </m:r>
                      </m:sub>
                    </m:sSub>
                  </m:oMath>
                </a14:m>
                <a:r>
                  <a:rPr lang="es-EC" sz="1800" dirty="0"/>
                  <a:t> son constantes arbitrarias.</a:t>
                </a:r>
              </a:p>
              <a:p>
                <a:pPr marL="0" indent="0" algn="just">
                  <a:buNone/>
                </a:pPr>
                <a:r>
                  <a:rPr lang="es-EC" sz="1800" dirty="0"/>
                  <a:t>Solución: Encontramos</a:t>
                </a:r>
              </a:p>
              <a:p>
                <a:pPr marL="0" indent="0" algn="just">
                  <a:buNone/>
                </a:pPr>
                <a14:m>
                  <m:oMath xmlns:m="http://schemas.openxmlformats.org/officeDocument/2006/math">
                    <m:sSup>
                      <m:sSupPr>
                        <m:ctrlPr>
                          <a:rPr lang="es-ES" sz="1800" b="0" i="1" smtClean="0">
                            <a:latin typeface="Cambria Math" panose="02040503050406030204" pitchFamily="18" charset="0"/>
                          </a:rPr>
                        </m:ctrlPr>
                      </m:sSupPr>
                      <m:e>
                        <m:r>
                          <a:rPr lang="es-ES" sz="1800" b="0" i="1" smtClean="0">
                            <a:latin typeface="Cambria Math" panose="02040503050406030204" pitchFamily="18" charset="0"/>
                          </a:rPr>
                          <m:t>𝑦</m:t>
                        </m:r>
                      </m:e>
                      <m:sup>
                        <m:r>
                          <a:rPr lang="es-ES" sz="1800" b="0" i="1" smtClean="0">
                            <a:latin typeface="Cambria Math" panose="02040503050406030204" pitchFamily="18" charset="0"/>
                          </a:rPr>
                          <m:t>′</m:t>
                        </m:r>
                      </m:sup>
                    </m:sSup>
                    <m:d>
                      <m:dPr>
                        <m:ctrlPr>
                          <a:rPr lang="es-ES" sz="1800" b="0" i="1" smtClean="0">
                            <a:latin typeface="Cambria Math" panose="02040503050406030204" pitchFamily="18" charset="0"/>
                          </a:rPr>
                        </m:ctrlPr>
                      </m:dPr>
                      <m:e>
                        <m:r>
                          <a:rPr lang="es-ES" sz="1800" b="0" i="1" smtClean="0">
                            <a:latin typeface="Cambria Math" panose="02040503050406030204" pitchFamily="18" charset="0"/>
                          </a:rPr>
                          <m:t>𝑥</m:t>
                        </m:r>
                      </m:e>
                    </m:d>
                    <m:r>
                      <a:rPr lang="es-ES" sz="1800" b="0" i="1" smtClean="0">
                        <a:latin typeface="Cambria Math" panose="02040503050406030204" pitchFamily="18" charset="0"/>
                      </a:rPr>
                      <m:t>=</m:t>
                    </m:r>
                  </m:oMath>
                </a14:m>
                <a:r>
                  <a:rPr lang="es-ES" sz="1800" b="0" dirty="0">
                    <a:sym typeface="Symbol" panose="05050102010706020507" pitchFamily="18" charset="2"/>
                  </a:rPr>
                  <a:t> </a:t>
                </a:r>
                <a14:m>
                  <m:oMath xmlns:m="http://schemas.openxmlformats.org/officeDocument/2006/math">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2</m:t>
                        </m:r>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1</m:t>
                        </m:r>
                      </m:sub>
                    </m:sSub>
                    <m:r>
                      <a:rPr lang="es-ES" sz="1800" b="0" i="1" smtClean="0">
                        <a:latin typeface="Cambria Math" panose="02040503050406030204" pitchFamily="18" charset="0"/>
                        <a:sym typeface="Symbol" panose="05050102010706020507" pitchFamily="18" charset="2"/>
                      </a:rPr>
                      <m:t>𝐶𝑜𝑠</m:t>
                    </m:r>
                    <m:r>
                      <a:rPr lang="es-ES" sz="1800" b="0" i="1" smtClean="0">
                        <a:latin typeface="Cambria Math" panose="02040503050406030204" pitchFamily="18" charset="0"/>
                        <a:sym typeface="Symbol" panose="05050102010706020507" pitchFamily="18" charset="2"/>
                      </a:rPr>
                      <m:t>2</m:t>
                    </m:r>
                    <m:r>
                      <a:rPr lang="es-ES" sz="1800" b="0" i="1" smtClean="0">
                        <a:latin typeface="Cambria Math" panose="02040503050406030204" pitchFamily="18" charset="0"/>
                        <a:sym typeface="Symbol" panose="05050102010706020507" pitchFamily="18" charset="2"/>
                      </a:rPr>
                      <m:t>𝑥</m:t>
                    </m:r>
                    <m:r>
                      <a:rPr lang="es-ES" sz="1800" b="0" i="1" smtClean="0">
                        <a:latin typeface="Cambria Math" panose="02040503050406030204" pitchFamily="18" charset="0"/>
                        <a:sym typeface="Symbol" panose="05050102010706020507" pitchFamily="18" charset="2"/>
                      </a:rPr>
                      <m:t>−2</m:t>
                    </m:r>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2</m:t>
                        </m:r>
                      </m:sub>
                    </m:sSub>
                    <m:r>
                      <a:rPr lang="es-ES" sz="1800" b="0" i="1" smtClean="0">
                        <a:latin typeface="Cambria Math" panose="02040503050406030204" pitchFamily="18" charset="0"/>
                        <a:sym typeface="Symbol" panose="05050102010706020507" pitchFamily="18" charset="2"/>
                      </a:rPr>
                      <m:t>𝑆𝑒𝑛</m:t>
                    </m:r>
                    <m:r>
                      <a:rPr lang="es-ES" sz="1800" b="0" i="1" smtClean="0">
                        <a:latin typeface="Cambria Math" panose="02040503050406030204" pitchFamily="18" charset="0"/>
                        <a:sym typeface="Symbol" panose="05050102010706020507" pitchFamily="18" charset="2"/>
                      </a:rPr>
                      <m:t>2</m:t>
                    </m:r>
                    <m:r>
                      <a:rPr lang="es-ES" sz="1800" b="0" i="1" smtClean="0">
                        <a:latin typeface="Cambria Math" panose="02040503050406030204" pitchFamily="18" charset="0"/>
                        <a:sym typeface="Symbol" panose="05050102010706020507" pitchFamily="18" charset="2"/>
                      </a:rPr>
                      <m:t>𝑥</m:t>
                    </m:r>
                  </m:oMath>
                </a14:m>
                <a:endParaRPr lang="es-EC" sz="1800" dirty="0"/>
              </a:p>
              <a:p>
                <a:pPr marL="0" indent="0" algn="just">
                  <a:buNone/>
                </a:pPr>
                <a:r>
                  <a:rPr lang="es-EC" sz="1800" dirty="0"/>
                  <a:t> </a:t>
                </a:r>
                <a14:m>
                  <m:oMath xmlns:m="http://schemas.openxmlformats.org/officeDocument/2006/math">
                    <m:sSup>
                      <m:sSupPr>
                        <m:ctrlPr>
                          <a:rPr lang="es-ES" sz="1800" b="0" i="1" smtClean="0">
                            <a:latin typeface="Cambria Math" panose="02040503050406030204" pitchFamily="18" charset="0"/>
                          </a:rPr>
                        </m:ctrlPr>
                      </m:sSupPr>
                      <m:e>
                        <m:r>
                          <a:rPr lang="es-ES" sz="1800" b="0" i="1" smtClean="0">
                            <a:latin typeface="Cambria Math" panose="02040503050406030204" pitchFamily="18" charset="0"/>
                          </a:rPr>
                          <m:t>𝑦</m:t>
                        </m:r>
                      </m:e>
                      <m:sup>
                        <m:r>
                          <a:rPr lang="es-ES" sz="1800" b="0" i="1" smtClean="0">
                            <a:latin typeface="Cambria Math" panose="02040503050406030204" pitchFamily="18" charset="0"/>
                          </a:rPr>
                          <m:t>′′</m:t>
                        </m:r>
                      </m:sup>
                    </m:sSup>
                    <m:d>
                      <m:dPr>
                        <m:ctrlPr>
                          <a:rPr lang="es-ES" sz="1800" b="0" i="1" smtClean="0">
                            <a:latin typeface="Cambria Math" panose="02040503050406030204" pitchFamily="18" charset="0"/>
                          </a:rPr>
                        </m:ctrlPr>
                      </m:dPr>
                      <m:e>
                        <m:r>
                          <a:rPr lang="es-ES" sz="1800" b="0" i="1" smtClean="0">
                            <a:latin typeface="Cambria Math" panose="02040503050406030204" pitchFamily="18" charset="0"/>
                          </a:rPr>
                          <m:t>𝑥</m:t>
                        </m:r>
                      </m:e>
                    </m:d>
                    <m:r>
                      <a:rPr lang="es-ES" sz="1800" b="0" i="1" smtClean="0">
                        <a:latin typeface="Cambria Math" panose="02040503050406030204" pitchFamily="18" charset="0"/>
                      </a:rPr>
                      <m:t>=</m:t>
                    </m:r>
                  </m:oMath>
                </a14:m>
                <a:r>
                  <a:rPr lang="es-ES" sz="1800" b="0" dirty="0">
                    <a:sym typeface="Symbol" panose="05050102010706020507" pitchFamily="18" charset="2"/>
                  </a:rPr>
                  <a:t> </a:t>
                </a:r>
                <a14:m>
                  <m:oMath xmlns:m="http://schemas.openxmlformats.org/officeDocument/2006/math">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−4</m:t>
                        </m:r>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1</m:t>
                        </m:r>
                      </m:sub>
                    </m:sSub>
                    <m:r>
                      <a:rPr lang="es-ES" sz="1800" b="0" i="1" smtClean="0">
                        <a:latin typeface="Cambria Math" panose="02040503050406030204" pitchFamily="18" charset="0"/>
                        <a:sym typeface="Symbol" panose="05050102010706020507" pitchFamily="18" charset="2"/>
                      </a:rPr>
                      <m:t>𝑆𝑒𝑛</m:t>
                    </m:r>
                    <m:r>
                      <a:rPr lang="es-ES" sz="1800" b="0" i="1" smtClean="0">
                        <a:latin typeface="Cambria Math" panose="02040503050406030204" pitchFamily="18" charset="0"/>
                        <a:sym typeface="Symbol" panose="05050102010706020507" pitchFamily="18" charset="2"/>
                      </a:rPr>
                      <m:t>2</m:t>
                    </m:r>
                    <m:r>
                      <a:rPr lang="es-ES" sz="1800" b="0" i="1" smtClean="0">
                        <a:latin typeface="Cambria Math" panose="02040503050406030204" pitchFamily="18" charset="0"/>
                        <a:sym typeface="Symbol" panose="05050102010706020507" pitchFamily="18" charset="2"/>
                      </a:rPr>
                      <m:t>𝑥</m:t>
                    </m:r>
                    <m:r>
                      <a:rPr lang="es-ES" sz="1800" b="0" i="1" smtClean="0">
                        <a:latin typeface="Cambria Math" panose="02040503050406030204" pitchFamily="18" charset="0"/>
                        <a:sym typeface="Symbol" panose="05050102010706020507" pitchFamily="18" charset="2"/>
                      </a:rPr>
                      <m:t>−4</m:t>
                    </m:r>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2</m:t>
                        </m:r>
                      </m:sub>
                    </m:sSub>
                    <m:r>
                      <a:rPr lang="es-ES" sz="1800" b="0" i="1" smtClean="0">
                        <a:latin typeface="Cambria Math" panose="02040503050406030204" pitchFamily="18" charset="0"/>
                        <a:sym typeface="Symbol" panose="05050102010706020507" pitchFamily="18" charset="2"/>
                      </a:rPr>
                      <m:t>𝐶𝑜𝑠</m:t>
                    </m:r>
                    <m:r>
                      <a:rPr lang="es-ES" sz="1800" b="0" i="1" smtClean="0">
                        <a:latin typeface="Cambria Math" panose="02040503050406030204" pitchFamily="18" charset="0"/>
                        <a:sym typeface="Symbol" panose="05050102010706020507" pitchFamily="18" charset="2"/>
                      </a:rPr>
                      <m:t>2</m:t>
                    </m:r>
                    <m:r>
                      <a:rPr lang="es-ES" sz="1800" b="0" i="1" smtClean="0">
                        <a:latin typeface="Cambria Math" panose="02040503050406030204" pitchFamily="18" charset="0"/>
                        <a:sym typeface="Symbol" panose="05050102010706020507" pitchFamily="18" charset="2"/>
                      </a:rPr>
                      <m:t>𝑥</m:t>
                    </m:r>
                    <m:r>
                      <a:rPr lang="es-ES" sz="1800" b="0" i="1" smtClean="0">
                        <a:latin typeface="Cambria Math" panose="02040503050406030204" pitchFamily="18" charset="0"/>
                        <a:sym typeface="Symbol" panose="05050102010706020507" pitchFamily="18" charset="2"/>
                      </a:rPr>
                      <m:t> </m:t>
                    </m:r>
                  </m:oMath>
                </a14:m>
                <a:endParaRPr lang="es-EC" sz="1800" dirty="0"/>
              </a:p>
              <a:p>
                <a:pPr marL="0" indent="0" algn="just">
                  <a:buNone/>
                </a:pPr>
                <a14:m>
                  <m:oMathPara xmlns:m="http://schemas.openxmlformats.org/officeDocument/2006/math">
                    <m:oMathParaPr>
                      <m:jc m:val="left"/>
                    </m:oMathParaPr>
                    <m:oMath xmlns:m="http://schemas.openxmlformats.org/officeDocument/2006/math">
                      <m:r>
                        <a:rPr lang="es-ES" sz="1800" b="0" i="1" smtClean="0">
                          <a:latin typeface="Cambria Math" panose="02040503050406030204" pitchFamily="18" charset="0"/>
                          <a:sym typeface="Symbol" panose="05050102010706020507" pitchFamily="18" charset="2"/>
                        </a:rPr>
                        <m:t>4</m:t>
                      </m:r>
                      <m:r>
                        <a:rPr lang="es-ES" sz="1800" b="0" i="1" smtClean="0">
                          <a:latin typeface="Cambria Math" panose="02040503050406030204" pitchFamily="18" charset="0"/>
                          <a:sym typeface="Symbol" panose="05050102010706020507" pitchFamily="18" charset="2"/>
                        </a:rPr>
                        <m:t>𝑦</m:t>
                      </m:r>
                      <m:d>
                        <m:dPr>
                          <m:ctrlPr>
                            <a:rPr lang="es-ES" sz="1800" b="0" i="1" smtClean="0">
                              <a:latin typeface="Cambria Math" panose="02040503050406030204" pitchFamily="18" charset="0"/>
                              <a:sym typeface="Symbol" panose="05050102010706020507" pitchFamily="18" charset="2"/>
                            </a:rPr>
                          </m:ctrlPr>
                        </m:dPr>
                        <m:e>
                          <m:r>
                            <a:rPr lang="es-ES" sz="1800" b="0" i="1" smtClean="0">
                              <a:latin typeface="Cambria Math" panose="02040503050406030204" pitchFamily="18" charset="0"/>
                              <a:sym typeface="Symbol" panose="05050102010706020507" pitchFamily="18" charset="2"/>
                            </a:rPr>
                            <m:t>𝑥</m:t>
                          </m:r>
                        </m:e>
                      </m:d>
                      <m:r>
                        <a:rPr lang="es-ES" sz="1800" b="0" i="1" smtClean="0">
                          <a:latin typeface="Cambria Math" panose="02040503050406030204" pitchFamily="18" charset="0"/>
                          <a:sym typeface="Symbol" panose="05050102010706020507" pitchFamily="18" charset="2"/>
                        </a:rPr>
                        <m:t>=</m:t>
                      </m:r>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4</m:t>
                          </m:r>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1</m:t>
                          </m:r>
                        </m:sub>
                      </m:sSub>
                      <m:r>
                        <a:rPr lang="es-ES" sz="1800" b="0" i="1" smtClean="0">
                          <a:latin typeface="Cambria Math" panose="02040503050406030204" pitchFamily="18" charset="0"/>
                          <a:sym typeface="Symbol" panose="05050102010706020507" pitchFamily="18" charset="2"/>
                        </a:rPr>
                        <m:t>𝑆𝑒𝑛</m:t>
                      </m:r>
                      <m:r>
                        <a:rPr lang="es-ES" sz="1800" b="0" i="1" smtClean="0">
                          <a:latin typeface="Cambria Math" panose="02040503050406030204" pitchFamily="18" charset="0"/>
                          <a:sym typeface="Symbol" panose="05050102010706020507" pitchFamily="18" charset="2"/>
                        </a:rPr>
                        <m:t>2</m:t>
                      </m:r>
                      <m:r>
                        <a:rPr lang="es-ES" sz="1800" b="0" i="1" smtClean="0">
                          <a:latin typeface="Cambria Math" panose="02040503050406030204" pitchFamily="18" charset="0"/>
                          <a:sym typeface="Symbol" panose="05050102010706020507" pitchFamily="18" charset="2"/>
                        </a:rPr>
                        <m:t>𝑥</m:t>
                      </m:r>
                      <m:r>
                        <a:rPr lang="es-ES" sz="1800" b="0" i="1" smtClean="0">
                          <a:latin typeface="Cambria Math" panose="02040503050406030204" pitchFamily="18" charset="0"/>
                          <a:sym typeface="Symbol" panose="05050102010706020507" pitchFamily="18" charset="2"/>
                        </a:rPr>
                        <m:t>+</m:t>
                      </m:r>
                      <m:sSub>
                        <m:sSubPr>
                          <m:ctrlPr>
                            <a:rPr lang="es-ES" sz="1800" b="0" i="1" smtClean="0">
                              <a:latin typeface="Cambria Math" panose="02040503050406030204" pitchFamily="18" charset="0"/>
                              <a:sym typeface="Symbol" panose="05050102010706020507" pitchFamily="18" charset="2"/>
                            </a:rPr>
                          </m:ctrlPr>
                        </m:sSubPr>
                        <m:e>
                          <m:r>
                            <a:rPr lang="es-ES" sz="1800" b="0" i="1" smtClean="0">
                              <a:latin typeface="Cambria Math" panose="02040503050406030204" pitchFamily="18" charset="0"/>
                              <a:sym typeface="Symbol" panose="05050102010706020507" pitchFamily="18" charset="2"/>
                            </a:rPr>
                            <m:t>4</m:t>
                          </m:r>
                          <m:r>
                            <a:rPr lang="es-ES" sz="1800" b="0" i="1" smtClean="0">
                              <a:latin typeface="Cambria Math" panose="02040503050406030204" pitchFamily="18" charset="0"/>
                              <a:sym typeface="Symbol" panose="05050102010706020507" pitchFamily="18" charset="2"/>
                            </a:rPr>
                            <m:t>𝐶</m:t>
                          </m:r>
                        </m:e>
                        <m:sub>
                          <m:r>
                            <a:rPr lang="es-ES" sz="1800" b="0" i="1" smtClean="0">
                              <a:latin typeface="Cambria Math" panose="02040503050406030204" pitchFamily="18" charset="0"/>
                              <a:sym typeface="Symbol" panose="05050102010706020507" pitchFamily="18" charset="2"/>
                            </a:rPr>
                            <m:t>2</m:t>
                          </m:r>
                        </m:sub>
                      </m:sSub>
                      <m:r>
                        <a:rPr lang="es-ES" sz="1800" b="0" i="1" smtClean="0">
                          <a:latin typeface="Cambria Math" panose="02040503050406030204" pitchFamily="18" charset="0"/>
                          <a:sym typeface="Symbol" panose="05050102010706020507" pitchFamily="18" charset="2"/>
                        </a:rPr>
                        <m:t>𝐶𝑜𝑠</m:t>
                      </m:r>
                      <m:r>
                        <a:rPr lang="es-ES" sz="1800" b="0" i="1" smtClean="0">
                          <a:latin typeface="Cambria Math" panose="02040503050406030204" pitchFamily="18" charset="0"/>
                          <a:sym typeface="Symbol" panose="05050102010706020507" pitchFamily="18" charset="2"/>
                        </a:rPr>
                        <m:t>2</m:t>
                      </m:r>
                      <m:r>
                        <a:rPr lang="es-ES" sz="1800" b="0" i="1" smtClean="0">
                          <a:latin typeface="Cambria Math" panose="02040503050406030204" pitchFamily="18" charset="0"/>
                          <a:sym typeface="Symbol" panose="05050102010706020507" pitchFamily="18" charset="2"/>
                        </a:rPr>
                        <m:t>𝑥</m:t>
                      </m:r>
                    </m:oMath>
                  </m:oMathPara>
                </a14:m>
                <a:endParaRPr lang="es-EC" sz="1800" dirty="0"/>
              </a:p>
              <a:p>
                <a:pPr marL="0" indent="0" algn="just">
                  <a:buNone/>
                </a:pPr>
                <a:r>
                  <a:rPr lang="es-EC" sz="1800" dirty="0"/>
                  <a:t>Al sumar </a:t>
                </a:r>
                <a14:m>
                  <m:oMath xmlns:m="http://schemas.openxmlformats.org/officeDocument/2006/math">
                    <m:sSup>
                      <m:sSupPr>
                        <m:ctrlPr>
                          <a:rPr lang="es-ES" sz="1800" b="0" i="1" smtClean="0">
                            <a:latin typeface="Cambria Math" panose="02040503050406030204" pitchFamily="18" charset="0"/>
                          </a:rPr>
                        </m:ctrlPr>
                      </m:sSupPr>
                      <m:e>
                        <m:r>
                          <a:rPr lang="es-ES" sz="1800" b="0" i="1" smtClean="0">
                            <a:latin typeface="Cambria Math" panose="02040503050406030204" pitchFamily="18" charset="0"/>
                          </a:rPr>
                          <m:t>𝑦</m:t>
                        </m:r>
                      </m:e>
                      <m:sup>
                        <m:r>
                          <a:rPr lang="es-ES" sz="1800" b="0" i="1" smtClean="0">
                            <a:latin typeface="Cambria Math" panose="02040503050406030204" pitchFamily="18" charset="0"/>
                          </a:rPr>
                          <m:t>′′</m:t>
                        </m:r>
                      </m:sup>
                    </m:sSup>
                    <m:r>
                      <a:rPr lang="es-ES" sz="1800" b="0" i="1" smtClean="0">
                        <a:latin typeface="Cambria Math" panose="02040503050406030204" pitchFamily="18" charset="0"/>
                      </a:rPr>
                      <m:t>+4</m:t>
                    </m:r>
                    <m:r>
                      <a:rPr lang="es-ES" sz="1800" b="0" i="1" smtClean="0">
                        <a:latin typeface="Cambria Math" panose="02040503050406030204" pitchFamily="18" charset="0"/>
                      </a:rPr>
                      <m:t>𝑦</m:t>
                    </m:r>
                    <m:r>
                      <a:rPr lang="es-ES" sz="1800" b="0" i="1" smtClean="0">
                        <a:latin typeface="Cambria Math" panose="02040503050406030204" pitchFamily="18" charset="0"/>
                      </a:rPr>
                      <m:t>=0</m:t>
                    </m:r>
                  </m:oMath>
                </a14:m>
                <a:r>
                  <a:rPr lang="es-EC" sz="1800" dirty="0"/>
                  <a:t> </a:t>
                </a:r>
              </a:p>
              <a:p>
                <a:pPr marL="0" indent="0" algn="just">
                  <a:buNone/>
                </a:pPr>
                <a:endParaRPr lang="es-EC" sz="1800" dirty="0"/>
              </a:p>
              <a:p>
                <a:pPr marL="0" indent="0" algn="just">
                  <a:buNone/>
                </a:pPr>
                <a:endParaRPr lang="es-EC" sz="1800" dirty="0"/>
              </a:p>
              <a:p>
                <a:pPr marL="0" indent="0" algn="just">
                  <a:buNone/>
                </a:pPr>
                <a:endParaRPr lang="es-EC" sz="1800" dirty="0"/>
              </a:p>
            </p:txBody>
          </p:sp>
        </mc:Choice>
        <mc:Fallback xmlns="">
          <p:sp>
            <p:nvSpPr>
              <p:cNvPr id="3" name="Marcador de contenido 2">
                <a:extLst>
                  <a:ext uri="{FF2B5EF4-FFF2-40B4-BE49-F238E27FC236}">
                    <a16:creationId xmlns:a16="http://schemas.microsoft.com/office/drawing/2014/main" id="{8D69B4EF-D009-4750-B397-1FB00056B67B}"/>
                  </a:ext>
                </a:extLst>
              </p:cNvPr>
              <p:cNvSpPr>
                <a:spLocks noGrp="1" noRot="1" noChangeAspect="1" noMove="1" noResize="1" noEditPoints="1" noAdjustHandles="1" noChangeArrowheads="1" noChangeShapeType="1" noTextEdit="1"/>
              </p:cNvSpPr>
              <p:nvPr>
                <p:ph idx="1"/>
              </p:nvPr>
            </p:nvSpPr>
            <p:spPr>
              <a:xfrm>
                <a:off x="1455174" y="1297858"/>
                <a:ext cx="9898626" cy="4070555"/>
              </a:xfrm>
              <a:blipFill>
                <a:blip r:embed="rId2"/>
                <a:stretch>
                  <a:fillRect l="-554" r="-493" b="-599"/>
                </a:stretch>
              </a:blipFill>
            </p:spPr>
            <p:txBody>
              <a:bodyPr/>
              <a:lstStyle/>
              <a:p>
                <a:r>
                  <a:rPr lang="es-EC">
                    <a:noFill/>
                  </a:rPr>
                  <a:t> </a:t>
                </a:r>
              </a:p>
            </p:txBody>
          </p:sp>
        </mc:Fallback>
      </mc:AlternateContent>
      <p:pic>
        <p:nvPicPr>
          <p:cNvPr id="6" name="Imagen 5">
            <a:extLst>
              <a:ext uri="{FF2B5EF4-FFF2-40B4-BE49-F238E27FC236}">
                <a16:creationId xmlns:a16="http://schemas.microsoft.com/office/drawing/2014/main" id="{E2999B4F-733D-4110-A56B-BCCDE0AF405F}"/>
              </a:ext>
            </a:extLst>
          </p:cNvPr>
          <p:cNvPicPr>
            <a:picLocks noChangeAspect="1"/>
          </p:cNvPicPr>
          <p:nvPr/>
        </p:nvPicPr>
        <p:blipFill>
          <a:blip r:embed="rId3"/>
          <a:stretch>
            <a:fillRect/>
          </a:stretch>
        </p:blipFill>
        <p:spPr>
          <a:xfrm>
            <a:off x="1534696" y="5368413"/>
            <a:ext cx="9087035" cy="685068"/>
          </a:xfrm>
          <a:prstGeom prst="rect">
            <a:avLst/>
          </a:prstGeom>
        </p:spPr>
      </p:pic>
    </p:spTree>
    <p:extLst>
      <p:ext uri="{BB962C8B-B14F-4D97-AF65-F5344CB8AC3E}">
        <p14:creationId xmlns:p14="http://schemas.microsoft.com/office/powerpoint/2010/main" val="783151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CC3727-CCBB-4F85-A20B-6614F77686B5}"/>
              </a:ext>
            </a:extLst>
          </p:cNvPr>
          <p:cNvSpPr>
            <a:spLocks noGrp="1"/>
          </p:cNvSpPr>
          <p:nvPr>
            <p:ph type="title"/>
          </p:nvPr>
        </p:nvSpPr>
        <p:spPr>
          <a:xfrm>
            <a:off x="1534696" y="804519"/>
            <a:ext cx="9520158" cy="552333"/>
          </a:xfrm>
        </p:spPr>
        <p:txBody>
          <a:bodyPr/>
          <a:lstStyle/>
          <a:p>
            <a:r>
              <a:rPr lang="es-ES" dirty="0"/>
              <a:t>Ejemplo 2:</a:t>
            </a:r>
            <a:endParaRPr lang="es-EC" dirty="0"/>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EFD0F05D-E026-4921-9A06-788E86EA6815}"/>
                  </a:ext>
                </a:extLst>
              </p:cNvPr>
              <p:cNvSpPr>
                <a:spLocks noGrp="1"/>
              </p:cNvSpPr>
              <p:nvPr>
                <p:ph idx="1"/>
              </p:nvPr>
            </p:nvSpPr>
            <p:spPr>
              <a:xfrm>
                <a:off x="1435510" y="1661653"/>
                <a:ext cx="9918290" cy="4515310"/>
              </a:xfrm>
            </p:spPr>
            <p:txBody>
              <a:bodyPr>
                <a:normAutofit/>
              </a:bodyPr>
              <a:lstStyle/>
              <a:p>
                <a:pPr marL="0" indent="0" algn="just">
                  <a:buNone/>
                </a:pPr>
                <a:r>
                  <a:rPr lang="es-ES" b="1" dirty="0"/>
                  <a:t>Determine si </a:t>
                </a:r>
                <a14:m>
                  <m:oMath xmlns:m="http://schemas.openxmlformats.org/officeDocument/2006/math">
                    <m:r>
                      <a:rPr lang="es-ES" b="1" i="1" smtClean="0">
                        <a:latin typeface="Cambria Math" panose="02040503050406030204" pitchFamily="18" charset="0"/>
                      </a:rPr>
                      <m:t>𝒚</m:t>
                    </m:r>
                    <m:r>
                      <a:rPr lang="es-ES" b="1" i="1" smtClean="0">
                        <a:latin typeface="Cambria Math" panose="02040503050406030204" pitchFamily="18" charset="0"/>
                      </a:rPr>
                      <m:t>=</m:t>
                    </m:r>
                    <m:sSup>
                      <m:sSupPr>
                        <m:ctrlPr>
                          <a:rPr lang="es-ES" b="1" i="1" smtClean="0">
                            <a:latin typeface="Cambria Math" panose="02040503050406030204" pitchFamily="18" charset="0"/>
                          </a:rPr>
                        </m:ctrlPr>
                      </m:sSupPr>
                      <m:e>
                        <m:r>
                          <a:rPr lang="es-ES" b="1" i="1" smtClean="0">
                            <a:latin typeface="Cambria Math" panose="02040503050406030204" pitchFamily="18" charset="0"/>
                          </a:rPr>
                          <m:t>𝒙</m:t>
                        </m:r>
                      </m:e>
                      <m:sup>
                        <m:r>
                          <a:rPr lang="es-ES" b="1" i="1" smtClean="0">
                            <a:latin typeface="Cambria Math" panose="02040503050406030204" pitchFamily="18" charset="0"/>
                          </a:rPr>
                          <m:t>𝟐</m:t>
                        </m:r>
                      </m:sup>
                    </m:sSup>
                    <m:r>
                      <a:rPr lang="es-ES" b="1" i="1" smtClean="0">
                        <a:latin typeface="Cambria Math" panose="02040503050406030204" pitchFamily="18" charset="0"/>
                      </a:rPr>
                      <m:t>−</m:t>
                    </m:r>
                    <m:r>
                      <a:rPr lang="es-ES" b="1" i="1" smtClean="0">
                        <a:latin typeface="Cambria Math" panose="02040503050406030204" pitchFamily="18" charset="0"/>
                      </a:rPr>
                      <m:t>𝟏</m:t>
                    </m:r>
                  </m:oMath>
                </a14:m>
                <a:r>
                  <a:rPr lang="es-EC" b="1" dirty="0"/>
                  <a:t> es una solución de </a:t>
                </a:r>
                <a14:m>
                  <m:oMath xmlns:m="http://schemas.openxmlformats.org/officeDocument/2006/math">
                    <m:sSup>
                      <m:sSupPr>
                        <m:ctrlPr>
                          <a:rPr lang="es-EC" b="1" i="1" smtClean="0">
                            <a:latin typeface="Cambria Math" panose="02040503050406030204" pitchFamily="18" charset="0"/>
                          </a:rPr>
                        </m:ctrlPr>
                      </m:sSupPr>
                      <m:e>
                        <m:d>
                          <m:dPr>
                            <m:ctrlPr>
                              <a:rPr lang="es-EC" b="1" i="1" smtClean="0">
                                <a:latin typeface="Cambria Math" panose="02040503050406030204" pitchFamily="18" charset="0"/>
                              </a:rPr>
                            </m:ctrlPr>
                          </m:dPr>
                          <m:e>
                            <m:r>
                              <a:rPr lang="es-ES" b="1" i="1" smtClean="0">
                                <a:latin typeface="Cambria Math" panose="02040503050406030204" pitchFamily="18" charset="0"/>
                              </a:rPr>
                              <m:t>𝒚</m:t>
                            </m:r>
                            <m:r>
                              <a:rPr lang="es-ES" b="1" i="1" smtClean="0">
                                <a:latin typeface="Cambria Math" panose="02040503050406030204" pitchFamily="18" charset="0"/>
                              </a:rPr>
                              <m:t>′</m:t>
                            </m:r>
                          </m:e>
                        </m:d>
                      </m:e>
                      <m:sup>
                        <m:r>
                          <a:rPr lang="es-ES" b="1" i="1" smtClean="0">
                            <a:latin typeface="Cambria Math" panose="02040503050406030204" pitchFamily="18" charset="0"/>
                          </a:rPr>
                          <m:t>𝟒</m:t>
                        </m:r>
                      </m:sup>
                    </m:sSup>
                    <m:r>
                      <a:rPr lang="es-ES" b="1" i="1" smtClean="0">
                        <a:latin typeface="Cambria Math" panose="02040503050406030204" pitchFamily="18" charset="0"/>
                      </a:rPr>
                      <m:t>+</m:t>
                    </m:r>
                    <m:sSup>
                      <m:sSupPr>
                        <m:ctrlPr>
                          <a:rPr lang="es-ES" b="1" i="1" smtClean="0">
                            <a:latin typeface="Cambria Math" panose="02040503050406030204" pitchFamily="18" charset="0"/>
                          </a:rPr>
                        </m:ctrlPr>
                      </m:sSupPr>
                      <m:e>
                        <m:r>
                          <a:rPr lang="es-ES" b="1" i="1" smtClean="0">
                            <a:latin typeface="Cambria Math" panose="02040503050406030204" pitchFamily="18" charset="0"/>
                          </a:rPr>
                          <m:t>𝒚</m:t>
                        </m:r>
                      </m:e>
                      <m:sup>
                        <m:r>
                          <a:rPr lang="es-ES" b="1" i="1" smtClean="0">
                            <a:latin typeface="Cambria Math" panose="02040503050406030204" pitchFamily="18" charset="0"/>
                          </a:rPr>
                          <m:t>𝟐</m:t>
                        </m:r>
                      </m:sup>
                    </m:sSup>
                    <m:r>
                      <a:rPr lang="es-ES" b="1" i="1" smtClean="0">
                        <a:latin typeface="Cambria Math" panose="02040503050406030204" pitchFamily="18" charset="0"/>
                      </a:rPr>
                      <m:t>=−</m:t>
                    </m:r>
                    <m:r>
                      <a:rPr lang="es-ES" b="1" i="1" smtClean="0">
                        <a:latin typeface="Cambria Math" panose="02040503050406030204" pitchFamily="18" charset="0"/>
                      </a:rPr>
                      <m:t>𝟏</m:t>
                    </m:r>
                  </m:oMath>
                </a14:m>
                <a:endParaRPr lang="es-EC" b="1" dirty="0"/>
              </a:p>
              <a:p>
                <a:pPr marL="0" indent="0" algn="just">
                  <a:buNone/>
                </a:pPr>
                <a:r>
                  <a:rPr lang="es-EC" dirty="0"/>
                  <a:t>Obsérvese que el lado izquierdo de la ecuación diferencial debe ser no negativo para cada función real y(x) y cualquier x, puesto que es la suma de términos elevados a la segunda y cuarta potencias, en tanto que el lado derecho de la ecuación es negativo. Debido a que ninguna función y(x) satisfará esta ecuación, la ecuación diferencial no tiene solución.</a:t>
                </a:r>
              </a:p>
              <a:p>
                <a:pPr marL="0" indent="0" algn="just">
                  <a:buNone/>
                </a:pPr>
                <a:r>
                  <a:rPr lang="es-EC" dirty="0"/>
                  <a:t>Vemos que algunas ecuaciones diferenciales tienen un número infinito de soluciones (ejemplo 1), mientras que otras ecuaciones diferenciales no tienen solución (ejemplo 2). También es posible que una ecuación diferencial tenga exactamente una solución. Considere </a:t>
                </a:r>
                <a14:m>
                  <m:oMath xmlns:m="http://schemas.openxmlformats.org/officeDocument/2006/math">
                    <m:sSup>
                      <m:sSupPr>
                        <m:ctrlPr>
                          <a:rPr lang="es-EC" b="1" i="1" smtClean="0">
                            <a:latin typeface="Cambria Math" panose="02040503050406030204" pitchFamily="18" charset="0"/>
                          </a:rPr>
                        </m:ctrlPr>
                      </m:sSupPr>
                      <m:e>
                        <m:d>
                          <m:dPr>
                            <m:ctrlPr>
                              <a:rPr lang="es-EC" b="1" i="1" smtClean="0">
                                <a:latin typeface="Cambria Math" panose="02040503050406030204" pitchFamily="18" charset="0"/>
                              </a:rPr>
                            </m:ctrlPr>
                          </m:dPr>
                          <m:e>
                            <m:r>
                              <a:rPr lang="es-ES" b="1" i="1" smtClean="0">
                                <a:latin typeface="Cambria Math" panose="02040503050406030204" pitchFamily="18" charset="0"/>
                              </a:rPr>
                              <m:t>𝒚</m:t>
                            </m:r>
                            <m:r>
                              <a:rPr lang="es-ES" b="1" i="1" smtClean="0">
                                <a:latin typeface="Cambria Math" panose="02040503050406030204" pitchFamily="18" charset="0"/>
                              </a:rPr>
                              <m:t>′</m:t>
                            </m:r>
                          </m:e>
                        </m:d>
                      </m:e>
                      <m:sup>
                        <m:r>
                          <a:rPr lang="es-ES" b="1" i="1" smtClean="0">
                            <a:latin typeface="Cambria Math" panose="02040503050406030204" pitchFamily="18" charset="0"/>
                          </a:rPr>
                          <m:t>𝟒</m:t>
                        </m:r>
                      </m:sup>
                    </m:sSup>
                    <m:r>
                      <a:rPr lang="es-ES" b="1" i="1" smtClean="0">
                        <a:latin typeface="Cambria Math" panose="02040503050406030204" pitchFamily="18" charset="0"/>
                      </a:rPr>
                      <m:t>+</m:t>
                    </m:r>
                    <m:sSup>
                      <m:sSupPr>
                        <m:ctrlPr>
                          <a:rPr lang="es-ES" b="1" i="1" smtClean="0">
                            <a:latin typeface="Cambria Math" panose="02040503050406030204" pitchFamily="18" charset="0"/>
                          </a:rPr>
                        </m:ctrlPr>
                      </m:sSupPr>
                      <m:e>
                        <m:r>
                          <a:rPr lang="es-ES" b="1" i="1" smtClean="0">
                            <a:latin typeface="Cambria Math" panose="02040503050406030204" pitchFamily="18" charset="0"/>
                          </a:rPr>
                          <m:t>𝒚</m:t>
                        </m:r>
                      </m:e>
                      <m:sup>
                        <m:r>
                          <a:rPr lang="es-ES" b="1" i="1" smtClean="0">
                            <a:latin typeface="Cambria Math" panose="02040503050406030204" pitchFamily="18" charset="0"/>
                          </a:rPr>
                          <m:t>𝟐</m:t>
                        </m:r>
                      </m:sup>
                    </m:sSup>
                    <m:r>
                      <a:rPr lang="es-ES" b="1" i="1" smtClean="0">
                        <a:latin typeface="Cambria Math" panose="02040503050406030204" pitchFamily="18" charset="0"/>
                      </a:rPr>
                      <m:t>=</m:t>
                    </m:r>
                    <m:r>
                      <a:rPr lang="es-ES" b="1" i="1" smtClean="0">
                        <a:latin typeface="Cambria Math" panose="02040503050406030204" pitchFamily="18" charset="0"/>
                      </a:rPr>
                      <m:t>𝟎</m:t>
                    </m:r>
                  </m:oMath>
                </a14:m>
                <a:r>
                  <a:rPr lang="es-EC" b="1" dirty="0"/>
                  <a:t> </a:t>
                </a:r>
              </a:p>
              <a:p>
                <a:pPr marL="0" indent="0" algn="just">
                  <a:buNone/>
                </a:pPr>
                <a:r>
                  <a:rPr lang="es-EC" dirty="0"/>
                  <a:t>Que por idénticas razones a las expresadas en el ejemplo 2, sólo tiene una solución y=0</a:t>
                </a:r>
              </a:p>
            </p:txBody>
          </p:sp>
        </mc:Choice>
        <mc:Fallback xmlns="">
          <p:sp>
            <p:nvSpPr>
              <p:cNvPr id="3" name="Marcador de contenido 2">
                <a:extLst>
                  <a:ext uri="{FF2B5EF4-FFF2-40B4-BE49-F238E27FC236}">
                    <a16:creationId xmlns:a16="http://schemas.microsoft.com/office/drawing/2014/main" id="{EFD0F05D-E026-4921-9A06-788E86EA6815}"/>
                  </a:ext>
                </a:extLst>
              </p:cNvPr>
              <p:cNvSpPr>
                <a:spLocks noGrp="1" noRot="1" noChangeAspect="1" noMove="1" noResize="1" noEditPoints="1" noAdjustHandles="1" noChangeArrowheads="1" noChangeShapeType="1" noTextEdit="1"/>
              </p:cNvSpPr>
              <p:nvPr>
                <p:ph idx="1"/>
              </p:nvPr>
            </p:nvSpPr>
            <p:spPr>
              <a:xfrm>
                <a:off x="1435510" y="1661653"/>
                <a:ext cx="9918290" cy="4515310"/>
              </a:xfrm>
              <a:blipFill>
                <a:blip r:embed="rId2"/>
                <a:stretch>
                  <a:fillRect l="-614" r="-614" b="-1892"/>
                </a:stretch>
              </a:blipFill>
            </p:spPr>
            <p:txBody>
              <a:bodyPr/>
              <a:lstStyle/>
              <a:p>
                <a:r>
                  <a:rPr lang="es-EC">
                    <a:noFill/>
                  </a:rPr>
                  <a:t> </a:t>
                </a:r>
              </a:p>
            </p:txBody>
          </p:sp>
        </mc:Fallback>
      </mc:AlternateContent>
    </p:spTree>
    <p:extLst>
      <p:ext uri="{BB962C8B-B14F-4D97-AF65-F5344CB8AC3E}">
        <p14:creationId xmlns:p14="http://schemas.microsoft.com/office/powerpoint/2010/main" val="1199429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B6298-0A07-495D-95D0-BB43B94BB3B1}"/>
              </a:ext>
            </a:extLst>
          </p:cNvPr>
          <p:cNvSpPr>
            <a:spLocks noGrp="1"/>
          </p:cNvSpPr>
          <p:nvPr>
            <p:ph type="title"/>
          </p:nvPr>
        </p:nvSpPr>
        <p:spPr>
          <a:xfrm>
            <a:off x="1534696" y="804520"/>
            <a:ext cx="9520158" cy="532668"/>
          </a:xfrm>
        </p:spPr>
        <p:txBody>
          <a:bodyPr/>
          <a:lstStyle/>
          <a:p>
            <a:r>
              <a:rPr lang="es-ES" dirty="0"/>
              <a:t>Ecuaciones Diferenciales</a:t>
            </a:r>
            <a:endParaRPr lang="es-EC" dirty="0"/>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614E5538-3F09-4F41-AF2F-2FD0D70F02EC}"/>
                  </a:ext>
                </a:extLst>
              </p:cNvPr>
              <p:cNvSpPr>
                <a:spLocks noGrp="1"/>
              </p:cNvSpPr>
              <p:nvPr>
                <p:ph idx="1"/>
              </p:nvPr>
            </p:nvSpPr>
            <p:spPr>
              <a:xfrm>
                <a:off x="632661" y="1966506"/>
                <a:ext cx="11264371" cy="4086974"/>
              </a:xfrm>
            </p:spPr>
            <p:txBody>
              <a:bodyPr>
                <a:normAutofit/>
              </a:bodyPr>
              <a:lstStyle/>
              <a:p>
                <a:pPr marL="0" indent="0">
                  <a:buNone/>
                </a:pPr>
                <a:r>
                  <a:rPr lang="es-ES" dirty="0"/>
                  <a:t>Una solución particular de una ecuación diferencial es cualquier solución única. La solución general de una ecuación diferencial es el conjunto de todas las soluciones.</a:t>
                </a:r>
              </a:p>
              <a:p>
                <a:pPr marL="0" indent="0">
                  <a:buNone/>
                </a:pPr>
                <a:r>
                  <a:rPr lang="es-ES" dirty="0"/>
                  <a:t>Ejemplo. La solución general del ejemplo 1, se puede demostrar que es </a:t>
                </a:r>
                <a14:m>
                  <m:oMath xmlns:m="http://schemas.openxmlformats.org/officeDocument/2006/math">
                    <m:r>
                      <a:rPr lang="es-ES" b="0" i="1" smtClean="0">
                        <a:latin typeface="Cambria Math" panose="02040503050406030204" pitchFamily="18" charset="0"/>
                        <a:sym typeface="Symbol" panose="05050102010706020507" pitchFamily="18" charset="2"/>
                      </a:rPr>
                      <m:t>𝑦</m:t>
                    </m:r>
                    <m:d>
                      <m:dPr>
                        <m:ctrlPr>
                          <a:rPr lang="es-ES" b="0" i="1" smtClean="0">
                            <a:latin typeface="Cambria Math" panose="02040503050406030204" pitchFamily="18" charset="0"/>
                            <a:sym typeface="Symbol" panose="05050102010706020507" pitchFamily="18" charset="2"/>
                          </a:rPr>
                        </m:ctrlPr>
                      </m:dPr>
                      <m:e>
                        <m:r>
                          <a:rPr lang="es-ES" b="0" i="1" smtClean="0">
                            <a:latin typeface="Cambria Math" panose="02040503050406030204" pitchFamily="18" charset="0"/>
                            <a:sym typeface="Symbol" panose="05050102010706020507" pitchFamily="18" charset="2"/>
                          </a:rPr>
                          <m:t>𝑥</m:t>
                        </m:r>
                      </m:e>
                    </m:d>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1</m:t>
                        </m:r>
                      </m:sub>
                    </m:sSub>
                    <m:r>
                      <a:rPr lang="es-ES" b="0" i="1" smtClean="0">
                        <a:latin typeface="Cambria Math" panose="02040503050406030204" pitchFamily="18" charset="0"/>
                        <a:sym typeface="Symbol" panose="05050102010706020507" pitchFamily="18" charset="2"/>
                      </a:rPr>
                      <m:t>𝑆𝑒𝑛</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r>
                      <a:rPr lang="es-ES" b="0" i="1" smtClean="0">
                        <a:latin typeface="Cambria Math" panose="02040503050406030204" pitchFamily="18" charset="0"/>
                        <a:sym typeface="Symbol" panose="05050102010706020507" pitchFamily="18" charset="2"/>
                      </a:rPr>
                      <m:t>+</m:t>
                    </m:r>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2</m:t>
                        </m:r>
                      </m:sub>
                    </m:sSub>
                    <m:r>
                      <a:rPr lang="es-ES" b="0" i="1" smtClean="0">
                        <a:latin typeface="Cambria Math" panose="02040503050406030204" pitchFamily="18" charset="0"/>
                        <a:sym typeface="Symbol" panose="05050102010706020507" pitchFamily="18" charset="2"/>
                      </a:rPr>
                      <m:t>𝐶𝑜𝑠</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oMath>
                </a14:m>
                <a:r>
                  <a:rPr lang="es-EC" dirty="0"/>
                  <a:t> Es decir, cada solución particular de la ecuación diferencial tiene esta forma general. Algunas soluciones particulares son: a) </a:t>
                </a:r>
                <a14:m>
                  <m:oMath xmlns:m="http://schemas.openxmlformats.org/officeDocument/2006/math">
                    <m:r>
                      <a:rPr lang="es-ES" b="0" i="1" smtClean="0">
                        <a:latin typeface="Cambria Math" panose="02040503050406030204" pitchFamily="18" charset="0"/>
                        <a:sym typeface="Symbol" panose="05050102010706020507" pitchFamily="18" charset="2"/>
                      </a:rPr>
                      <m:t>𝑦</m:t>
                    </m:r>
                    <m:d>
                      <m:dPr>
                        <m:ctrlPr>
                          <a:rPr lang="es-ES" b="0" i="1" smtClean="0">
                            <a:latin typeface="Cambria Math" panose="02040503050406030204" pitchFamily="18" charset="0"/>
                            <a:sym typeface="Symbol" panose="05050102010706020507" pitchFamily="18" charset="2"/>
                          </a:rPr>
                        </m:ctrlPr>
                      </m:dPr>
                      <m:e>
                        <m:r>
                          <a:rPr lang="es-ES" b="0" i="1" smtClean="0">
                            <a:latin typeface="Cambria Math" panose="02040503050406030204" pitchFamily="18" charset="0"/>
                            <a:sym typeface="Symbol" panose="05050102010706020507" pitchFamily="18" charset="2"/>
                          </a:rPr>
                          <m:t>𝑥</m:t>
                        </m:r>
                      </m:e>
                    </m:d>
                    <m:r>
                      <a:rPr lang="es-ES" b="0" i="1" smtClean="0">
                        <a:latin typeface="Cambria Math" panose="02040503050406030204" pitchFamily="18" charset="0"/>
                        <a:sym typeface="Symbol" panose="05050102010706020507" pitchFamily="18" charset="2"/>
                      </a:rPr>
                      <m:t>=5</m:t>
                    </m:r>
                    <m:r>
                      <a:rPr lang="es-ES" b="0" i="1" smtClean="0">
                        <a:latin typeface="Cambria Math" panose="02040503050406030204" pitchFamily="18" charset="0"/>
                        <a:sym typeface="Symbol" panose="05050102010706020507" pitchFamily="18" charset="2"/>
                      </a:rPr>
                      <m:t>𝑆𝑒𝑛</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r>
                      <a:rPr lang="es-ES" b="0" i="1" smtClean="0">
                        <a:latin typeface="Cambria Math" panose="02040503050406030204" pitchFamily="18" charset="0"/>
                        <a:sym typeface="Symbol" panose="05050102010706020507" pitchFamily="18" charset="2"/>
                      </a:rPr>
                      <m:t>−3</m:t>
                    </m:r>
                    <m:r>
                      <a:rPr lang="es-ES" b="0" i="1" smtClean="0">
                        <a:latin typeface="Cambria Math" panose="02040503050406030204" pitchFamily="18" charset="0"/>
                        <a:sym typeface="Symbol" panose="05050102010706020507" pitchFamily="18" charset="2"/>
                      </a:rPr>
                      <m:t>𝐶𝑜𝑠</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r>
                      <a:rPr lang="es-ES" b="0" i="1" smtClean="0">
                        <a:latin typeface="Cambria Math" panose="02040503050406030204" pitchFamily="18" charset="0"/>
                        <a:sym typeface="Symbol" panose="05050102010706020507" pitchFamily="18" charset="2"/>
                      </a:rPr>
                      <m:t> </m:t>
                    </m:r>
                  </m:oMath>
                </a14:m>
                <a:r>
                  <a:rPr lang="es-EC" dirty="0"/>
                  <a:t>  con </a:t>
                </a:r>
                <a14:m>
                  <m:oMath xmlns:m="http://schemas.openxmlformats.org/officeDocument/2006/math">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1</m:t>
                        </m:r>
                      </m:sub>
                    </m:sSub>
                  </m:oMath>
                </a14:m>
                <a:r>
                  <a:rPr lang="es-EC" dirty="0"/>
                  <a:t>=5 y </a:t>
                </a:r>
                <a14:m>
                  <m:oMath xmlns:m="http://schemas.openxmlformats.org/officeDocument/2006/math">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2</m:t>
                        </m:r>
                      </m:sub>
                    </m:sSub>
                  </m:oMath>
                </a14:m>
                <a:r>
                  <a:rPr lang="es-EC" dirty="0"/>
                  <a:t>=-3</a:t>
                </a:r>
              </a:p>
              <a:p>
                <a:pPr marL="0" indent="0">
                  <a:buNone/>
                </a:pPr>
                <a:r>
                  <a:rPr lang="es-EC" dirty="0"/>
                  <a:t>b) </a:t>
                </a:r>
                <a14:m>
                  <m:oMath xmlns:m="http://schemas.openxmlformats.org/officeDocument/2006/math">
                    <m:r>
                      <a:rPr lang="es-ES" b="0" i="1" smtClean="0">
                        <a:latin typeface="Cambria Math" panose="02040503050406030204" pitchFamily="18" charset="0"/>
                        <a:sym typeface="Symbol" panose="05050102010706020507" pitchFamily="18" charset="2"/>
                      </a:rPr>
                      <m:t>𝑦</m:t>
                    </m:r>
                    <m:d>
                      <m:dPr>
                        <m:ctrlPr>
                          <a:rPr lang="es-ES" b="0" i="1" smtClean="0">
                            <a:latin typeface="Cambria Math" panose="02040503050406030204" pitchFamily="18" charset="0"/>
                            <a:sym typeface="Symbol" panose="05050102010706020507" pitchFamily="18" charset="2"/>
                          </a:rPr>
                        </m:ctrlPr>
                      </m:dPr>
                      <m:e>
                        <m:r>
                          <a:rPr lang="es-ES" b="0" i="1" smtClean="0">
                            <a:latin typeface="Cambria Math" panose="02040503050406030204" pitchFamily="18" charset="0"/>
                            <a:sym typeface="Symbol" panose="05050102010706020507" pitchFamily="18" charset="2"/>
                          </a:rPr>
                          <m:t>𝑥</m:t>
                        </m:r>
                      </m:e>
                    </m:d>
                    <m:r>
                      <a:rPr lang="es-ES" b="0" i="1" smtClean="0">
                        <a:latin typeface="Cambria Math" panose="02040503050406030204" pitchFamily="18" charset="0"/>
                        <a:sym typeface="Symbol" panose="05050102010706020507" pitchFamily="18" charset="2"/>
                      </a:rPr>
                      <m:t>=</m:t>
                    </m:r>
                    <m:r>
                      <a:rPr lang="es-ES" b="0" i="1" smtClean="0">
                        <a:latin typeface="Cambria Math" panose="02040503050406030204" pitchFamily="18" charset="0"/>
                        <a:sym typeface="Symbol" panose="05050102010706020507" pitchFamily="18" charset="2"/>
                      </a:rPr>
                      <m:t>𝑆𝑒𝑛</m:t>
                    </m:r>
                    <m:r>
                      <a:rPr lang="es-ES" b="0" i="1" smtClean="0">
                        <a:latin typeface="Cambria Math" panose="02040503050406030204" pitchFamily="18" charset="0"/>
                        <a:sym typeface="Symbol" panose="05050102010706020507" pitchFamily="18" charset="2"/>
                      </a:rPr>
                      <m:t>2</m:t>
                    </m:r>
                    <m:r>
                      <a:rPr lang="es-ES" b="0" i="1" smtClean="0">
                        <a:latin typeface="Cambria Math" panose="02040503050406030204" pitchFamily="18" charset="0"/>
                        <a:sym typeface="Symbol" panose="05050102010706020507" pitchFamily="18" charset="2"/>
                      </a:rPr>
                      <m:t>𝑥</m:t>
                    </m:r>
                  </m:oMath>
                </a14:m>
                <a:r>
                  <a:rPr lang="es-EC" dirty="0"/>
                  <a:t>  con </a:t>
                </a:r>
                <a14:m>
                  <m:oMath xmlns:m="http://schemas.openxmlformats.org/officeDocument/2006/math">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1</m:t>
                        </m:r>
                      </m:sub>
                    </m:sSub>
                  </m:oMath>
                </a14:m>
                <a:r>
                  <a:rPr lang="es-EC" dirty="0"/>
                  <a:t>=1 y </a:t>
                </a:r>
                <a14:m>
                  <m:oMath xmlns:m="http://schemas.openxmlformats.org/officeDocument/2006/math">
                    <m:sSub>
                      <m:sSubPr>
                        <m:ctrlPr>
                          <a:rPr lang="es-ES" b="0" i="1" smtClean="0">
                            <a:latin typeface="Cambria Math" panose="02040503050406030204" pitchFamily="18" charset="0"/>
                            <a:sym typeface="Symbol" panose="05050102010706020507" pitchFamily="18" charset="2"/>
                          </a:rPr>
                        </m:ctrlPr>
                      </m:sSubPr>
                      <m:e>
                        <m:r>
                          <a:rPr lang="es-ES" b="0" i="1" smtClean="0">
                            <a:latin typeface="Cambria Math" panose="02040503050406030204" pitchFamily="18" charset="0"/>
                            <a:sym typeface="Symbol" panose="05050102010706020507" pitchFamily="18" charset="2"/>
                          </a:rPr>
                          <m:t>𝐶</m:t>
                        </m:r>
                      </m:e>
                      <m:sub>
                        <m:r>
                          <a:rPr lang="es-ES" b="0" i="1" smtClean="0">
                            <a:latin typeface="Cambria Math" panose="02040503050406030204" pitchFamily="18" charset="0"/>
                            <a:sym typeface="Symbol" panose="05050102010706020507" pitchFamily="18" charset="2"/>
                          </a:rPr>
                          <m:t>2</m:t>
                        </m:r>
                      </m:sub>
                    </m:sSub>
                  </m:oMath>
                </a14:m>
                <a:r>
                  <a:rPr lang="es-EC" dirty="0"/>
                  <a:t>0</a:t>
                </a:r>
              </a:p>
              <a:p>
                <a:pPr marL="0" indent="0">
                  <a:buNone/>
                </a:pPr>
                <a:r>
                  <a:rPr lang="es-EC" dirty="0"/>
                  <a:t>La solución general de una ecuación diferencial no se puede expresar siempre por medio de una fórmula única. Como un ejemplo, considere la ecuación diferencial </a:t>
                </a:r>
                <a14:m>
                  <m:oMath xmlns:m="http://schemas.openxmlformats.org/officeDocument/2006/math">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2</m:t>
                        </m:r>
                      </m:sup>
                    </m:sSup>
                    <m:r>
                      <a:rPr lang="es-ES" b="0" i="1" smtClean="0">
                        <a:latin typeface="Cambria Math" panose="02040503050406030204" pitchFamily="18" charset="0"/>
                      </a:rPr>
                      <m:t>=0</m:t>
                    </m:r>
                  </m:oMath>
                </a14:m>
                <a:r>
                  <a:rPr lang="es-EC" dirty="0"/>
                  <a:t> que tiene dos soluciones </a:t>
                </a:r>
                <a14:m>
                  <m:oMath xmlns:m="http://schemas.openxmlformats.org/officeDocument/2006/math">
                    <m:r>
                      <a:rPr lang="es-ES" b="0" i="1" smtClean="0">
                        <a:latin typeface="Cambria Math" panose="02040503050406030204" pitchFamily="18" charset="0"/>
                      </a:rPr>
                      <m:t>𝑦</m:t>
                    </m:r>
                    <m:r>
                      <a:rPr lang="es-ES" b="0" i="1" smtClean="0">
                        <a:latin typeface="Cambria Math" panose="02040503050406030204" pitchFamily="18" charset="0"/>
                      </a:rPr>
                      <m:t>=</m:t>
                    </m:r>
                    <m:f>
                      <m:fPr>
                        <m:ctrlPr>
                          <a:rPr lang="es-ES" b="0" i="1" smtClean="0">
                            <a:latin typeface="Cambria Math" panose="02040503050406030204" pitchFamily="18" charset="0"/>
                          </a:rPr>
                        </m:ctrlPr>
                      </m:fPr>
                      <m:num>
                        <m:r>
                          <a:rPr lang="es-ES" b="0" i="1" smtClean="0">
                            <a:latin typeface="Cambria Math" panose="02040503050406030204" pitchFamily="18" charset="0"/>
                          </a:rPr>
                          <m:t>1</m:t>
                        </m:r>
                      </m:num>
                      <m:den>
                        <m:r>
                          <a:rPr lang="es-ES" b="0" i="1" smtClean="0">
                            <a:latin typeface="Cambria Math" panose="02040503050406030204" pitchFamily="18" charset="0"/>
                          </a:rPr>
                          <m:t>𝑥</m:t>
                        </m:r>
                      </m:den>
                    </m:f>
                  </m:oMath>
                </a14:m>
                <a:r>
                  <a:rPr lang="es-EC" dirty="0"/>
                  <a:t> ; y=0</a:t>
                </a:r>
              </a:p>
            </p:txBody>
          </p:sp>
        </mc:Choice>
        <mc:Fallback xmlns="">
          <p:sp>
            <p:nvSpPr>
              <p:cNvPr id="3" name="Marcador de contenido 2">
                <a:extLst>
                  <a:ext uri="{FF2B5EF4-FFF2-40B4-BE49-F238E27FC236}">
                    <a16:creationId xmlns:a16="http://schemas.microsoft.com/office/drawing/2014/main" id="{614E5538-3F09-4F41-AF2F-2FD0D70F02EC}"/>
                  </a:ext>
                </a:extLst>
              </p:cNvPr>
              <p:cNvSpPr>
                <a:spLocks noGrp="1" noRot="1" noChangeAspect="1" noMove="1" noResize="1" noEditPoints="1" noAdjustHandles="1" noChangeArrowheads="1" noChangeShapeType="1" noTextEdit="1"/>
              </p:cNvSpPr>
              <p:nvPr>
                <p:ph idx="1"/>
              </p:nvPr>
            </p:nvSpPr>
            <p:spPr>
              <a:xfrm>
                <a:off x="632661" y="1966506"/>
                <a:ext cx="11264371" cy="4086974"/>
              </a:xfrm>
              <a:blipFill>
                <a:blip r:embed="rId2"/>
                <a:stretch>
                  <a:fillRect l="-595"/>
                </a:stretch>
              </a:blipFill>
            </p:spPr>
            <p:txBody>
              <a:bodyPr/>
              <a:lstStyle/>
              <a:p>
                <a:r>
                  <a:rPr lang="es-EC">
                    <a:noFill/>
                  </a:rPr>
                  <a:t> </a:t>
                </a:r>
              </a:p>
            </p:txBody>
          </p:sp>
        </mc:Fallback>
      </mc:AlternateContent>
    </p:spTree>
    <p:extLst>
      <p:ext uri="{BB962C8B-B14F-4D97-AF65-F5344CB8AC3E}">
        <p14:creationId xmlns:p14="http://schemas.microsoft.com/office/powerpoint/2010/main" val="2141860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6DE7A6-0725-4F44-881E-AAC59BCAD9DA}"/>
              </a:ext>
            </a:extLst>
          </p:cNvPr>
          <p:cNvSpPr>
            <a:spLocks noGrp="1"/>
          </p:cNvSpPr>
          <p:nvPr>
            <p:ph type="title"/>
          </p:nvPr>
        </p:nvSpPr>
        <p:spPr/>
        <p:txBody>
          <a:bodyPr/>
          <a:lstStyle/>
          <a:p>
            <a:r>
              <a:rPr lang="es-ES" dirty="0"/>
              <a:t>PROBLEMAS DE VALOR INICIAL Y DE FRONTERA</a:t>
            </a:r>
            <a:endParaRPr lang="es-EC" dirty="0"/>
          </a:p>
        </p:txBody>
      </p:sp>
      <p:sp>
        <p:nvSpPr>
          <p:cNvPr id="3" name="Marcador de contenido 2">
            <a:extLst>
              <a:ext uri="{FF2B5EF4-FFF2-40B4-BE49-F238E27FC236}">
                <a16:creationId xmlns:a16="http://schemas.microsoft.com/office/drawing/2014/main" id="{EFE9C5D6-58A6-4DA5-90BD-B5FCB6CB263A}"/>
              </a:ext>
            </a:extLst>
          </p:cNvPr>
          <p:cNvSpPr>
            <a:spLocks noGrp="1"/>
          </p:cNvSpPr>
          <p:nvPr>
            <p:ph idx="1"/>
          </p:nvPr>
        </p:nvSpPr>
        <p:spPr/>
        <p:txBody>
          <a:bodyPr>
            <a:normAutofit fontScale="92500" lnSpcReduction="20000"/>
          </a:bodyPr>
          <a:lstStyle/>
          <a:p>
            <a:pPr marL="0" indent="0" algn="just">
              <a:buNone/>
            </a:pPr>
            <a:r>
              <a:rPr lang="es-ES" sz="2800" dirty="0"/>
              <a:t>Una ecuación diferencial acompañada de condiciones subsidiarias sobre la función desconocida y sus derivadas, todas dadas al mismo valor de la variable independiente, constituyen un problema de </a:t>
            </a:r>
            <a:r>
              <a:rPr lang="es-ES" sz="2800" i="1" dirty="0">
                <a:solidFill>
                  <a:srgbClr val="FF0000"/>
                </a:solidFill>
              </a:rPr>
              <a:t>valor inicial</a:t>
            </a:r>
            <a:r>
              <a:rPr lang="es-ES" sz="2800" dirty="0"/>
              <a:t>. Las condiciones subsidiarias son condiciones iniciales. Si las condiciones subsidiarias se dan a más de un valor de la variable independiente, el problema es un problema de </a:t>
            </a:r>
            <a:r>
              <a:rPr lang="es-ES" sz="2800" i="1" dirty="0">
                <a:solidFill>
                  <a:srgbClr val="FF0000"/>
                </a:solidFill>
              </a:rPr>
              <a:t>valores en la frontera </a:t>
            </a:r>
            <a:r>
              <a:rPr lang="es-ES" sz="2800" dirty="0"/>
              <a:t>y las condiciones son las condiciones en la frontera</a:t>
            </a:r>
          </a:p>
          <a:p>
            <a:pPr algn="just"/>
            <a:endParaRPr lang="es-EC" sz="2800" dirty="0"/>
          </a:p>
        </p:txBody>
      </p:sp>
    </p:spTree>
    <p:extLst>
      <p:ext uri="{BB962C8B-B14F-4D97-AF65-F5344CB8AC3E}">
        <p14:creationId xmlns:p14="http://schemas.microsoft.com/office/powerpoint/2010/main" val="186370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5533DD-E8F4-430E-A28E-7FC8FC4F226A}"/>
              </a:ext>
            </a:extLst>
          </p:cNvPr>
          <p:cNvSpPr>
            <a:spLocks noGrp="1"/>
          </p:cNvSpPr>
          <p:nvPr>
            <p:ph type="title"/>
          </p:nvPr>
        </p:nvSpPr>
        <p:spPr/>
        <p:txBody>
          <a:bodyPr/>
          <a:lstStyle/>
          <a:p>
            <a:r>
              <a:rPr lang="es-ES" b="1" dirty="0">
                <a:solidFill>
                  <a:srgbClr val="FF0000"/>
                </a:solidFill>
              </a:rPr>
              <a:t>Ejemplo</a:t>
            </a:r>
            <a:endParaRPr lang="es-EC" b="1" dirty="0">
              <a:solidFill>
                <a:srgbClr val="FF0000"/>
              </a:solidFill>
            </a:endParaRPr>
          </a:p>
        </p:txBody>
      </p:sp>
      <mc:AlternateContent xmlns:mc="http://schemas.openxmlformats.org/markup-compatibility/2006" xmlns:a14="http://schemas.microsoft.com/office/drawing/2010/main">
        <mc:Choice Requires="a14">
          <p:sp>
            <p:nvSpPr>
              <p:cNvPr id="3" name="Marcador de contenido 2">
                <a:extLst>
                  <a:ext uri="{FF2B5EF4-FFF2-40B4-BE49-F238E27FC236}">
                    <a16:creationId xmlns:a16="http://schemas.microsoft.com/office/drawing/2014/main" id="{E2902B5D-153E-42C7-BFA7-F4FA2BE007FF}"/>
                  </a:ext>
                </a:extLst>
              </p:cNvPr>
              <p:cNvSpPr>
                <a:spLocks noGrp="1"/>
              </p:cNvSpPr>
              <p:nvPr>
                <p:ph idx="1"/>
              </p:nvPr>
            </p:nvSpPr>
            <p:spPr/>
            <p:txBody>
              <a:bodyPr/>
              <a:lstStyle/>
              <a:p>
                <a:pPr marL="0" indent="0">
                  <a:buNone/>
                </a:pPr>
                <a:r>
                  <a:rPr lang="es-ES" dirty="0"/>
                  <a:t>El problema </a:t>
                </a:r>
                <a14:m>
                  <m:oMath xmlns:m="http://schemas.openxmlformats.org/officeDocument/2006/math">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+2</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𝑒</m:t>
                        </m:r>
                      </m:e>
                      <m:sup>
                        <m:r>
                          <a:rPr lang="es-ES" b="0" i="1" smtClean="0">
                            <a:latin typeface="Cambria Math" panose="02040503050406030204" pitchFamily="18" charset="0"/>
                          </a:rPr>
                          <m:t>𝑥</m:t>
                        </m:r>
                      </m:sup>
                    </m:sSup>
                    <m:r>
                      <a:rPr lang="es-ES" b="0" i="1" smtClean="0">
                        <a:latin typeface="Cambria Math" panose="02040503050406030204" pitchFamily="18" charset="0"/>
                      </a:rPr>
                      <m:t> </m:t>
                    </m:r>
                  </m:oMath>
                </a14:m>
                <a:r>
                  <a:rPr lang="es-ES" dirty="0"/>
                  <a:t>; </a:t>
                </a:r>
                <a14:m>
                  <m:oMath xmlns:m="http://schemas.openxmlformats.org/officeDocument/2006/math">
                    <m:r>
                      <a:rPr lang="es-ES" b="0" i="1" smtClean="0">
                        <a:latin typeface="Cambria Math" panose="02040503050406030204" pitchFamily="18" charset="0"/>
                      </a:rPr>
                      <m:t>𝑦</m:t>
                    </m:r>
                    <m:d>
                      <m:dPr>
                        <m:ctrlPr>
                          <a:rPr lang="es-ES" b="0" i="1" smtClean="0">
                            <a:latin typeface="Cambria Math" panose="02040503050406030204" pitchFamily="18" charset="0"/>
                          </a:rPr>
                        </m:ctrlPr>
                      </m:dPr>
                      <m:e>
                        <m:r>
                          <a:rPr lang="es-ES" b="0" i="1" smtClean="0">
                            <a:latin typeface="Cambria Math" panose="02040503050406030204" pitchFamily="18" charset="0"/>
                            <a:ea typeface="Cambria Math" panose="02040503050406030204" pitchFamily="18" charset="0"/>
                          </a:rPr>
                          <m:t>𝜋</m:t>
                        </m:r>
                      </m:e>
                    </m:d>
                    <m:r>
                      <a:rPr lang="es-ES" b="0" i="1" smtClean="0">
                        <a:latin typeface="Cambria Math" panose="02040503050406030204" pitchFamily="18" charset="0"/>
                        <a:ea typeface="Cambria Math" panose="02040503050406030204" pitchFamily="18" charset="0"/>
                      </a:rPr>
                      <m:t>=1, </m:t>
                    </m:r>
                    <m:sSup>
                      <m:sSupPr>
                        <m:ctrlPr>
                          <a:rPr lang="es-ES" b="0" i="1" smtClean="0">
                            <a:latin typeface="Cambria Math" panose="02040503050406030204" pitchFamily="18" charset="0"/>
                            <a:ea typeface="Cambria Math" panose="02040503050406030204" pitchFamily="18" charset="0"/>
                          </a:rPr>
                        </m:ctrlPr>
                      </m:sSupPr>
                      <m:e>
                        <m:r>
                          <a:rPr lang="es-ES" b="0" i="1" smtClean="0">
                            <a:latin typeface="Cambria Math" panose="02040503050406030204" pitchFamily="18" charset="0"/>
                            <a:ea typeface="Cambria Math" panose="02040503050406030204" pitchFamily="18" charset="0"/>
                          </a:rPr>
                          <m:t>𝑦</m:t>
                        </m:r>
                      </m:e>
                      <m:sup>
                        <m:r>
                          <a:rPr lang="es-ES" b="0" i="1" smtClean="0">
                            <a:latin typeface="Cambria Math" panose="02040503050406030204" pitchFamily="18" charset="0"/>
                            <a:ea typeface="Cambria Math" panose="02040503050406030204" pitchFamily="18" charset="0"/>
                          </a:rPr>
                          <m:t>′′</m:t>
                        </m:r>
                      </m:sup>
                    </m:sSup>
                    <m:d>
                      <m:dPr>
                        <m:ctrlPr>
                          <a:rPr lang="es-ES" b="0" i="1" smtClean="0">
                            <a:latin typeface="Cambria Math" panose="02040503050406030204" pitchFamily="18" charset="0"/>
                            <a:ea typeface="Cambria Math" panose="02040503050406030204" pitchFamily="18" charset="0"/>
                          </a:rPr>
                        </m:ctrlPr>
                      </m:dPr>
                      <m:e>
                        <m:r>
                          <a:rPr lang="es-ES" b="0" i="1" smtClean="0">
                            <a:latin typeface="Cambria Math" panose="02040503050406030204" pitchFamily="18" charset="0"/>
                            <a:ea typeface="Cambria Math" panose="02040503050406030204" pitchFamily="18" charset="0"/>
                          </a:rPr>
                          <m:t>𝜋</m:t>
                        </m:r>
                      </m:e>
                    </m:d>
                    <m:r>
                      <a:rPr lang="es-ES" b="0" i="1" smtClean="0">
                        <a:latin typeface="Cambria Math" panose="02040503050406030204" pitchFamily="18" charset="0"/>
                        <a:ea typeface="Cambria Math" panose="02040503050406030204" pitchFamily="18" charset="0"/>
                      </a:rPr>
                      <m:t>=2</m:t>
                    </m:r>
                  </m:oMath>
                </a14:m>
                <a:r>
                  <a:rPr lang="es-ES" dirty="0"/>
                  <a:t> es un problema de valor inicial, porque las condiciones subsidiarias están ambas dadas en </a:t>
                </a:r>
                <a14:m>
                  <m:oMath xmlns:m="http://schemas.openxmlformats.org/officeDocument/2006/math">
                    <m:r>
                      <a:rPr lang="es-ES" b="0" i="1" smtClean="0">
                        <a:latin typeface="Cambria Math" panose="02040503050406030204" pitchFamily="18" charset="0"/>
                      </a:rPr>
                      <m:t>𝑥</m:t>
                    </m:r>
                    <m:r>
                      <a:rPr lang="es-ES" b="0" i="1" smtClean="0">
                        <a:latin typeface="Cambria Math" panose="02040503050406030204" pitchFamily="18" charset="0"/>
                      </a:rPr>
                      <m:t>=</m:t>
                    </m:r>
                    <m:r>
                      <a:rPr lang="es-ES" b="0" i="1" smtClean="0">
                        <a:latin typeface="Cambria Math" panose="02040503050406030204" pitchFamily="18" charset="0"/>
                        <a:ea typeface="Cambria Math" panose="02040503050406030204" pitchFamily="18" charset="0"/>
                      </a:rPr>
                      <m:t>𝜋</m:t>
                    </m:r>
                  </m:oMath>
                </a14:m>
                <a:endParaRPr lang="es-ES" dirty="0"/>
              </a:p>
              <a:p>
                <a:pPr marL="0" indent="0">
                  <a:buNone/>
                </a:pPr>
                <a:r>
                  <a:rPr lang="es-ES" dirty="0"/>
                  <a:t>El problema </a:t>
                </a:r>
                <a14:m>
                  <m:oMath xmlns:m="http://schemas.openxmlformats.org/officeDocument/2006/math">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+2</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𝑦</m:t>
                        </m:r>
                      </m:e>
                      <m:sup>
                        <m:r>
                          <a:rPr lang="es-ES" b="0" i="1" smtClean="0">
                            <a:latin typeface="Cambria Math" panose="02040503050406030204" pitchFamily="18" charset="0"/>
                          </a:rPr>
                          <m:t>′</m:t>
                        </m:r>
                      </m:sup>
                    </m:sSup>
                    <m:r>
                      <a:rPr lang="es-ES" b="0" i="1" smtClean="0">
                        <a:latin typeface="Cambria Math" panose="02040503050406030204" pitchFamily="18" charset="0"/>
                      </a:rPr>
                      <m:t>=</m:t>
                    </m:r>
                    <m:sSup>
                      <m:sSupPr>
                        <m:ctrlPr>
                          <a:rPr lang="es-ES" b="0" i="1" smtClean="0">
                            <a:latin typeface="Cambria Math" panose="02040503050406030204" pitchFamily="18" charset="0"/>
                          </a:rPr>
                        </m:ctrlPr>
                      </m:sSupPr>
                      <m:e>
                        <m:r>
                          <a:rPr lang="es-ES" b="0" i="1" smtClean="0">
                            <a:latin typeface="Cambria Math" panose="02040503050406030204" pitchFamily="18" charset="0"/>
                          </a:rPr>
                          <m:t>𝑒</m:t>
                        </m:r>
                      </m:e>
                      <m:sup>
                        <m:r>
                          <a:rPr lang="es-ES" b="0" i="1" smtClean="0">
                            <a:latin typeface="Cambria Math" panose="02040503050406030204" pitchFamily="18" charset="0"/>
                          </a:rPr>
                          <m:t>𝑥</m:t>
                        </m:r>
                      </m:sup>
                    </m:sSup>
                    <m:r>
                      <a:rPr lang="es-ES" b="0" i="1" smtClean="0">
                        <a:latin typeface="Cambria Math" panose="02040503050406030204" pitchFamily="18" charset="0"/>
                      </a:rPr>
                      <m:t> </m:t>
                    </m:r>
                  </m:oMath>
                </a14:m>
                <a:r>
                  <a:rPr lang="es-ES" dirty="0"/>
                  <a:t>; </a:t>
                </a:r>
                <a14:m>
                  <m:oMath xmlns:m="http://schemas.openxmlformats.org/officeDocument/2006/math">
                    <m:r>
                      <a:rPr lang="es-ES" b="0" i="1" smtClean="0">
                        <a:latin typeface="Cambria Math" panose="02040503050406030204" pitchFamily="18" charset="0"/>
                      </a:rPr>
                      <m:t>𝑦</m:t>
                    </m:r>
                    <m:d>
                      <m:dPr>
                        <m:ctrlPr>
                          <a:rPr lang="es-ES" b="0" i="1" smtClean="0">
                            <a:latin typeface="Cambria Math" panose="02040503050406030204" pitchFamily="18" charset="0"/>
                          </a:rPr>
                        </m:ctrlPr>
                      </m:dPr>
                      <m:e>
                        <m:r>
                          <a:rPr lang="es-ES" b="0" i="1" smtClean="0">
                            <a:latin typeface="Cambria Math" panose="02040503050406030204" pitchFamily="18" charset="0"/>
                          </a:rPr>
                          <m:t>0</m:t>
                        </m:r>
                      </m:e>
                    </m:d>
                    <m:r>
                      <a:rPr lang="es-ES" b="0" i="1" smtClean="0">
                        <a:latin typeface="Cambria Math" panose="02040503050406030204" pitchFamily="18" charset="0"/>
                        <a:ea typeface="Cambria Math" panose="02040503050406030204" pitchFamily="18" charset="0"/>
                      </a:rPr>
                      <m:t>=1, </m:t>
                    </m:r>
                    <m:r>
                      <a:rPr lang="es-ES" b="0" i="1" smtClean="0">
                        <a:latin typeface="Cambria Math" panose="02040503050406030204" pitchFamily="18" charset="0"/>
                        <a:ea typeface="Cambria Math" panose="02040503050406030204" pitchFamily="18" charset="0"/>
                      </a:rPr>
                      <m:t>𝑦</m:t>
                    </m:r>
                    <m:r>
                      <a:rPr lang="es-ES" b="0" i="1" smtClean="0">
                        <a:latin typeface="Cambria Math" panose="02040503050406030204" pitchFamily="18" charset="0"/>
                        <a:ea typeface="Cambria Math" panose="02040503050406030204" pitchFamily="18" charset="0"/>
                      </a:rPr>
                      <m:t>(1)=1</m:t>
                    </m:r>
                  </m:oMath>
                </a14:m>
                <a:r>
                  <a:rPr lang="es-ES" dirty="0"/>
                  <a:t>  es un problema de valores en la frontera, porque las dos condiciones subsidiarias están dadas para los diferentes valores de x=0 y x=1</a:t>
                </a:r>
              </a:p>
              <a:p>
                <a:pPr marL="0" indent="0">
                  <a:buNone/>
                </a:pPr>
                <a:r>
                  <a:rPr lang="es-ES" dirty="0"/>
                  <a:t>Una solución para un problema de valor inicial o bien de valores en la frontera es una función y(x) que resuelve a la ecuación diferencial y además satisface a todas las condiciones subsidiarias.</a:t>
                </a:r>
              </a:p>
              <a:p>
                <a:endParaRPr lang="es-EC" dirty="0"/>
              </a:p>
            </p:txBody>
          </p:sp>
        </mc:Choice>
        <mc:Fallback xmlns="">
          <p:sp>
            <p:nvSpPr>
              <p:cNvPr id="3" name="Marcador de contenido 2">
                <a:extLst>
                  <a:ext uri="{FF2B5EF4-FFF2-40B4-BE49-F238E27FC236}">
                    <a16:creationId xmlns:a16="http://schemas.microsoft.com/office/drawing/2014/main" id="{E2902B5D-153E-42C7-BFA7-F4FA2BE007FF}"/>
                  </a:ext>
                </a:extLst>
              </p:cNvPr>
              <p:cNvSpPr>
                <a:spLocks noGrp="1" noRot="1" noChangeAspect="1" noMove="1" noResize="1" noEditPoints="1" noAdjustHandles="1" noChangeArrowheads="1" noChangeShapeType="1" noTextEdit="1"/>
              </p:cNvSpPr>
              <p:nvPr>
                <p:ph idx="1"/>
              </p:nvPr>
            </p:nvSpPr>
            <p:spPr>
              <a:blipFill>
                <a:blip r:embed="rId2"/>
                <a:stretch>
                  <a:fillRect l="-1217" t="-2241" r="-464"/>
                </a:stretch>
              </a:blipFill>
            </p:spPr>
            <p:txBody>
              <a:bodyPr/>
              <a:lstStyle/>
              <a:p>
                <a:r>
                  <a:rPr lang="es-EC">
                    <a:noFill/>
                  </a:rPr>
                  <a:t> </a:t>
                </a:r>
              </a:p>
            </p:txBody>
          </p:sp>
        </mc:Fallback>
      </mc:AlternateContent>
    </p:spTree>
    <p:extLst>
      <p:ext uri="{BB962C8B-B14F-4D97-AF65-F5344CB8AC3E}">
        <p14:creationId xmlns:p14="http://schemas.microsoft.com/office/powerpoint/2010/main" val="4053360934"/>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ería">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511</TotalTime>
  <Words>1344</Words>
  <Application>Microsoft Office PowerPoint</Application>
  <PresentationFormat>Panorámica</PresentationFormat>
  <Paragraphs>68</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Cambria Math</vt:lpstr>
      <vt:lpstr>Palatino Linotype</vt:lpstr>
      <vt:lpstr>Galería</vt:lpstr>
      <vt:lpstr>ECUACIONES DIFERENCIALES ORDINARIAS</vt:lpstr>
      <vt:lpstr>ECUACIONES DIFERENCIALES ORDINARIAS</vt:lpstr>
      <vt:lpstr>ECUACIONES DIFERENCIALES ORDINARIAS</vt:lpstr>
      <vt:lpstr>ECUACIONES DIFERENCIALES</vt:lpstr>
      <vt:lpstr>ECUACIONES DIFERENCIALES</vt:lpstr>
      <vt:lpstr>Ejemplo 2:</vt:lpstr>
      <vt:lpstr>Ecuaciones Diferenciales</vt:lpstr>
      <vt:lpstr>PROBLEMAS DE VALOR INICIAL Y DE FRONTERA</vt:lpstr>
      <vt:lpstr>Ejemplo</vt:lpstr>
      <vt:lpstr>Ejercicios:</vt:lpstr>
      <vt:lpstr>Ejercicios</vt:lpstr>
      <vt:lpstr>Ejercicios </vt:lpstr>
      <vt:lpstr>Ejercicios: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ECUACIONES DIFERENCIALES ORDINARIAS</dc:title>
  <dc:creator>mery manzano</dc:creator>
  <cp:lastModifiedBy>mery manzano</cp:lastModifiedBy>
  <cp:revision>25</cp:revision>
  <dcterms:created xsi:type="dcterms:W3CDTF">2020-12-01T21:13:59Z</dcterms:created>
  <dcterms:modified xsi:type="dcterms:W3CDTF">2021-11-23T23:48:35Z</dcterms:modified>
</cp:coreProperties>
</file>