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0" r:id="rId4"/>
    <p:sldId id="258" r:id="rId5"/>
    <p:sldId id="259" r:id="rId6"/>
    <p:sldId id="261" r:id="rId7"/>
    <p:sldId id="262" r:id="rId8"/>
    <p:sldId id="264" r:id="rId9"/>
  </p:sldIdLst>
  <p:sldSz cx="12192000" cy="6858000"/>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44721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0798579-1AD3-48DE-80C2-B680C272E073}" type="datetimeFigureOut">
              <a:rPr lang="es-US" smtClean="0"/>
              <a:t>7/15/2020</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3648511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3364427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45280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2544699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4"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83098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4"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610459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4154314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563096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3138587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135354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0798579-1AD3-48DE-80C2-B680C272E073}" type="datetimeFigureOut">
              <a:rPr lang="es-US" smtClean="0"/>
              <a:t>7/15/2020</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294416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0798579-1AD3-48DE-80C2-B680C272E073}" type="datetimeFigureOut">
              <a:rPr lang="es-US" smtClean="0"/>
              <a:t>7/15/2020</a:t>
            </a:fld>
            <a:endParaRPr lang="es-US"/>
          </a:p>
        </p:txBody>
      </p:sp>
      <p:sp>
        <p:nvSpPr>
          <p:cNvPr id="8" name="Footer Placeholder 7"/>
          <p:cNvSpPr>
            <a:spLocks noGrp="1"/>
          </p:cNvSpPr>
          <p:nvPr>
            <p:ph type="ftr" sz="quarter" idx="11"/>
          </p:nvPr>
        </p:nvSpPr>
        <p:spPr/>
        <p:txBody>
          <a:bodyPr/>
          <a:lstStyle/>
          <a:p>
            <a:endParaRPr lang="es-US"/>
          </a:p>
        </p:txBody>
      </p:sp>
      <p:sp>
        <p:nvSpPr>
          <p:cNvPr id="9" name="Slide Number Placeholder 8"/>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3963832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3"/>
          <p:cNvSpPr>
            <a:spLocks noGrp="1"/>
          </p:cNvSpPr>
          <p:nvPr>
            <p:ph type="ftr" sz="quarter" idx="11"/>
          </p:nvPr>
        </p:nvSpPr>
        <p:spPr/>
        <p:txBody>
          <a:bodyPr/>
          <a:lstStyle/>
          <a:p>
            <a:endParaRPr lang="es-US"/>
          </a:p>
        </p:txBody>
      </p:sp>
      <p:sp>
        <p:nvSpPr>
          <p:cNvPr id="6" name="Slide Number Placeholder 4"/>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328541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2"/>
          <p:cNvSpPr>
            <a:spLocks noGrp="1"/>
          </p:cNvSpPr>
          <p:nvPr>
            <p:ph type="ftr" sz="quarter" idx="11"/>
          </p:nvPr>
        </p:nvSpPr>
        <p:spPr/>
        <p:txBody>
          <a:bodyPr/>
          <a:lstStyle/>
          <a:p>
            <a:endParaRPr lang="es-US"/>
          </a:p>
        </p:txBody>
      </p:sp>
      <p:sp>
        <p:nvSpPr>
          <p:cNvPr id="6" name="Slide Number Placeholder 3"/>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2395016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80798579-1AD3-48DE-80C2-B680C272E073}" type="datetimeFigureOut">
              <a:rPr lang="es-US" smtClean="0"/>
              <a:t>7/15/2020</a:t>
            </a:fld>
            <a:endParaRPr lang="es-US"/>
          </a:p>
        </p:txBody>
      </p:sp>
      <p:sp>
        <p:nvSpPr>
          <p:cNvPr id="5" name="Footer Placeholder 5"/>
          <p:cNvSpPr>
            <a:spLocks noGrp="1"/>
          </p:cNvSpPr>
          <p:nvPr>
            <p:ph type="ftr" sz="quarter" idx="11"/>
          </p:nvPr>
        </p:nvSpPr>
        <p:spPr/>
        <p:txBody>
          <a:bodyPr/>
          <a:lstStyle/>
          <a:p>
            <a:endParaRPr lang="es-US"/>
          </a:p>
        </p:txBody>
      </p:sp>
      <p:sp>
        <p:nvSpPr>
          <p:cNvPr id="6" name="Slide Number Placeholder 6"/>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1116279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0798579-1AD3-48DE-80C2-B680C272E073}" type="datetimeFigureOut">
              <a:rPr lang="es-US" smtClean="0"/>
              <a:t>7/15/2020</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305EC232-372F-4F99-A93E-A82F6B923B87}" type="slidenum">
              <a:rPr lang="es-US" smtClean="0"/>
              <a:t>‹Nº›</a:t>
            </a:fld>
            <a:endParaRPr lang="es-US"/>
          </a:p>
        </p:txBody>
      </p:sp>
    </p:spTree>
    <p:extLst>
      <p:ext uri="{BB962C8B-B14F-4D97-AF65-F5344CB8AC3E}">
        <p14:creationId xmlns:p14="http://schemas.microsoft.com/office/powerpoint/2010/main" val="3056854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0798579-1AD3-48DE-80C2-B680C272E073}" type="datetimeFigureOut">
              <a:rPr lang="es-US" smtClean="0"/>
              <a:t>7/15/2020</a:t>
            </a:fld>
            <a:endParaRPr lang="es-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05EC232-372F-4F99-A93E-A82F6B923B87}" type="slidenum">
              <a:rPr lang="es-US" smtClean="0"/>
              <a:t>‹Nº›</a:t>
            </a:fld>
            <a:endParaRPr lang="es-US"/>
          </a:p>
        </p:txBody>
      </p:sp>
    </p:spTree>
    <p:extLst>
      <p:ext uri="{BB962C8B-B14F-4D97-AF65-F5344CB8AC3E}">
        <p14:creationId xmlns:p14="http://schemas.microsoft.com/office/powerpoint/2010/main" val="4037179841"/>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702406" y="452738"/>
            <a:ext cx="9404723" cy="1400530"/>
          </a:xfrm>
        </p:spPr>
        <p:txBody>
          <a:bodyPr>
            <a:scene3d>
              <a:camera prst="orthographicFront"/>
              <a:lightRig rig="threePt" dir="t"/>
            </a:scene3d>
            <a:sp3d extrusionH="57150">
              <a:bevelT w="38100" h="38100" prst="angle"/>
            </a:sp3d>
          </a:bodyPr>
          <a:lstStyle/>
          <a:p>
            <a:pPr algn="ctr"/>
            <a:r>
              <a:rPr lang="es-US" sz="8800" dirty="0" smtClean="0">
                <a:latin typeface="Algerian" panose="04020705040A02060702" pitchFamily="82" charset="0"/>
              </a:rPr>
              <a:t>CATEGORÌAS</a:t>
            </a:r>
            <a:r>
              <a:rPr lang="es-US" dirty="0" smtClean="0"/>
              <a:t> </a:t>
            </a:r>
            <a:endParaRPr lang="es-US" dirty="0"/>
          </a:p>
        </p:txBody>
      </p:sp>
      <p:sp>
        <p:nvSpPr>
          <p:cNvPr id="4" name="Marcador de contenido 3"/>
          <p:cNvSpPr>
            <a:spLocks noGrp="1"/>
          </p:cNvSpPr>
          <p:nvPr>
            <p:ph idx="1"/>
          </p:nvPr>
        </p:nvSpPr>
        <p:spPr>
          <a:xfrm>
            <a:off x="1103312" y="2052918"/>
            <a:ext cx="10602913" cy="4195481"/>
          </a:xfrm>
        </p:spPr>
        <p:txBody>
          <a:bodyPr/>
          <a:lstStyle/>
          <a:p>
            <a:endParaRPr lang="es-US" dirty="0" smtClean="0"/>
          </a:p>
          <a:p>
            <a:endParaRPr lang="es-US" dirty="0"/>
          </a:p>
          <a:p>
            <a:endParaRPr lang="es-US" dirty="0" smtClean="0"/>
          </a:p>
          <a:p>
            <a:endParaRPr lang="es-US" dirty="0"/>
          </a:p>
          <a:p>
            <a:endParaRPr lang="es-US" dirty="0" smtClean="0"/>
          </a:p>
          <a:p>
            <a:endParaRPr lang="es-US" dirty="0" smtClean="0"/>
          </a:p>
          <a:p>
            <a:pPr marL="0" indent="0" algn="ctr">
              <a:lnSpc>
                <a:spcPct val="150000"/>
              </a:lnSpc>
              <a:buNone/>
            </a:pPr>
            <a:r>
              <a:rPr lang="es-US"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INTEGRANTES: ADRIAN NUÑEZ-NICOLE FLOR –ANA MARIA ORDOÑEZ  -ROCIO CAGUAS –PAMELA CHONATA</a:t>
            </a:r>
            <a:endParaRPr lang="es-US"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pic>
        <p:nvPicPr>
          <p:cNvPr id="1026" name="Picture 2" descr="Imágenes de bienvenidos para niños - Imagu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9676" y="2376152"/>
            <a:ext cx="3744286" cy="1774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782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smtClean="0">
                <a:latin typeface="Times New Roman" panose="02020603050405020304" pitchFamily="18" charset="0"/>
                <a:cs typeface="Times New Roman" panose="02020603050405020304" pitchFamily="18" charset="0"/>
              </a:rPr>
              <a:t>DEFINICIÒN</a:t>
            </a:r>
            <a:endParaRPr lang="es-US"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812755" y="1728178"/>
            <a:ext cx="10433510" cy="4195481"/>
          </a:xfrm>
        </p:spPr>
        <p:txBody>
          <a:bodyPr>
            <a:normAutofit/>
          </a:bodyPr>
          <a:lstStyle/>
          <a:p>
            <a:pPr algn="just">
              <a:lnSpc>
                <a:spcPct val="200000"/>
              </a:lnSpc>
            </a:pPr>
            <a:r>
              <a:rPr lang="es-ES" dirty="0"/>
              <a:t>El término “categorías” viene de una palabra griega que significa expresión, declaración, definición o testimonio.</a:t>
            </a:r>
          </a:p>
          <a:p>
            <a:pPr algn="just">
              <a:lnSpc>
                <a:spcPct val="200000"/>
              </a:lnSpc>
            </a:pPr>
            <a:endParaRPr lang="es-ES" dirty="0"/>
          </a:p>
          <a:p>
            <a:pPr algn="just">
              <a:lnSpc>
                <a:spcPct val="200000"/>
              </a:lnSpc>
            </a:pPr>
            <a:r>
              <a:rPr lang="es-ES" dirty="0"/>
              <a:t>Las categorías son las clases más generales de conceptos, y a ellas se subordinan todos los demás. En otras palabras las categorías son los conceptos que poseen la máxima extensión y el mínimo contenido.</a:t>
            </a:r>
            <a:endParaRPr lang="es-US" dirty="0"/>
          </a:p>
        </p:txBody>
      </p:sp>
    </p:spTree>
    <p:extLst>
      <p:ext uri="{BB962C8B-B14F-4D97-AF65-F5344CB8AC3E}">
        <p14:creationId xmlns:p14="http://schemas.microsoft.com/office/powerpoint/2010/main" val="67184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_tradnl" dirty="0">
                <a:latin typeface="Times New Roman" panose="02020603050405020304" pitchFamily="18" charset="0"/>
                <a:cs typeface="Times New Roman" panose="02020603050405020304" pitchFamily="18" charset="0"/>
              </a:rPr>
              <a:t>CLASIFICACIÓN DE LAS </a:t>
            </a:r>
            <a:r>
              <a:rPr lang="es-ES_tradnl" dirty="0" smtClean="0">
                <a:latin typeface="Times New Roman" panose="02020603050405020304" pitchFamily="18" charset="0"/>
                <a:cs typeface="Times New Roman" panose="02020603050405020304" pitchFamily="18" charset="0"/>
              </a:rPr>
              <a:t>CATEGORÍAS</a:t>
            </a:r>
            <a:br>
              <a:rPr lang="es-ES_tradnl" dirty="0" smtClean="0">
                <a:latin typeface="Times New Roman" panose="02020603050405020304" pitchFamily="18" charset="0"/>
                <a:cs typeface="Times New Roman" panose="02020603050405020304" pitchFamily="18" charset="0"/>
              </a:rPr>
            </a:br>
            <a:r>
              <a:rPr lang="es-ES_tradnl" dirty="0" smtClean="0">
                <a:latin typeface="Times New Roman" panose="02020603050405020304" pitchFamily="18" charset="0"/>
                <a:cs typeface="Times New Roman" panose="02020603050405020304" pitchFamily="18" charset="0"/>
              </a:rPr>
              <a:t>ARISTOTELES</a:t>
            </a:r>
            <a:endParaRPr lang="es-US" dirty="0"/>
          </a:p>
        </p:txBody>
      </p:sp>
      <p:sp>
        <p:nvSpPr>
          <p:cNvPr id="3" name="Marcador de contenido 2"/>
          <p:cNvSpPr>
            <a:spLocks noGrp="1"/>
          </p:cNvSpPr>
          <p:nvPr>
            <p:ph idx="1"/>
          </p:nvPr>
        </p:nvSpPr>
        <p:spPr>
          <a:xfrm>
            <a:off x="646111" y="2052918"/>
            <a:ext cx="10899257" cy="4195481"/>
          </a:xfrm>
        </p:spPr>
        <p:txBody>
          <a:bodyPr/>
          <a:lstStyle/>
          <a:p>
            <a:pPr algn="just">
              <a:lnSpc>
                <a:spcPct val="200000"/>
              </a:lnSpc>
            </a:pPr>
            <a:r>
              <a:rPr lang="es-ES" dirty="0">
                <a:cs typeface="Times New Roman" panose="02020603050405020304" pitchFamily="18" charset="0"/>
              </a:rPr>
              <a:t>La primera clasificación de las categorías fue realizada por Aristóteles. Él hace la distinción entre sustancia y accidente. La sustancia es la categoría fundamental, lo que existe en sí mismo. Los accidentes son categorías que existen en otro ser, en la sustancia. Las diez categorías de Aristóteles, incluida la de sustancia, son las siguientes:</a:t>
            </a:r>
            <a:endParaRPr lang="es-US" dirty="0">
              <a:cs typeface="Times New Roman" panose="02020603050405020304" pitchFamily="18" charset="0"/>
            </a:endParaRPr>
          </a:p>
        </p:txBody>
      </p:sp>
    </p:spTree>
    <p:extLst>
      <p:ext uri="{BB962C8B-B14F-4D97-AF65-F5344CB8AC3E}">
        <p14:creationId xmlns:p14="http://schemas.microsoft.com/office/powerpoint/2010/main" val="894143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726" y="333077"/>
            <a:ext cx="9404723" cy="965884"/>
          </a:xfrm>
        </p:spPr>
        <p:txBody>
          <a:bodyPr>
            <a:normAutofit/>
          </a:bodyPr>
          <a:lstStyle/>
          <a:p>
            <a:pPr marL="571500" indent="-571500">
              <a:buFont typeface="Wingdings" panose="05000000000000000000" pitchFamily="2" charset="2"/>
              <a:buChar char="q"/>
            </a:pPr>
            <a:r>
              <a:rPr lang="es-ES_tradnl" dirty="0" smtClean="0">
                <a:latin typeface="Times New Roman" panose="02020603050405020304" pitchFamily="18" charset="0"/>
                <a:cs typeface="Times New Roman" panose="02020603050405020304" pitchFamily="18" charset="0"/>
              </a:rPr>
              <a:t>SEGÚN </a:t>
            </a:r>
            <a:r>
              <a:rPr lang="es-ES_tradnl" dirty="0">
                <a:latin typeface="Times New Roman" panose="02020603050405020304" pitchFamily="18" charset="0"/>
                <a:cs typeface="Times New Roman" panose="02020603050405020304" pitchFamily="18" charset="0"/>
              </a:rPr>
              <a:t>ARISTÓTELES</a:t>
            </a:r>
            <a:endParaRPr lang="es-US" dirty="0">
              <a:latin typeface="Times New Roman" panose="02020603050405020304" pitchFamily="18" charset="0"/>
              <a:cs typeface="Times New Roman" panose="02020603050405020304" pitchFamily="18"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15460713"/>
              </p:ext>
            </p:extLst>
          </p:nvPr>
        </p:nvGraphicFramePr>
        <p:xfrm>
          <a:off x="1099275" y="1298961"/>
          <a:ext cx="9504248" cy="5267960"/>
        </p:xfrm>
        <a:graphic>
          <a:graphicData uri="http://schemas.openxmlformats.org/drawingml/2006/table">
            <a:tbl>
              <a:tblPr firstRow="1" bandRow="1">
                <a:tableStyleId>{073A0DAA-6AF3-43AB-8588-CEC1D06C72B9}</a:tableStyleId>
              </a:tblPr>
              <a:tblGrid>
                <a:gridCol w="4752124"/>
                <a:gridCol w="4752124"/>
              </a:tblGrid>
              <a:tr h="370840">
                <a:tc>
                  <a:txBody>
                    <a:bodyPr/>
                    <a:lstStyle/>
                    <a:p>
                      <a:pPr algn="ctr"/>
                      <a:r>
                        <a:rPr lang="es-US" dirty="0" smtClean="0"/>
                        <a:t>CATEGORÌA</a:t>
                      </a:r>
                      <a:endParaRPr lang="es-US" dirty="0"/>
                    </a:p>
                  </a:txBody>
                  <a:tcPr/>
                </a:tc>
                <a:tc>
                  <a:txBody>
                    <a:bodyPr/>
                    <a:lstStyle/>
                    <a:p>
                      <a:pPr algn="ctr"/>
                      <a:r>
                        <a:rPr lang="es-US" dirty="0" smtClean="0"/>
                        <a:t>EJEMPLO</a:t>
                      </a:r>
                      <a:endParaRPr lang="es-US" dirty="0"/>
                    </a:p>
                  </a:txBody>
                  <a:tcPr/>
                </a:tc>
              </a:tr>
              <a:tr h="370840">
                <a:tc>
                  <a:txBody>
                    <a:bodyPr/>
                    <a:lstStyle/>
                    <a:p>
                      <a:r>
                        <a:rPr lang="es-ES" sz="1800" b="1" dirty="0" smtClean="0">
                          <a:cs typeface="Times New Roman" panose="02020603050405020304" pitchFamily="18" charset="0"/>
                        </a:rPr>
                        <a:t>De sustancia</a:t>
                      </a:r>
                      <a:r>
                        <a:rPr lang="es-ES" sz="1800" dirty="0" smtClean="0">
                          <a:cs typeface="Times New Roman" panose="02020603050405020304" pitchFamily="18" charset="0"/>
                        </a:rPr>
                        <a:t>: </a:t>
                      </a:r>
                      <a:endParaRPr lang="es-US" dirty="0"/>
                    </a:p>
                  </a:txBody>
                  <a:tcPr/>
                </a:tc>
                <a:tc>
                  <a:txBody>
                    <a:bodyPr/>
                    <a:lstStyle/>
                    <a:p>
                      <a:pPr>
                        <a:lnSpc>
                          <a:spcPct val="150000"/>
                        </a:lnSpc>
                      </a:pPr>
                      <a:r>
                        <a:rPr lang="es-ES" sz="1800" dirty="0" smtClean="0">
                          <a:cs typeface="Times New Roman" panose="02020603050405020304" pitchFamily="18" charset="0"/>
                        </a:rPr>
                        <a:t>árbol, hombre, casa.</a:t>
                      </a:r>
                      <a:endParaRPr lang="es-ES" sz="1800" dirty="0" smtClean="0">
                        <a:cs typeface="Times New Roman" panose="02020603050405020304" pitchFamily="18" charset="0"/>
                      </a:endParaRPr>
                    </a:p>
                  </a:txBody>
                  <a:tcPr/>
                </a:tc>
              </a:tr>
              <a:tr h="370840">
                <a:tc>
                  <a:txBody>
                    <a:bodyPr/>
                    <a:lstStyle/>
                    <a:p>
                      <a:r>
                        <a:rPr lang="es-ES" sz="1800" b="1" dirty="0" smtClean="0">
                          <a:cs typeface="Times New Roman" panose="02020603050405020304" pitchFamily="18" charset="0"/>
                        </a:rPr>
                        <a:t>De cantidad</a:t>
                      </a:r>
                      <a:r>
                        <a:rPr lang="es-ES" sz="1800" dirty="0" smtClean="0">
                          <a:cs typeface="Times New Roman" panose="02020603050405020304" pitchFamily="18" charset="0"/>
                        </a:rPr>
                        <a:t>: </a:t>
                      </a:r>
                      <a:endParaRPr lang="es-US" dirty="0"/>
                    </a:p>
                  </a:txBody>
                  <a:tcPr/>
                </a:tc>
                <a:tc>
                  <a:txBody>
                    <a:bodyPr/>
                    <a:lstStyle/>
                    <a:p>
                      <a:pPr>
                        <a:lnSpc>
                          <a:spcPct val="150000"/>
                        </a:lnSpc>
                      </a:pPr>
                      <a:r>
                        <a:rPr lang="es-ES" sz="1800" dirty="0" smtClean="0">
                          <a:cs typeface="Times New Roman" panose="02020603050405020304" pitchFamily="18" charset="0"/>
                        </a:rPr>
                        <a:t>de cinco metros, de cuatro años.</a:t>
                      </a:r>
                      <a:endParaRPr lang="es-ES" sz="1800" dirty="0" smtClean="0">
                        <a:cs typeface="Times New Roman" panose="02020603050405020304" pitchFamily="18" charset="0"/>
                      </a:endParaRPr>
                    </a:p>
                  </a:txBody>
                  <a:tcPr/>
                </a:tc>
              </a:tr>
              <a:tr h="370840">
                <a:tc>
                  <a:txBody>
                    <a:bodyPr/>
                    <a:lstStyle/>
                    <a:p>
                      <a:r>
                        <a:rPr lang="es-ES" sz="1800" b="1" dirty="0" smtClean="0">
                          <a:cs typeface="Times New Roman" panose="02020603050405020304" pitchFamily="18" charset="0"/>
                        </a:rPr>
                        <a:t>De cualidad: </a:t>
                      </a:r>
                      <a:endParaRPr lang="es-US" dirty="0"/>
                    </a:p>
                  </a:txBody>
                  <a:tcPr/>
                </a:tc>
                <a:tc>
                  <a:txBody>
                    <a:bodyPr/>
                    <a:lstStyle/>
                    <a:p>
                      <a:r>
                        <a:rPr lang="es-ES" sz="1800" dirty="0" smtClean="0">
                          <a:cs typeface="Times New Roman" panose="02020603050405020304" pitchFamily="18" charset="0"/>
                        </a:rPr>
                        <a:t>negro, bueno, malo, regular</a:t>
                      </a:r>
                      <a:endParaRPr lang="es-US" dirty="0"/>
                    </a:p>
                  </a:txBody>
                  <a:tcPr/>
                </a:tc>
              </a:tr>
              <a:tr h="370840">
                <a:tc>
                  <a:txBody>
                    <a:bodyPr/>
                    <a:lstStyle/>
                    <a:p>
                      <a:r>
                        <a:rPr lang="es-ES" sz="1800" b="1" dirty="0" smtClean="0">
                          <a:cs typeface="Times New Roman" panose="02020603050405020304" pitchFamily="18" charset="0"/>
                        </a:rPr>
                        <a:t>De relación: </a:t>
                      </a:r>
                      <a:endParaRPr lang="es-US" dirty="0"/>
                    </a:p>
                  </a:txBody>
                  <a:tcPr/>
                </a:tc>
                <a:tc>
                  <a:txBody>
                    <a:bodyPr/>
                    <a:lstStyle/>
                    <a:p>
                      <a:pPr>
                        <a:lnSpc>
                          <a:spcPct val="150000"/>
                        </a:lnSpc>
                      </a:pPr>
                      <a:r>
                        <a:rPr lang="es-ES" sz="1800" dirty="0" smtClean="0">
                          <a:cs typeface="Times New Roman" panose="02020603050405020304" pitchFamily="18" charset="0"/>
                        </a:rPr>
                        <a:t>menor, mayor, doble, triple.</a:t>
                      </a:r>
                      <a:endParaRPr lang="es-ES" sz="1800" dirty="0">
                        <a:cs typeface="Times New Roman" panose="02020603050405020304" pitchFamily="18" charset="0"/>
                      </a:endParaRPr>
                    </a:p>
                  </a:txBody>
                  <a:tcPr/>
                </a:tc>
              </a:tr>
              <a:tr h="370840">
                <a:tc>
                  <a:txBody>
                    <a:bodyPr/>
                    <a:lstStyle/>
                    <a:p>
                      <a:r>
                        <a:rPr lang="es-ES" sz="1800" b="1" dirty="0" smtClean="0">
                          <a:cs typeface="Times New Roman" panose="02020603050405020304" pitchFamily="18" charset="0"/>
                        </a:rPr>
                        <a:t>De lugar: </a:t>
                      </a:r>
                      <a:endParaRPr lang="es-US" dirty="0"/>
                    </a:p>
                  </a:txBody>
                  <a:tcPr/>
                </a:tc>
                <a:tc>
                  <a:txBody>
                    <a:bodyPr/>
                    <a:lstStyle/>
                    <a:p>
                      <a:pPr>
                        <a:lnSpc>
                          <a:spcPct val="150000"/>
                        </a:lnSpc>
                      </a:pPr>
                      <a:r>
                        <a:rPr lang="es-ES" sz="1800" dirty="0" smtClean="0">
                          <a:cs typeface="Times New Roman" panose="02020603050405020304" pitchFamily="18" charset="0"/>
                        </a:rPr>
                        <a:t>en el patio, en el campo.</a:t>
                      </a:r>
                      <a:endParaRPr lang="es-ES" sz="1800" dirty="0">
                        <a:cs typeface="Times New Roman" panose="02020603050405020304" pitchFamily="18" charset="0"/>
                      </a:endParaRPr>
                    </a:p>
                  </a:txBody>
                  <a:tcPr/>
                </a:tc>
              </a:tr>
              <a:tr h="370840">
                <a:tc>
                  <a:txBody>
                    <a:bodyPr/>
                    <a:lstStyle/>
                    <a:p>
                      <a:r>
                        <a:rPr lang="es-ES" sz="1800" b="1" dirty="0" smtClean="0">
                          <a:cs typeface="Times New Roman" panose="02020603050405020304" pitchFamily="18" charset="0"/>
                        </a:rPr>
                        <a:t>De tiempo: </a:t>
                      </a:r>
                      <a:endParaRPr lang="es-US" dirty="0"/>
                    </a:p>
                  </a:txBody>
                  <a:tcPr/>
                </a:tc>
                <a:tc>
                  <a:txBody>
                    <a:bodyPr/>
                    <a:lstStyle/>
                    <a:p>
                      <a:pPr>
                        <a:lnSpc>
                          <a:spcPct val="150000"/>
                        </a:lnSpc>
                      </a:pPr>
                      <a:r>
                        <a:rPr lang="es-ES" sz="1800" dirty="0" smtClean="0">
                          <a:cs typeface="Times New Roman" panose="02020603050405020304" pitchFamily="18" charset="0"/>
                        </a:rPr>
                        <a:t>ayer, mañana, hace dos años.</a:t>
                      </a:r>
                      <a:endParaRPr lang="es-ES" sz="1800" dirty="0">
                        <a:cs typeface="Times New Roman" panose="02020603050405020304" pitchFamily="18" charset="0"/>
                      </a:endParaRPr>
                    </a:p>
                  </a:txBody>
                  <a:tcPr/>
                </a:tc>
              </a:tr>
              <a:tr h="370840">
                <a:tc>
                  <a:txBody>
                    <a:bodyPr/>
                    <a:lstStyle/>
                    <a:p>
                      <a:r>
                        <a:rPr lang="es-ES" sz="1800" b="1" dirty="0" smtClean="0">
                          <a:cs typeface="Times New Roman" panose="02020603050405020304" pitchFamily="18" charset="0"/>
                        </a:rPr>
                        <a:t>De posición: </a:t>
                      </a:r>
                      <a:endParaRPr lang="es-US" dirty="0"/>
                    </a:p>
                  </a:txBody>
                  <a:tcPr/>
                </a:tc>
                <a:tc>
                  <a:txBody>
                    <a:bodyPr/>
                    <a:lstStyle/>
                    <a:p>
                      <a:pPr>
                        <a:lnSpc>
                          <a:spcPct val="150000"/>
                        </a:lnSpc>
                      </a:pPr>
                      <a:r>
                        <a:rPr lang="es-ES" sz="1800" dirty="0" smtClean="0">
                          <a:cs typeface="Times New Roman" panose="02020603050405020304" pitchFamily="18" charset="0"/>
                        </a:rPr>
                        <a:t>parado, acostado, horizontal.</a:t>
                      </a:r>
                      <a:endParaRPr lang="es-ES" sz="1800" dirty="0">
                        <a:cs typeface="Times New Roman" panose="02020603050405020304" pitchFamily="18" charset="0"/>
                      </a:endParaRPr>
                    </a:p>
                  </a:txBody>
                  <a:tcPr/>
                </a:tc>
              </a:tr>
              <a:tr h="370840">
                <a:tc>
                  <a:txBody>
                    <a:bodyPr/>
                    <a:lstStyle/>
                    <a:p>
                      <a:r>
                        <a:rPr lang="es-ES" sz="1800" b="1" dirty="0" smtClean="0">
                          <a:cs typeface="Times New Roman" panose="02020603050405020304" pitchFamily="18" charset="0"/>
                        </a:rPr>
                        <a:t>De estado: </a:t>
                      </a:r>
                      <a:endParaRPr lang="es-US" dirty="0"/>
                    </a:p>
                  </a:txBody>
                  <a:tcPr/>
                </a:tc>
                <a:tc>
                  <a:txBody>
                    <a:bodyPr/>
                    <a:lstStyle/>
                    <a:p>
                      <a:pPr>
                        <a:lnSpc>
                          <a:spcPct val="150000"/>
                        </a:lnSpc>
                      </a:pPr>
                      <a:r>
                        <a:rPr lang="es-ES" sz="1800" dirty="0" smtClean="0">
                          <a:cs typeface="Times New Roman" panose="02020603050405020304" pitchFamily="18" charset="0"/>
                        </a:rPr>
                        <a:t>está cansado, está armado, está mal.</a:t>
                      </a:r>
                      <a:endParaRPr lang="es-ES" sz="1800" dirty="0">
                        <a:cs typeface="Times New Roman" panose="02020603050405020304" pitchFamily="18" charset="0"/>
                      </a:endParaRPr>
                    </a:p>
                  </a:txBody>
                  <a:tcPr/>
                </a:tc>
              </a:tr>
              <a:tr h="370840">
                <a:tc>
                  <a:txBody>
                    <a:bodyPr/>
                    <a:lstStyle/>
                    <a:p>
                      <a:r>
                        <a:rPr lang="es-ES" sz="1800" b="1" dirty="0" smtClean="0">
                          <a:cs typeface="Times New Roman" panose="02020603050405020304" pitchFamily="18" charset="0"/>
                        </a:rPr>
                        <a:t>De acción: </a:t>
                      </a:r>
                      <a:endParaRPr lang="es-US" dirty="0"/>
                    </a:p>
                  </a:txBody>
                  <a:tcPr/>
                </a:tc>
                <a:tc>
                  <a:txBody>
                    <a:bodyPr/>
                    <a:lstStyle/>
                    <a:p>
                      <a:pPr>
                        <a:lnSpc>
                          <a:spcPct val="150000"/>
                        </a:lnSpc>
                      </a:pPr>
                      <a:r>
                        <a:rPr lang="es-ES" sz="1800" dirty="0" smtClean="0">
                          <a:cs typeface="Times New Roman" panose="02020603050405020304" pitchFamily="18" charset="0"/>
                        </a:rPr>
                        <a:t>ataca, maneja, dirige.</a:t>
                      </a:r>
                      <a:endParaRPr lang="es-ES" sz="1800" dirty="0">
                        <a:cs typeface="Times New Roman" panose="02020603050405020304" pitchFamily="18" charset="0"/>
                      </a:endParaRPr>
                    </a:p>
                  </a:txBody>
                  <a:tcPr/>
                </a:tc>
              </a:tr>
              <a:tr h="370840">
                <a:tc>
                  <a:txBody>
                    <a:bodyPr/>
                    <a:lstStyle/>
                    <a:p>
                      <a:r>
                        <a:rPr lang="es-ES" sz="1800" b="1" dirty="0" smtClean="0">
                          <a:cs typeface="Times New Roman" panose="02020603050405020304" pitchFamily="18" charset="0"/>
                        </a:rPr>
                        <a:t>De pasión: </a:t>
                      </a:r>
                      <a:endParaRPr lang="es-US" dirty="0"/>
                    </a:p>
                  </a:txBody>
                  <a:tcPr/>
                </a:tc>
                <a:tc>
                  <a:txBody>
                    <a:bodyPr/>
                    <a:lstStyle/>
                    <a:p>
                      <a:pPr>
                        <a:lnSpc>
                          <a:spcPct val="150000"/>
                        </a:lnSpc>
                      </a:pPr>
                      <a:r>
                        <a:rPr lang="es-ES" sz="1800" dirty="0" smtClean="0">
                          <a:cs typeface="Times New Roman" panose="02020603050405020304" pitchFamily="18" charset="0"/>
                        </a:rPr>
                        <a:t>se ha herido, se ha golpeado.</a:t>
                      </a:r>
                      <a:endParaRPr lang="es-US" sz="1800" dirty="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622110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dirty="0">
                <a:latin typeface="Times New Roman" panose="02020603050405020304" pitchFamily="18" charset="0"/>
                <a:cs typeface="Times New Roman" panose="02020603050405020304" pitchFamily="18" charset="0"/>
              </a:rPr>
              <a:t>CLASIFICACIÓN DE LAS </a:t>
            </a:r>
            <a:r>
              <a:rPr lang="es-ES_tradnl" dirty="0" smtClean="0">
                <a:latin typeface="Times New Roman" panose="02020603050405020304" pitchFamily="18" charset="0"/>
                <a:cs typeface="Times New Roman" panose="02020603050405020304" pitchFamily="18" charset="0"/>
              </a:rPr>
              <a:t>CATEGORÍAS KANT</a:t>
            </a:r>
            <a:endParaRPr lang="es-US" dirty="0"/>
          </a:p>
        </p:txBody>
      </p:sp>
      <p:sp>
        <p:nvSpPr>
          <p:cNvPr id="3" name="Marcador de contenido 2"/>
          <p:cNvSpPr>
            <a:spLocks noGrp="1"/>
          </p:cNvSpPr>
          <p:nvPr>
            <p:ph idx="1"/>
          </p:nvPr>
        </p:nvSpPr>
        <p:spPr>
          <a:xfrm>
            <a:off x="213646" y="2052918"/>
            <a:ext cx="11511184" cy="4195481"/>
          </a:xfrm>
        </p:spPr>
        <p:txBody>
          <a:bodyPr>
            <a:normAutofit/>
          </a:bodyPr>
          <a:lstStyle/>
          <a:p>
            <a:pPr algn="just">
              <a:lnSpc>
                <a:spcPct val="200000"/>
              </a:lnSpc>
            </a:pPr>
            <a:r>
              <a:rPr lang="es-ES" dirty="0"/>
              <a:t>En la época moderna, el filósofo Kant del que conocerás mejor el año siguiente, desarrolló la teoría idealista de las categorías. Las categorías según él son formas a priori de nuestro pensamiento. Los conceptos a priori son aquellos que los produce el entendimiento por sí mismo, son espontáneos y no provienen de la experiencia. Las categorías de Kant son doce y derivan de las cuatro clases de juicios.</a:t>
            </a:r>
            <a:endParaRPr lang="es-US" dirty="0"/>
          </a:p>
        </p:txBody>
      </p:sp>
    </p:spTree>
    <p:extLst>
      <p:ext uri="{BB962C8B-B14F-4D97-AF65-F5344CB8AC3E}">
        <p14:creationId xmlns:p14="http://schemas.microsoft.com/office/powerpoint/2010/main" val="4115117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0" y="238125"/>
            <a:ext cx="4576763" cy="752475"/>
          </a:xfrm>
        </p:spPr>
        <p:txBody>
          <a:bodyPr>
            <a:normAutofit/>
          </a:bodyPr>
          <a:lstStyle/>
          <a:p>
            <a:pPr marL="571500" indent="-571500">
              <a:buFont typeface="Wingdings" panose="05000000000000000000" pitchFamily="2" charset="2"/>
              <a:buChar char="q"/>
            </a:pPr>
            <a:r>
              <a:rPr lang="es-ES_tradnl" dirty="0" smtClean="0">
                <a:latin typeface="Times New Roman" panose="02020603050405020304" pitchFamily="18" charset="0"/>
                <a:cs typeface="Times New Roman" panose="02020603050405020304" pitchFamily="18" charset="0"/>
              </a:rPr>
              <a:t> SEGÚN KANT</a:t>
            </a:r>
            <a:endParaRPr lang="es-US" dirty="0"/>
          </a:p>
        </p:txBody>
      </p:sp>
      <p:graphicFrame>
        <p:nvGraphicFramePr>
          <p:cNvPr id="6" name="Tabla 5"/>
          <p:cNvGraphicFramePr>
            <a:graphicFrameLocks noGrp="1"/>
          </p:cNvGraphicFramePr>
          <p:nvPr>
            <p:extLst>
              <p:ext uri="{D42A27DB-BD31-4B8C-83A1-F6EECF244321}">
                <p14:modId xmlns:p14="http://schemas.microsoft.com/office/powerpoint/2010/main" val="1195752721"/>
              </p:ext>
            </p:extLst>
          </p:nvPr>
        </p:nvGraphicFramePr>
        <p:xfrm>
          <a:off x="529839" y="1179320"/>
          <a:ext cx="10699335" cy="5463206"/>
        </p:xfrm>
        <a:graphic>
          <a:graphicData uri="http://schemas.openxmlformats.org/drawingml/2006/table">
            <a:tbl>
              <a:tblPr firstRow="1" bandRow="1">
                <a:tableStyleId>{793D81CF-94F2-401A-BA57-92F5A7B2D0C5}</a:tableStyleId>
              </a:tblPr>
              <a:tblGrid>
                <a:gridCol w="3566445"/>
                <a:gridCol w="3566445"/>
                <a:gridCol w="3566445"/>
              </a:tblGrid>
              <a:tr h="406769">
                <a:tc>
                  <a:txBody>
                    <a:bodyPr/>
                    <a:lstStyle/>
                    <a:p>
                      <a:r>
                        <a:rPr lang="es-US" sz="1400" dirty="0" smtClean="0"/>
                        <a:t>JUICIOS SEGÚN SU FORMA </a:t>
                      </a:r>
                      <a:endParaRPr lang="es-US" sz="1400" dirty="0"/>
                    </a:p>
                  </a:txBody>
                  <a:tcPr/>
                </a:tc>
                <a:tc>
                  <a:txBody>
                    <a:bodyPr/>
                    <a:lstStyle/>
                    <a:p>
                      <a:pPr algn="ctr"/>
                      <a:r>
                        <a:rPr lang="es-US" sz="1400" dirty="0" smtClean="0"/>
                        <a:t>CATEGORIAS</a:t>
                      </a:r>
                      <a:endParaRPr lang="es-US" sz="1400" dirty="0"/>
                    </a:p>
                  </a:txBody>
                  <a:tcPr/>
                </a:tc>
                <a:tc>
                  <a:txBody>
                    <a:bodyPr/>
                    <a:lstStyle/>
                    <a:p>
                      <a:pPr algn="ctr"/>
                      <a:r>
                        <a:rPr lang="es-US" sz="1400" dirty="0" smtClean="0"/>
                        <a:t>EJEMPLOS</a:t>
                      </a:r>
                      <a:endParaRPr lang="es-US" sz="1400" dirty="0"/>
                    </a:p>
                  </a:txBody>
                  <a:tcPr/>
                </a:tc>
              </a:tr>
              <a:tr h="401836">
                <a:tc gridSpan="3">
                  <a:txBody>
                    <a:bodyPr/>
                    <a:lstStyle/>
                    <a:p>
                      <a:pPr algn="ctr"/>
                      <a:r>
                        <a:rPr lang="es-US" dirty="0" smtClean="0"/>
                        <a:t>CANTIDAD</a:t>
                      </a:r>
                      <a:endParaRPr lang="es-US" b="1" i="0" dirty="0"/>
                    </a:p>
                  </a:txBody>
                  <a:tcPr/>
                </a:tc>
                <a:tc hMerge="1">
                  <a:txBody>
                    <a:bodyPr/>
                    <a:lstStyle/>
                    <a:p>
                      <a:endParaRPr lang="es-US" dirty="0"/>
                    </a:p>
                  </a:txBody>
                  <a:tcPr/>
                </a:tc>
                <a:tc hMerge="1">
                  <a:txBody>
                    <a:bodyPr/>
                    <a:lstStyle/>
                    <a:p>
                      <a:endParaRPr lang="es-US" dirty="0"/>
                    </a:p>
                  </a:txBody>
                  <a:tcPr/>
                </a:tc>
              </a:tr>
              <a:tr h="803672">
                <a:tc>
                  <a:txBody>
                    <a:bodyPr/>
                    <a:lstStyle/>
                    <a:p>
                      <a:r>
                        <a:rPr lang="es-US" sz="1400" dirty="0" smtClean="0"/>
                        <a:t>* Universales</a:t>
                      </a:r>
                    </a:p>
                    <a:p>
                      <a:r>
                        <a:rPr lang="es-US" sz="1400" dirty="0" smtClean="0"/>
                        <a:t>*</a:t>
                      </a:r>
                      <a:r>
                        <a:rPr lang="es-US" sz="1400" baseline="0" dirty="0" smtClean="0"/>
                        <a:t> </a:t>
                      </a:r>
                      <a:r>
                        <a:rPr lang="es-US" sz="1400" dirty="0" smtClean="0"/>
                        <a:t>Particulares</a:t>
                      </a:r>
                    </a:p>
                    <a:p>
                      <a:r>
                        <a:rPr lang="es-US" sz="1400" dirty="0" smtClean="0"/>
                        <a:t>*</a:t>
                      </a:r>
                      <a:r>
                        <a:rPr lang="es-US" sz="1400" baseline="0" dirty="0" smtClean="0"/>
                        <a:t> </a:t>
                      </a:r>
                      <a:r>
                        <a:rPr lang="es-US" sz="1400" dirty="0" smtClean="0"/>
                        <a:t>Singulares</a:t>
                      </a:r>
                      <a:endParaRPr lang="es-US" sz="1400" dirty="0"/>
                    </a:p>
                  </a:txBody>
                  <a:tcPr/>
                </a:tc>
                <a:tc>
                  <a:txBody>
                    <a:bodyPr/>
                    <a:lstStyle/>
                    <a:p>
                      <a:r>
                        <a:rPr lang="es-US" sz="1400" dirty="0" smtClean="0"/>
                        <a:t>* Unidad</a:t>
                      </a:r>
                    </a:p>
                    <a:p>
                      <a:r>
                        <a:rPr lang="es-US" sz="1400" dirty="0" smtClean="0"/>
                        <a:t>*</a:t>
                      </a:r>
                      <a:r>
                        <a:rPr lang="es-US" sz="1400" baseline="0" dirty="0" smtClean="0"/>
                        <a:t> </a:t>
                      </a:r>
                      <a:r>
                        <a:rPr lang="es-US" sz="1400" dirty="0" smtClean="0"/>
                        <a:t>Pluralidad</a:t>
                      </a:r>
                    </a:p>
                    <a:p>
                      <a:r>
                        <a:rPr lang="es-US" sz="1400" dirty="0" smtClean="0"/>
                        <a:t>*</a:t>
                      </a:r>
                      <a:r>
                        <a:rPr lang="es-US" sz="1400" baseline="0" dirty="0" smtClean="0"/>
                        <a:t> </a:t>
                      </a:r>
                      <a:r>
                        <a:rPr lang="es-US" sz="1400" dirty="0" smtClean="0"/>
                        <a:t>Totalidad</a:t>
                      </a:r>
                      <a:endParaRPr lang="es-US" sz="1400" dirty="0"/>
                    </a:p>
                  </a:txBody>
                  <a:tcPr/>
                </a:tc>
                <a:tc>
                  <a:txBody>
                    <a:bodyPr/>
                    <a:lstStyle/>
                    <a:p>
                      <a:r>
                        <a:rPr lang="es-ES" sz="1400" dirty="0" smtClean="0"/>
                        <a:t>Todos los hombres son racionales</a:t>
                      </a:r>
                    </a:p>
                    <a:p>
                      <a:r>
                        <a:rPr lang="es-ES" sz="1400" dirty="0" smtClean="0"/>
                        <a:t>-Algunos hombres son filósofos</a:t>
                      </a:r>
                    </a:p>
                    <a:p>
                      <a:r>
                        <a:rPr lang="es-ES" sz="1400" dirty="0" smtClean="0"/>
                        <a:t>-Sócrates es mortal</a:t>
                      </a:r>
                      <a:endParaRPr lang="es-ES" sz="1400" dirty="0"/>
                    </a:p>
                  </a:txBody>
                  <a:tcPr/>
                </a:tc>
              </a:tr>
              <a:tr h="401836">
                <a:tc gridSpan="3">
                  <a:txBody>
                    <a:bodyPr/>
                    <a:lstStyle/>
                    <a:p>
                      <a:pPr algn="ctr"/>
                      <a:r>
                        <a:rPr lang="es-US" dirty="0" smtClean="0"/>
                        <a:t>CUALIDAD</a:t>
                      </a:r>
                      <a:endParaRPr lang="es-US" b="1" i="0" dirty="0"/>
                    </a:p>
                  </a:txBody>
                  <a:tcPr/>
                </a:tc>
                <a:tc hMerge="1">
                  <a:txBody>
                    <a:bodyPr/>
                    <a:lstStyle/>
                    <a:p>
                      <a:endParaRPr lang="es-US" dirty="0"/>
                    </a:p>
                  </a:txBody>
                  <a:tcPr/>
                </a:tc>
                <a:tc hMerge="1">
                  <a:txBody>
                    <a:bodyPr/>
                    <a:lstStyle/>
                    <a:p>
                      <a:endParaRPr lang="es-US" dirty="0"/>
                    </a:p>
                  </a:txBody>
                  <a:tcPr/>
                </a:tc>
              </a:tr>
              <a:tr h="803672">
                <a:tc>
                  <a:txBody>
                    <a:bodyPr/>
                    <a:lstStyle/>
                    <a:p>
                      <a:r>
                        <a:rPr lang="es-US" sz="1400" dirty="0" smtClean="0"/>
                        <a:t>Afirmativos</a:t>
                      </a:r>
                    </a:p>
                    <a:p>
                      <a:r>
                        <a:rPr lang="es-US" sz="1400" dirty="0" smtClean="0"/>
                        <a:t>-Negativos</a:t>
                      </a:r>
                    </a:p>
                    <a:p>
                      <a:r>
                        <a:rPr lang="es-US" sz="1400" dirty="0" smtClean="0"/>
                        <a:t>-Infinitos</a:t>
                      </a:r>
                      <a:endParaRPr lang="es-US" sz="1400" dirty="0"/>
                    </a:p>
                  </a:txBody>
                  <a:tcPr/>
                </a:tc>
                <a:tc>
                  <a:txBody>
                    <a:bodyPr/>
                    <a:lstStyle/>
                    <a:p>
                      <a:r>
                        <a:rPr lang="es-US" sz="1400" dirty="0" smtClean="0"/>
                        <a:t>-Realidad</a:t>
                      </a:r>
                    </a:p>
                    <a:p>
                      <a:r>
                        <a:rPr lang="es-US" sz="1400" dirty="0" smtClean="0"/>
                        <a:t>-Negación</a:t>
                      </a:r>
                    </a:p>
                    <a:p>
                      <a:r>
                        <a:rPr lang="es-US" sz="1400" dirty="0" smtClean="0"/>
                        <a:t>-Limitación</a:t>
                      </a:r>
                      <a:endParaRPr lang="es-US" sz="1400" dirty="0"/>
                    </a:p>
                  </a:txBody>
                  <a:tcPr/>
                </a:tc>
                <a:tc>
                  <a:txBody>
                    <a:bodyPr/>
                    <a:lstStyle/>
                    <a:p>
                      <a:r>
                        <a:rPr lang="es-ES" sz="1400" dirty="0" smtClean="0"/>
                        <a:t>Los franceses son europeos</a:t>
                      </a:r>
                    </a:p>
                    <a:p>
                      <a:r>
                        <a:rPr lang="es-ES" sz="1400" dirty="0" smtClean="0"/>
                        <a:t>-Los hombres no son irracionales</a:t>
                      </a:r>
                    </a:p>
                    <a:p>
                      <a:r>
                        <a:rPr lang="es-ES" sz="1400" dirty="0" smtClean="0"/>
                        <a:t>-El espacio es no-finito</a:t>
                      </a:r>
                      <a:endParaRPr lang="es-ES" sz="1400" dirty="0"/>
                    </a:p>
                  </a:txBody>
                  <a:tcPr/>
                </a:tc>
              </a:tr>
              <a:tr h="401836">
                <a:tc gridSpan="3">
                  <a:txBody>
                    <a:bodyPr/>
                    <a:lstStyle/>
                    <a:p>
                      <a:pPr algn="ctr"/>
                      <a:r>
                        <a:rPr lang="es-US" dirty="0" smtClean="0"/>
                        <a:t>RELACIÒN</a:t>
                      </a:r>
                      <a:r>
                        <a:rPr lang="es-US" baseline="0" dirty="0" smtClean="0"/>
                        <a:t> </a:t>
                      </a:r>
                      <a:endParaRPr lang="es-US" b="1" i="0" dirty="0"/>
                    </a:p>
                  </a:txBody>
                  <a:tcPr/>
                </a:tc>
                <a:tc hMerge="1">
                  <a:txBody>
                    <a:bodyPr/>
                    <a:lstStyle/>
                    <a:p>
                      <a:endParaRPr lang="es-US" dirty="0"/>
                    </a:p>
                  </a:txBody>
                  <a:tcPr/>
                </a:tc>
                <a:tc hMerge="1">
                  <a:txBody>
                    <a:bodyPr/>
                    <a:lstStyle/>
                    <a:p>
                      <a:endParaRPr lang="es-US" dirty="0"/>
                    </a:p>
                  </a:txBody>
                  <a:tcPr/>
                </a:tc>
              </a:tr>
              <a:tr h="1038077">
                <a:tc>
                  <a:txBody>
                    <a:bodyPr/>
                    <a:lstStyle/>
                    <a:p>
                      <a:r>
                        <a:rPr lang="es-US" sz="1400" dirty="0" smtClean="0"/>
                        <a:t>-Categóricos</a:t>
                      </a:r>
                    </a:p>
                    <a:p>
                      <a:r>
                        <a:rPr lang="es-US" sz="1400" dirty="0" smtClean="0"/>
                        <a:t>-Hipotéticos </a:t>
                      </a:r>
                    </a:p>
                    <a:p>
                      <a:r>
                        <a:rPr lang="es-US" sz="1400" dirty="0" smtClean="0"/>
                        <a:t>-Disyuntivos</a:t>
                      </a:r>
                      <a:endParaRPr lang="es-US" sz="1400" dirty="0"/>
                    </a:p>
                  </a:txBody>
                  <a:tcPr/>
                </a:tc>
                <a:tc>
                  <a:txBody>
                    <a:bodyPr/>
                    <a:lstStyle/>
                    <a:p>
                      <a:r>
                        <a:rPr lang="es-ES" sz="1400" dirty="0" smtClean="0"/>
                        <a:t>-Sustancia y accidente</a:t>
                      </a:r>
                    </a:p>
                    <a:p>
                      <a:r>
                        <a:rPr lang="es-ES" sz="1400" dirty="0" smtClean="0"/>
                        <a:t>-Causalidad</a:t>
                      </a:r>
                    </a:p>
                    <a:p>
                      <a:r>
                        <a:rPr lang="es-ES" sz="1400" dirty="0" smtClean="0"/>
                        <a:t>(causa y efecto)</a:t>
                      </a:r>
                    </a:p>
                    <a:p>
                      <a:r>
                        <a:rPr lang="es-ES" sz="1400" dirty="0" smtClean="0"/>
                        <a:t>-Reciprocidad</a:t>
                      </a:r>
                      <a:endParaRPr lang="es-ES" sz="1400" dirty="0"/>
                    </a:p>
                  </a:txBody>
                  <a:tcPr/>
                </a:tc>
                <a:tc>
                  <a:txBody>
                    <a:bodyPr/>
                    <a:lstStyle/>
                    <a:p>
                      <a:r>
                        <a:rPr lang="es-ES" sz="1400" dirty="0" smtClean="0"/>
                        <a:t>-La tierra es redonda</a:t>
                      </a:r>
                    </a:p>
                    <a:p>
                      <a:r>
                        <a:rPr lang="es-ES" sz="1400" dirty="0" smtClean="0"/>
                        <a:t>-Los cuerpos se dilatan con el calor</a:t>
                      </a:r>
                    </a:p>
                    <a:p>
                      <a:r>
                        <a:rPr lang="es-ES" sz="1400" dirty="0" smtClean="0"/>
                        <a:t>-El mundo es eterno o intemporal</a:t>
                      </a:r>
                      <a:endParaRPr lang="es-ES" sz="1400" dirty="0"/>
                    </a:p>
                  </a:txBody>
                  <a:tcPr/>
                </a:tc>
              </a:tr>
              <a:tr h="401836">
                <a:tc gridSpan="3">
                  <a:txBody>
                    <a:bodyPr/>
                    <a:lstStyle/>
                    <a:p>
                      <a:pPr algn="ctr"/>
                      <a:r>
                        <a:rPr lang="es-US" dirty="0" smtClean="0"/>
                        <a:t>MODALIDAD</a:t>
                      </a:r>
                      <a:endParaRPr lang="es-US" b="1" dirty="0"/>
                    </a:p>
                  </a:txBody>
                  <a:tcPr/>
                </a:tc>
                <a:tc hMerge="1">
                  <a:txBody>
                    <a:bodyPr/>
                    <a:lstStyle/>
                    <a:p>
                      <a:endParaRPr lang="es-US" dirty="0"/>
                    </a:p>
                  </a:txBody>
                  <a:tcPr/>
                </a:tc>
                <a:tc hMerge="1">
                  <a:txBody>
                    <a:bodyPr/>
                    <a:lstStyle/>
                    <a:p>
                      <a:endParaRPr lang="es-US" dirty="0"/>
                    </a:p>
                  </a:txBody>
                  <a:tcPr/>
                </a:tc>
              </a:tr>
              <a:tr h="803672">
                <a:tc>
                  <a:txBody>
                    <a:bodyPr/>
                    <a:lstStyle/>
                    <a:p>
                      <a:r>
                        <a:rPr lang="es-US" sz="1400" dirty="0" smtClean="0"/>
                        <a:t>Problemáticos </a:t>
                      </a:r>
                    </a:p>
                    <a:p>
                      <a:r>
                        <a:rPr lang="es-US" sz="1400" dirty="0" smtClean="0"/>
                        <a:t>-</a:t>
                      </a:r>
                      <a:r>
                        <a:rPr lang="es-US" sz="1400" dirty="0" err="1" smtClean="0"/>
                        <a:t>Asertóricos</a:t>
                      </a:r>
                      <a:r>
                        <a:rPr lang="es-US" sz="1400" dirty="0" smtClean="0"/>
                        <a:t> </a:t>
                      </a:r>
                    </a:p>
                    <a:p>
                      <a:r>
                        <a:rPr lang="es-US" sz="1400" dirty="0" smtClean="0"/>
                        <a:t>-Apodícticos</a:t>
                      </a:r>
                      <a:endParaRPr lang="es-US" sz="1400" dirty="0"/>
                    </a:p>
                  </a:txBody>
                  <a:tcPr/>
                </a:tc>
                <a:tc>
                  <a:txBody>
                    <a:bodyPr/>
                    <a:lstStyle/>
                    <a:p>
                      <a:r>
                        <a:rPr lang="es-ES" sz="1400" dirty="0" smtClean="0"/>
                        <a:t>-Posibilidad – imposibilidad</a:t>
                      </a:r>
                    </a:p>
                    <a:p>
                      <a:r>
                        <a:rPr lang="es-ES" sz="1400" dirty="0" smtClean="0"/>
                        <a:t>-Existencia – no existencia</a:t>
                      </a:r>
                    </a:p>
                    <a:p>
                      <a:r>
                        <a:rPr lang="es-ES" sz="1400" dirty="0" smtClean="0"/>
                        <a:t>-Necesidad – contingencia</a:t>
                      </a:r>
                      <a:endParaRPr lang="es-ES" sz="1400" dirty="0"/>
                    </a:p>
                  </a:txBody>
                  <a:tcPr/>
                </a:tc>
                <a:tc>
                  <a:txBody>
                    <a:bodyPr/>
                    <a:lstStyle/>
                    <a:p>
                      <a:r>
                        <a:rPr lang="es-ES" sz="1400" dirty="0" smtClean="0"/>
                        <a:t>-El alma es inmortal </a:t>
                      </a:r>
                    </a:p>
                    <a:p>
                      <a:r>
                        <a:rPr lang="es-ES" sz="1400" dirty="0" smtClean="0"/>
                        <a:t>-Sócrates es un hombre </a:t>
                      </a:r>
                    </a:p>
                    <a:p>
                      <a:r>
                        <a:rPr lang="es-ES" sz="1400" dirty="0" smtClean="0"/>
                        <a:t>-Todos los cuerpos son pesados</a:t>
                      </a:r>
                      <a:endParaRPr lang="es-ES" sz="1400" dirty="0"/>
                    </a:p>
                  </a:txBody>
                  <a:tcPr/>
                </a:tc>
              </a:tr>
            </a:tbl>
          </a:graphicData>
        </a:graphic>
      </p:graphicFrame>
    </p:spTree>
    <p:extLst>
      <p:ext uri="{BB962C8B-B14F-4D97-AF65-F5344CB8AC3E}">
        <p14:creationId xmlns:p14="http://schemas.microsoft.com/office/powerpoint/2010/main" val="2020558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2681" y="246185"/>
            <a:ext cx="9404723" cy="1055077"/>
          </a:xfrm>
        </p:spPr>
        <p:txBody>
          <a:bodyPr>
            <a:normAutofit fontScale="90000"/>
          </a:bodyPr>
          <a:lstStyle/>
          <a:p>
            <a:r>
              <a:rPr lang="es-ES" dirty="0" smtClean="0">
                <a:latin typeface="+mn-lt"/>
              </a:rPr>
              <a:t>CLASIFICACIÓN ACTUAL DE LAS CATEGORÍAS</a:t>
            </a:r>
            <a:br>
              <a:rPr lang="es-ES" dirty="0" smtClean="0">
                <a:latin typeface="+mn-lt"/>
              </a:rPr>
            </a:br>
            <a:r>
              <a:rPr lang="es-ES" dirty="0">
                <a:latin typeface="+mn-lt"/>
              </a:rPr>
              <a:t/>
            </a:r>
            <a:br>
              <a:rPr lang="es-ES" dirty="0">
                <a:latin typeface="+mn-lt"/>
              </a:rPr>
            </a:br>
            <a:r>
              <a:rPr lang="es-ES" dirty="0"/>
              <a:t/>
            </a:r>
            <a:br>
              <a:rPr lang="es-ES" dirty="0"/>
            </a:br>
            <a:endParaRPr lang="es-US" dirty="0"/>
          </a:p>
        </p:txBody>
      </p:sp>
      <p:sp>
        <p:nvSpPr>
          <p:cNvPr id="3" name="Marcador de contenido 2"/>
          <p:cNvSpPr>
            <a:spLocks noGrp="1"/>
          </p:cNvSpPr>
          <p:nvPr>
            <p:ph idx="1"/>
          </p:nvPr>
        </p:nvSpPr>
        <p:spPr>
          <a:xfrm>
            <a:off x="237391" y="1872762"/>
            <a:ext cx="11623431" cy="4642337"/>
          </a:xfrm>
        </p:spPr>
        <p:txBody>
          <a:bodyPr>
            <a:normAutofit fontScale="85000" lnSpcReduction="20000"/>
          </a:bodyPr>
          <a:lstStyle/>
          <a:p>
            <a:pPr algn="just">
              <a:lnSpc>
                <a:spcPct val="200000"/>
              </a:lnSpc>
            </a:pPr>
            <a:r>
              <a:rPr lang="es-ES" dirty="0"/>
              <a:t>Los lógicos actuales admiten, por lo general, solo tres clases de conceptos supremos</a:t>
            </a:r>
            <a:r>
              <a:rPr lang="es-ES" dirty="0" smtClean="0"/>
              <a:t>:</a:t>
            </a:r>
          </a:p>
          <a:p>
            <a:pPr marL="0" indent="0" algn="just">
              <a:lnSpc>
                <a:spcPct val="200000"/>
              </a:lnSpc>
              <a:buNone/>
            </a:pPr>
            <a:r>
              <a:rPr lang="es-ES" dirty="0" smtClean="0"/>
              <a:t>      1</a:t>
            </a:r>
            <a:r>
              <a:rPr lang="es-ES" dirty="0"/>
              <a:t>. Conceptos de objetos (sustancia).</a:t>
            </a:r>
          </a:p>
          <a:p>
            <a:pPr marL="0" indent="0" algn="just">
              <a:lnSpc>
                <a:spcPct val="200000"/>
              </a:lnSpc>
              <a:buNone/>
            </a:pPr>
            <a:r>
              <a:rPr lang="es-ES" dirty="0" smtClean="0"/>
              <a:t>      2</a:t>
            </a:r>
            <a:r>
              <a:rPr lang="es-ES" dirty="0"/>
              <a:t>. Conceptos de propiedad (cualidades).</a:t>
            </a:r>
          </a:p>
          <a:p>
            <a:pPr marL="0" indent="0" algn="just">
              <a:lnSpc>
                <a:spcPct val="200000"/>
              </a:lnSpc>
              <a:buNone/>
            </a:pPr>
            <a:r>
              <a:rPr lang="es-ES" dirty="0" smtClean="0"/>
              <a:t>      3</a:t>
            </a:r>
            <a:r>
              <a:rPr lang="es-ES" dirty="0"/>
              <a:t>. Conceptos de relaciones (entre objetos y cualidades mismas</a:t>
            </a:r>
            <a:r>
              <a:rPr lang="es-ES" dirty="0" smtClean="0"/>
              <a:t>).</a:t>
            </a:r>
          </a:p>
          <a:p>
            <a:pPr marL="0" indent="0" algn="just">
              <a:lnSpc>
                <a:spcPct val="200000"/>
              </a:lnSpc>
              <a:buNone/>
            </a:pPr>
            <a:endParaRPr lang="es-ES" dirty="0" smtClean="0"/>
          </a:p>
          <a:p>
            <a:pPr lvl="0" algn="just">
              <a:lnSpc>
                <a:spcPct val="200000"/>
              </a:lnSpc>
            </a:pPr>
            <a:r>
              <a:rPr lang="es-ES_tradnl" dirty="0">
                <a:cs typeface="Tahoma" panose="020B0604030504040204" pitchFamily="34" charset="0"/>
              </a:rPr>
              <a:t>Es decir que nuestro pensamiento se refiere únicamente a cosas, propiedades o relaciones. Todas estas categorías están inmersas en una superior: el ser, que sería el más extenso de todos y el de menor contenido.</a:t>
            </a:r>
            <a:endParaRPr lang="es-ES_tradnl" sz="1600" dirty="0"/>
          </a:p>
          <a:p>
            <a:endParaRPr lang="es-ES" dirty="0"/>
          </a:p>
          <a:p>
            <a:pPr marL="0" indent="0">
              <a:buNone/>
            </a:pPr>
            <a:endParaRPr lang="es-US" dirty="0"/>
          </a:p>
        </p:txBody>
      </p:sp>
    </p:spTree>
    <p:extLst>
      <p:ext uri="{BB962C8B-B14F-4D97-AF65-F5344CB8AC3E}">
        <p14:creationId xmlns:p14="http://schemas.microsoft.com/office/powerpoint/2010/main" val="3287618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2" descr="Gracias por su atencion • Imagenes gif para diapositivas powe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404" y="1266307"/>
            <a:ext cx="9725114" cy="538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16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78</TotalTime>
  <Words>541</Words>
  <Application>Microsoft Office PowerPoint</Application>
  <PresentationFormat>Panorámica</PresentationFormat>
  <Paragraphs>91</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Algerian</vt:lpstr>
      <vt:lpstr>Arial</vt:lpstr>
      <vt:lpstr>Century Gothic</vt:lpstr>
      <vt:lpstr>Tahoma</vt:lpstr>
      <vt:lpstr>Times New Roman</vt:lpstr>
      <vt:lpstr>Wingdings</vt:lpstr>
      <vt:lpstr>Wingdings 3</vt:lpstr>
      <vt:lpstr>Ion</vt:lpstr>
      <vt:lpstr>CATEGORÌAS </vt:lpstr>
      <vt:lpstr>DEFINICIÒN</vt:lpstr>
      <vt:lpstr>CLASIFICACIÓN DE LAS CATEGORÍAS ARISTOTELES</vt:lpstr>
      <vt:lpstr>SEGÚN ARISTÓTELES</vt:lpstr>
      <vt:lpstr>CLASIFICACIÓN DE LAS CATEGORÍAS KANT</vt:lpstr>
      <vt:lpstr> SEGÚN KANT</vt:lpstr>
      <vt:lpstr>CLASIFICACIÓN ACTUAL DE LAS CATEGORÍAS   </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CATEGORÌAS</dc:title>
  <dc:creator>MANUEL CHONATA</dc:creator>
  <cp:lastModifiedBy>MANUEL CHONATA</cp:lastModifiedBy>
  <cp:revision>9</cp:revision>
  <dcterms:created xsi:type="dcterms:W3CDTF">2020-07-15T15:23:15Z</dcterms:created>
  <dcterms:modified xsi:type="dcterms:W3CDTF">2020-07-15T16:41:45Z</dcterms:modified>
</cp:coreProperties>
</file>