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2" r:id="rId1"/>
  </p:sldMasterIdLst>
  <p:sldIdLst>
    <p:sldId id="256" r:id="rId2"/>
    <p:sldId id="292" r:id="rId3"/>
    <p:sldId id="330" r:id="rId4"/>
    <p:sldId id="344" r:id="rId5"/>
    <p:sldId id="331" r:id="rId6"/>
    <p:sldId id="333" r:id="rId7"/>
    <p:sldId id="346" r:id="rId8"/>
    <p:sldId id="347" r:id="rId9"/>
    <p:sldId id="350" r:id="rId10"/>
    <p:sldId id="348" r:id="rId11"/>
    <p:sldId id="352" r:id="rId12"/>
    <p:sldId id="353" r:id="rId13"/>
    <p:sldId id="354" r:id="rId14"/>
    <p:sldId id="355" r:id="rId15"/>
    <p:sldId id="299" r:id="rId16"/>
    <p:sldId id="300" r:id="rId17"/>
    <p:sldId id="316" r:id="rId18"/>
    <p:sldId id="277" r:id="rId19"/>
    <p:sldId id="357" r:id="rId20"/>
    <p:sldId id="358" r:id="rId21"/>
    <p:sldId id="359" r:id="rId22"/>
    <p:sldId id="360" r:id="rId23"/>
    <p:sldId id="361" r:id="rId24"/>
    <p:sldId id="362" r:id="rId25"/>
    <p:sldId id="363" r:id="rId26"/>
    <p:sldId id="364" r:id="rId27"/>
    <p:sldId id="365" r:id="rId28"/>
    <p:sldId id="366" r:id="rId29"/>
    <p:sldId id="367" r:id="rId30"/>
    <p:sldId id="368" r:id="rId31"/>
    <p:sldId id="430" r:id="rId32"/>
    <p:sldId id="317" r:id="rId33"/>
    <p:sldId id="369" r:id="rId34"/>
    <p:sldId id="370" r:id="rId35"/>
    <p:sldId id="371" r:id="rId36"/>
    <p:sldId id="372" r:id="rId37"/>
    <p:sldId id="373" r:id="rId38"/>
    <p:sldId id="374" r:id="rId39"/>
    <p:sldId id="375" r:id="rId40"/>
    <p:sldId id="376" r:id="rId41"/>
    <p:sldId id="377" r:id="rId42"/>
    <p:sldId id="378" r:id="rId43"/>
    <p:sldId id="379" r:id="rId44"/>
    <p:sldId id="276" r:id="rId45"/>
    <p:sldId id="302" r:id="rId46"/>
    <p:sldId id="303" r:id="rId47"/>
    <p:sldId id="293" r:id="rId48"/>
    <p:sldId id="279" r:id="rId49"/>
    <p:sldId id="307" r:id="rId50"/>
    <p:sldId id="280" r:id="rId51"/>
    <p:sldId id="310" r:id="rId52"/>
    <p:sldId id="311" r:id="rId53"/>
    <p:sldId id="281" r:id="rId54"/>
    <p:sldId id="312" r:id="rId55"/>
    <p:sldId id="313" r:id="rId56"/>
    <p:sldId id="314" r:id="rId57"/>
    <p:sldId id="315" r:id="rId58"/>
    <p:sldId id="284" r:id="rId59"/>
    <p:sldId id="319" r:id="rId60"/>
    <p:sldId id="320" r:id="rId61"/>
    <p:sldId id="321" r:id="rId62"/>
    <p:sldId id="285" r:id="rId63"/>
    <p:sldId id="323" r:id="rId64"/>
    <p:sldId id="322" r:id="rId65"/>
    <p:sldId id="398" r:id="rId66"/>
    <p:sldId id="288" r:id="rId67"/>
    <p:sldId id="324" r:id="rId68"/>
    <p:sldId id="325" r:id="rId69"/>
    <p:sldId id="327" r:id="rId70"/>
    <p:sldId id="399" r:id="rId71"/>
    <p:sldId id="400" r:id="rId72"/>
    <p:sldId id="401" r:id="rId73"/>
    <p:sldId id="402" r:id="rId74"/>
    <p:sldId id="403" r:id="rId75"/>
    <p:sldId id="423" r:id="rId76"/>
    <p:sldId id="422" r:id="rId77"/>
    <p:sldId id="431" r:id="rId78"/>
    <p:sldId id="432" r:id="rId79"/>
    <p:sldId id="433" r:id="rId80"/>
    <p:sldId id="434" r:id="rId81"/>
    <p:sldId id="435" r:id="rId82"/>
    <p:sldId id="429" r:id="rId83"/>
    <p:sldId id="326" r:id="rId84"/>
  </p:sldIdLst>
  <p:sldSz cx="12192000" cy="6858000"/>
  <p:notesSz cx="6858000" cy="9144000"/>
  <p:defaultTextStyle>
    <a:defPPr>
      <a:defRPr lang="es-419"/>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6" d="100"/>
          <a:sy n="66" d="100"/>
        </p:scale>
        <p:origin x="668"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625381-5AD7-4E78-A582-AB5C02DE22C6}"/>
              </a:ext>
            </a:extLst>
          </p:cNvPr>
          <p:cNvSpPr>
            <a:spLocks noGrp="1"/>
          </p:cNvSpPr>
          <p:nvPr>
            <p:ph type="ctrTitle"/>
          </p:nvPr>
        </p:nvSpPr>
        <p:spPr>
          <a:xfrm>
            <a:off x="1524000" y="1122363"/>
            <a:ext cx="9144000" cy="2387600"/>
          </a:xfrm>
        </p:spPr>
        <p:txBody>
          <a:bodyPr anchor="b"/>
          <a:lstStyle>
            <a:lvl1pPr algn="ctr">
              <a:defRPr sz="6000"/>
            </a:lvl1pPr>
          </a:lstStyle>
          <a:p>
            <a:r>
              <a:rPr lang="es-MX"/>
              <a:t>Haz clic para modificar el estilo de título del patrón</a:t>
            </a:r>
            <a:endParaRPr lang="es-419"/>
          </a:p>
        </p:txBody>
      </p:sp>
      <p:sp>
        <p:nvSpPr>
          <p:cNvPr id="3" name="Subtítulo 2">
            <a:extLst>
              <a:ext uri="{FF2B5EF4-FFF2-40B4-BE49-F238E27FC236}">
                <a16:creationId xmlns:a16="http://schemas.microsoft.com/office/drawing/2014/main" id="{C02A1263-042B-491A-B756-48CF5E6E76E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MX"/>
              <a:t>Haz clic para editar el estilo de subtítulo del patrón</a:t>
            </a:r>
            <a:endParaRPr lang="es-419"/>
          </a:p>
        </p:txBody>
      </p:sp>
      <p:sp>
        <p:nvSpPr>
          <p:cNvPr id="4" name="Marcador de fecha 3">
            <a:extLst>
              <a:ext uri="{FF2B5EF4-FFF2-40B4-BE49-F238E27FC236}">
                <a16:creationId xmlns:a16="http://schemas.microsoft.com/office/drawing/2014/main" id="{9A6B3E9E-E1F7-4C7C-96CF-96BE05FB935F}"/>
              </a:ext>
            </a:extLst>
          </p:cNvPr>
          <p:cNvSpPr>
            <a:spLocks noGrp="1"/>
          </p:cNvSpPr>
          <p:nvPr>
            <p:ph type="dt" sz="half" idx="10"/>
          </p:nvPr>
        </p:nvSpPr>
        <p:spPr/>
        <p:txBody>
          <a:bodyPr/>
          <a:lstStyle/>
          <a:p>
            <a:fld id="{1747CA06-4952-4A41-B83D-FD7E3C6BE5B4}" type="datetimeFigureOut">
              <a:rPr lang="es-419" smtClean="0"/>
              <a:t>30/6/2024</a:t>
            </a:fld>
            <a:endParaRPr lang="es-419"/>
          </a:p>
        </p:txBody>
      </p:sp>
      <p:sp>
        <p:nvSpPr>
          <p:cNvPr id="5" name="Marcador de pie de página 4">
            <a:extLst>
              <a:ext uri="{FF2B5EF4-FFF2-40B4-BE49-F238E27FC236}">
                <a16:creationId xmlns:a16="http://schemas.microsoft.com/office/drawing/2014/main" id="{D56880E9-F37B-4793-9252-DCD21DF0D04B}"/>
              </a:ext>
            </a:extLst>
          </p:cNvPr>
          <p:cNvSpPr>
            <a:spLocks noGrp="1"/>
          </p:cNvSpPr>
          <p:nvPr>
            <p:ph type="ftr" sz="quarter" idx="11"/>
          </p:nvPr>
        </p:nvSpPr>
        <p:spPr/>
        <p:txBody>
          <a:bodyPr/>
          <a:lstStyle/>
          <a:p>
            <a:endParaRPr lang="es-419"/>
          </a:p>
        </p:txBody>
      </p:sp>
      <p:sp>
        <p:nvSpPr>
          <p:cNvPr id="6" name="Marcador de número de diapositiva 5">
            <a:extLst>
              <a:ext uri="{FF2B5EF4-FFF2-40B4-BE49-F238E27FC236}">
                <a16:creationId xmlns:a16="http://schemas.microsoft.com/office/drawing/2014/main" id="{DA9AB949-A420-4461-9F06-CD1A81E245D3}"/>
              </a:ext>
            </a:extLst>
          </p:cNvPr>
          <p:cNvSpPr>
            <a:spLocks noGrp="1"/>
          </p:cNvSpPr>
          <p:nvPr>
            <p:ph type="sldNum" sz="quarter" idx="12"/>
          </p:nvPr>
        </p:nvSpPr>
        <p:spPr/>
        <p:txBody>
          <a:bodyPr/>
          <a:lstStyle/>
          <a:p>
            <a:fld id="{B3AA4B79-CD74-42B5-8C8D-CC1C71535561}" type="slidenum">
              <a:rPr lang="es-419" smtClean="0"/>
              <a:t>‹Nº›</a:t>
            </a:fld>
            <a:endParaRPr lang="es-419"/>
          </a:p>
        </p:txBody>
      </p:sp>
    </p:spTree>
    <p:extLst>
      <p:ext uri="{BB962C8B-B14F-4D97-AF65-F5344CB8AC3E}">
        <p14:creationId xmlns:p14="http://schemas.microsoft.com/office/powerpoint/2010/main" val="10163316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BC83F11-E7AF-4D68-B8D3-875172905B18}"/>
              </a:ext>
            </a:extLst>
          </p:cNvPr>
          <p:cNvSpPr>
            <a:spLocks noGrp="1"/>
          </p:cNvSpPr>
          <p:nvPr>
            <p:ph type="title"/>
          </p:nvPr>
        </p:nvSpPr>
        <p:spPr/>
        <p:txBody>
          <a:bodyPr/>
          <a:lstStyle/>
          <a:p>
            <a:r>
              <a:rPr lang="es-MX"/>
              <a:t>Haz clic para modificar el estilo de título del patrón</a:t>
            </a:r>
            <a:endParaRPr lang="es-419"/>
          </a:p>
        </p:txBody>
      </p:sp>
      <p:sp>
        <p:nvSpPr>
          <p:cNvPr id="3" name="Marcador de texto vertical 2">
            <a:extLst>
              <a:ext uri="{FF2B5EF4-FFF2-40B4-BE49-F238E27FC236}">
                <a16:creationId xmlns:a16="http://schemas.microsoft.com/office/drawing/2014/main" id="{1752E3A4-60F9-4232-AAF8-06977397D1BF}"/>
              </a:ext>
            </a:extLst>
          </p:cNvPr>
          <p:cNvSpPr>
            <a:spLocks noGrp="1"/>
          </p:cNvSpPr>
          <p:nvPr>
            <p:ph type="body" orient="vert" idx="1"/>
          </p:nvPr>
        </p:nvSpPr>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419"/>
          </a:p>
        </p:txBody>
      </p:sp>
      <p:sp>
        <p:nvSpPr>
          <p:cNvPr id="4" name="Marcador de fecha 3">
            <a:extLst>
              <a:ext uri="{FF2B5EF4-FFF2-40B4-BE49-F238E27FC236}">
                <a16:creationId xmlns:a16="http://schemas.microsoft.com/office/drawing/2014/main" id="{543FB5D0-D8E2-4FA9-9D64-0EC4B92476F0}"/>
              </a:ext>
            </a:extLst>
          </p:cNvPr>
          <p:cNvSpPr>
            <a:spLocks noGrp="1"/>
          </p:cNvSpPr>
          <p:nvPr>
            <p:ph type="dt" sz="half" idx="10"/>
          </p:nvPr>
        </p:nvSpPr>
        <p:spPr/>
        <p:txBody>
          <a:bodyPr/>
          <a:lstStyle/>
          <a:p>
            <a:fld id="{1747CA06-4952-4A41-B83D-FD7E3C6BE5B4}" type="datetimeFigureOut">
              <a:rPr lang="es-419" smtClean="0"/>
              <a:t>30/6/2024</a:t>
            </a:fld>
            <a:endParaRPr lang="es-419"/>
          </a:p>
        </p:txBody>
      </p:sp>
      <p:sp>
        <p:nvSpPr>
          <p:cNvPr id="5" name="Marcador de pie de página 4">
            <a:extLst>
              <a:ext uri="{FF2B5EF4-FFF2-40B4-BE49-F238E27FC236}">
                <a16:creationId xmlns:a16="http://schemas.microsoft.com/office/drawing/2014/main" id="{825DDC6B-1DB6-4A0B-A8EB-A62BD9C185B9}"/>
              </a:ext>
            </a:extLst>
          </p:cNvPr>
          <p:cNvSpPr>
            <a:spLocks noGrp="1"/>
          </p:cNvSpPr>
          <p:nvPr>
            <p:ph type="ftr" sz="quarter" idx="11"/>
          </p:nvPr>
        </p:nvSpPr>
        <p:spPr/>
        <p:txBody>
          <a:bodyPr/>
          <a:lstStyle/>
          <a:p>
            <a:endParaRPr lang="es-419"/>
          </a:p>
        </p:txBody>
      </p:sp>
      <p:sp>
        <p:nvSpPr>
          <p:cNvPr id="6" name="Marcador de número de diapositiva 5">
            <a:extLst>
              <a:ext uri="{FF2B5EF4-FFF2-40B4-BE49-F238E27FC236}">
                <a16:creationId xmlns:a16="http://schemas.microsoft.com/office/drawing/2014/main" id="{FE074CA2-4B5A-4D0E-8E45-995C13D12EFC}"/>
              </a:ext>
            </a:extLst>
          </p:cNvPr>
          <p:cNvSpPr>
            <a:spLocks noGrp="1"/>
          </p:cNvSpPr>
          <p:nvPr>
            <p:ph type="sldNum" sz="quarter" idx="12"/>
          </p:nvPr>
        </p:nvSpPr>
        <p:spPr/>
        <p:txBody>
          <a:bodyPr/>
          <a:lstStyle/>
          <a:p>
            <a:fld id="{B3AA4B79-CD74-42B5-8C8D-CC1C71535561}" type="slidenum">
              <a:rPr lang="es-419" smtClean="0"/>
              <a:t>‹Nº›</a:t>
            </a:fld>
            <a:endParaRPr lang="es-419"/>
          </a:p>
        </p:txBody>
      </p:sp>
    </p:spTree>
    <p:extLst>
      <p:ext uri="{BB962C8B-B14F-4D97-AF65-F5344CB8AC3E}">
        <p14:creationId xmlns:p14="http://schemas.microsoft.com/office/powerpoint/2010/main" val="5634418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FBBA43A-DDFA-4750-A472-F0C82743BD92}"/>
              </a:ext>
            </a:extLst>
          </p:cNvPr>
          <p:cNvSpPr>
            <a:spLocks noGrp="1"/>
          </p:cNvSpPr>
          <p:nvPr>
            <p:ph type="title" orient="vert"/>
          </p:nvPr>
        </p:nvSpPr>
        <p:spPr>
          <a:xfrm>
            <a:off x="8724900" y="365125"/>
            <a:ext cx="2628900" cy="5811838"/>
          </a:xfrm>
        </p:spPr>
        <p:txBody>
          <a:bodyPr vert="eaVert"/>
          <a:lstStyle/>
          <a:p>
            <a:r>
              <a:rPr lang="es-MX"/>
              <a:t>Haz clic para modificar el estilo de título del patrón</a:t>
            </a:r>
            <a:endParaRPr lang="es-419"/>
          </a:p>
        </p:txBody>
      </p:sp>
      <p:sp>
        <p:nvSpPr>
          <p:cNvPr id="3" name="Marcador de texto vertical 2">
            <a:extLst>
              <a:ext uri="{FF2B5EF4-FFF2-40B4-BE49-F238E27FC236}">
                <a16:creationId xmlns:a16="http://schemas.microsoft.com/office/drawing/2014/main" id="{31A478D5-AF99-4BD2-BEFE-80DDEC39CF69}"/>
              </a:ext>
            </a:extLst>
          </p:cNvPr>
          <p:cNvSpPr>
            <a:spLocks noGrp="1"/>
          </p:cNvSpPr>
          <p:nvPr>
            <p:ph type="body" orient="vert" idx="1"/>
          </p:nvPr>
        </p:nvSpPr>
        <p:spPr>
          <a:xfrm>
            <a:off x="838200" y="365125"/>
            <a:ext cx="7734300" cy="5811838"/>
          </a:xfrm>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419"/>
          </a:p>
        </p:txBody>
      </p:sp>
      <p:sp>
        <p:nvSpPr>
          <p:cNvPr id="4" name="Marcador de fecha 3">
            <a:extLst>
              <a:ext uri="{FF2B5EF4-FFF2-40B4-BE49-F238E27FC236}">
                <a16:creationId xmlns:a16="http://schemas.microsoft.com/office/drawing/2014/main" id="{8ED7D839-6222-405C-8703-1FCF0E8F83F8}"/>
              </a:ext>
            </a:extLst>
          </p:cNvPr>
          <p:cNvSpPr>
            <a:spLocks noGrp="1"/>
          </p:cNvSpPr>
          <p:nvPr>
            <p:ph type="dt" sz="half" idx="10"/>
          </p:nvPr>
        </p:nvSpPr>
        <p:spPr/>
        <p:txBody>
          <a:bodyPr/>
          <a:lstStyle/>
          <a:p>
            <a:fld id="{1747CA06-4952-4A41-B83D-FD7E3C6BE5B4}" type="datetimeFigureOut">
              <a:rPr lang="es-419" smtClean="0"/>
              <a:t>30/6/2024</a:t>
            </a:fld>
            <a:endParaRPr lang="es-419"/>
          </a:p>
        </p:txBody>
      </p:sp>
      <p:sp>
        <p:nvSpPr>
          <p:cNvPr id="5" name="Marcador de pie de página 4">
            <a:extLst>
              <a:ext uri="{FF2B5EF4-FFF2-40B4-BE49-F238E27FC236}">
                <a16:creationId xmlns:a16="http://schemas.microsoft.com/office/drawing/2014/main" id="{35B5046B-6D8A-45BD-BEDA-F04C6D07C2EB}"/>
              </a:ext>
            </a:extLst>
          </p:cNvPr>
          <p:cNvSpPr>
            <a:spLocks noGrp="1"/>
          </p:cNvSpPr>
          <p:nvPr>
            <p:ph type="ftr" sz="quarter" idx="11"/>
          </p:nvPr>
        </p:nvSpPr>
        <p:spPr/>
        <p:txBody>
          <a:bodyPr/>
          <a:lstStyle/>
          <a:p>
            <a:endParaRPr lang="es-419"/>
          </a:p>
        </p:txBody>
      </p:sp>
      <p:sp>
        <p:nvSpPr>
          <p:cNvPr id="6" name="Marcador de número de diapositiva 5">
            <a:extLst>
              <a:ext uri="{FF2B5EF4-FFF2-40B4-BE49-F238E27FC236}">
                <a16:creationId xmlns:a16="http://schemas.microsoft.com/office/drawing/2014/main" id="{EA6E9CC0-DD9B-4869-9934-0405CB4C75DD}"/>
              </a:ext>
            </a:extLst>
          </p:cNvPr>
          <p:cNvSpPr>
            <a:spLocks noGrp="1"/>
          </p:cNvSpPr>
          <p:nvPr>
            <p:ph type="sldNum" sz="quarter" idx="12"/>
          </p:nvPr>
        </p:nvSpPr>
        <p:spPr/>
        <p:txBody>
          <a:bodyPr/>
          <a:lstStyle/>
          <a:p>
            <a:fld id="{B3AA4B79-CD74-42B5-8C8D-CC1C71535561}" type="slidenum">
              <a:rPr lang="es-419" smtClean="0"/>
              <a:t>‹Nº›</a:t>
            </a:fld>
            <a:endParaRPr lang="es-419"/>
          </a:p>
        </p:txBody>
      </p:sp>
    </p:spTree>
    <p:extLst>
      <p:ext uri="{BB962C8B-B14F-4D97-AF65-F5344CB8AC3E}">
        <p14:creationId xmlns:p14="http://schemas.microsoft.com/office/powerpoint/2010/main" val="1642569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BE19BF4-DD6A-4B81-81C7-CC1FB3C18212}"/>
              </a:ext>
            </a:extLst>
          </p:cNvPr>
          <p:cNvSpPr>
            <a:spLocks noGrp="1"/>
          </p:cNvSpPr>
          <p:nvPr>
            <p:ph type="title"/>
          </p:nvPr>
        </p:nvSpPr>
        <p:spPr/>
        <p:txBody>
          <a:bodyPr/>
          <a:lstStyle/>
          <a:p>
            <a:r>
              <a:rPr lang="es-MX"/>
              <a:t>Haz clic para modificar el estilo de título del patrón</a:t>
            </a:r>
            <a:endParaRPr lang="es-419"/>
          </a:p>
        </p:txBody>
      </p:sp>
      <p:sp>
        <p:nvSpPr>
          <p:cNvPr id="3" name="Marcador de contenido 2">
            <a:extLst>
              <a:ext uri="{FF2B5EF4-FFF2-40B4-BE49-F238E27FC236}">
                <a16:creationId xmlns:a16="http://schemas.microsoft.com/office/drawing/2014/main" id="{FE028E4D-8D0F-45B2-B3E7-3C21E6184CE7}"/>
              </a:ext>
            </a:extLst>
          </p:cNvPr>
          <p:cNvSpPr>
            <a:spLocks noGrp="1"/>
          </p:cNvSpPr>
          <p:nvPr>
            <p:ph idx="1"/>
          </p:nvPr>
        </p:nvSpPr>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419"/>
          </a:p>
        </p:txBody>
      </p:sp>
      <p:sp>
        <p:nvSpPr>
          <p:cNvPr id="4" name="Marcador de fecha 3">
            <a:extLst>
              <a:ext uri="{FF2B5EF4-FFF2-40B4-BE49-F238E27FC236}">
                <a16:creationId xmlns:a16="http://schemas.microsoft.com/office/drawing/2014/main" id="{40322E79-10F0-4BA7-804F-26D15CFFEC24}"/>
              </a:ext>
            </a:extLst>
          </p:cNvPr>
          <p:cNvSpPr>
            <a:spLocks noGrp="1"/>
          </p:cNvSpPr>
          <p:nvPr>
            <p:ph type="dt" sz="half" idx="10"/>
          </p:nvPr>
        </p:nvSpPr>
        <p:spPr/>
        <p:txBody>
          <a:bodyPr/>
          <a:lstStyle/>
          <a:p>
            <a:fld id="{1747CA06-4952-4A41-B83D-FD7E3C6BE5B4}" type="datetimeFigureOut">
              <a:rPr lang="es-419" smtClean="0"/>
              <a:t>30/6/2024</a:t>
            </a:fld>
            <a:endParaRPr lang="es-419"/>
          </a:p>
        </p:txBody>
      </p:sp>
      <p:sp>
        <p:nvSpPr>
          <p:cNvPr id="5" name="Marcador de pie de página 4">
            <a:extLst>
              <a:ext uri="{FF2B5EF4-FFF2-40B4-BE49-F238E27FC236}">
                <a16:creationId xmlns:a16="http://schemas.microsoft.com/office/drawing/2014/main" id="{D1989572-12F6-496B-A731-3D2F82F08234}"/>
              </a:ext>
            </a:extLst>
          </p:cNvPr>
          <p:cNvSpPr>
            <a:spLocks noGrp="1"/>
          </p:cNvSpPr>
          <p:nvPr>
            <p:ph type="ftr" sz="quarter" idx="11"/>
          </p:nvPr>
        </p:nvSpPr>
        <p:spPr/>
        <p:txBody>
          <a:bodyPr/>
          <a:lstStyle/>
          <a:p>
            <a:endParaRPr lang="es-419"/>
          </a:p>
        </p:txBody>
      </p:sp>
      <p:sp>
        <p:nvSpPr>
          <p:cNvPr id="6" name="Marcador de número de diapositiva 5">
            <a:extLst>
              <a:ext uri="{FF2B5EF4-FFF2-40B4-BE49-F238E27FC236}">
                <a16:creationId xmlns:a16="http://schemas.microsoft.com/office/drawing/2014/main" id="{C69CD3B8-D830-445F-9BD5-DB6BC76C58B5}"/>
              </a:ext>
            </a:extLst>
          </p:cNvPr>
          <p:cNvSpPr>
            <a:spLocks noGrp="1"/>
          </p:cNvSpPr>
          <p:nvPr>
            <p:ph type="sldNum" sz="quarter" idx="12"/>
          </p:nvPr>
        </p:nvSpPr>
        <p:spPr/>
        <p:txBody>
          <a:bodyPr/>
          <a:lstStyle/>
          <a:p>
            <a:fld id="{B3AA4B79-CD74-42B5-8C8D-CC1C71535561}" type="slidenum">
              <a:rPr lang="es-419" smtClean="0"/>
              <a:t>‹Nº›</a:t>
            </a:fld>
            <a:endParaRPr lang="es-419"/>
          </a:p>
        </p:txBody>
      </p:sp>
    </p:spTree>
    <p:extLst>
      <p:ext uri="{BB962C8B-B14F-4D97-AF65-F5344CB8AC3E}">
        <p14:creationId xmlns:p14="http://schemas.microsoft.com/office/powerpoint/2010/main" val="16572883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033DED7-E1EB-4B4E-856F-E6EC8F33BD71}"/>
              </a:ext>
            </a:extLst>
          </p:cNvPr>
          <p:cNvSpPr>
            <a:spLocks noGrp="1"/>
          </p:cNvSpPr>
          <p:nvPr>
            <p:ph type="title"/>
          </p:nvPr>
        </p:nvSpPr>
        <p:spPr>
          <a:xfrm>
            <a:off x="831850" y="1709738"/>
            <a:ext cx="10515600" cy="2852737"/>
          </a:xfrm>
        </p:spPr>
        <p:txBody>
          <a:bodyPr anchor="b"/>
          <a:lstStyle>
            <a:lvl1pPr>
              <a:defRPr sz="6000"/>
            </a:lvl1pPr>
          </a:lstStyle>
          <a:p>
            <a:r>
              <a:rPr lang="es-MX"/>
              <a:t>Haz clic para modificar el estilo de título del patrón</a:t>
            </a:r>
            <a:endParaRPr lang="es-419"/>
          </a:p>
        </p:txBody>
      </p:sp>
      <p:sp>
        <p:nvSpPr>
          <p:cNvPr id="3" name="Marcador de texto 2">
            <a:extLst>
              <a:ext uri="{FF2B5EF4-FFF2-40B4-BE49-F238E27FC236}">
                <a16:creationId xmlns:a16="http://schemas.microsoft.com/office/drawing/2014/main" id="{2623AD2D-ADAA-4EFC-B40E-B944B7EEA60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MX"/>
              <a:t>Haga clic para modificar los estilos de texto del patrón</a:t>
            </a:r>
          </a:p>
        </p:txBody>
      </p:sp>
      <p:sp>
        <p:nvSpPr>
          <p:cNvPr id="4" name="Marcador de fecha 3">
            <a:extLst>
              <a:ext uri="{FF2B5EF4-FFF2-40B4-BE49-F238E27FC236}">
                <a16:creationId xmlns:a16="http://schemas.microsoft.com/office/drawing/2014/main" id="{353EF0D8-98E4-4D98-A348-5911776017A6}"/>
              </a:ext>
            </a:extLst>
          </p:cNvPr>
          <p:cNvSpPr>
            <a:spLocks noGrp="1"/>
          </p:cNvSpPr>
          <p:nvPr>
            <p:ph type="dt" sz="half" idx="10"/>
          </p:nvPr>
        </p:nvSpPr>
        <p:spPr/>
        <p:txBody>
          <a:bodyPr/>
          <a:lstStyle/>
          <a:p>
            <a:fld id="{1747CA06-4952-4A41-B83D-FD7E3C6BE5B4}" type="datetimeFigureOut">
              <a:rPr lang="es-419" smtClean="0"/>
              <a:t>30/6/2024</a:t>
            </a:fld>
            <a:endParaRPr lang="es-419"/>
          </a:p>
        </p:txBody>
      </p:sp>
      <p:sp>
        <p:nvSpPr>
          <p:cNvPr id="5" name="Marcador de pie de página 4">
            <a:extLst>
              <a:ext uri="{FF2B5EF4-FFF2-40B4-BE49-F238E27FC236}">
                <a16:creationId xmlns:a16="http://schemas.microsoft.com/office/drawing/2014/main" id="{F1ECCCE7-BCC4-47F5-AACB-451605A4B4DF}"/>
              </a:ext>
            </a:extLst>
          </p:cNvPr>
          <p:cNvSpPr>
            <a:spLocks noGrp="1"/>
          </p:cNvSpPr>
          <p:nvPr>
            <p:ph type="ftr" sz="quarter" idx="11"/>
          </p:nvPr>
        </p:nvSpPr>
        <p:spPr/>
        <p:txBody>
          <a:bodyPr/>
          <a:lstStyle/>
          <a:p>
            <a:endParaRPr lang="es-419"/>
          </a:p>
        </p:txBody>
      </p:sp>
      <p:sp>
        <p:nvSpPr>
          <p:cNvPr id="6" name="Marcador de número de diapositiva 5">
            <a:extLst>
              <a:ext uri="{FF2B5EF4-FFF2-40B4-BE49-F238E27FC236}">
                <a16:creationId xmlns:a16="http://schemas.microsoft.com/office/drawing/2014/main" id="{36175D24-DC6D-46B0-BF3B-2636C6698B5C}"/>
              </a:ext>
            </a:extLst>
          </p:cNvPr>
          <p:cNvSpPr>
            <a:spLocks noGrp="1"/>
          </p:cNvSpPr>
          <p:nvPr>
            <p:ph type="sldNum" sz="quarter" idx="12"/>
          </p:nvPr>
        </p:nvSpPr>
        <p:spPr/>
        <p:txBody>
          <a:bodyPr/>
          <a:lstStyle/>
          <a:p>
            <a:fld id="{B3AA4B79-CD74-42B5-8C8D-CC1C71535561}" type="slidenum">
              <a:rPr lang="es-419" smtClean="0"/>
              <a:t>‹Nº›</a:t>
            </a:fld>
            <a:endParaRPr lang="es-419"/>
          </a:p>
        </p:txBody>
      </p:sp>
    </p:spTree>
    <p:extLst>
      <p:ext uri="{BB962C8B-B14F-4D97-AF65-F5344CB8AC3E}">
        <p14:creationId xmlns:p14="http://schemas.microsoft.com/office/powerpoint/2010/main" val="3031061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A88B913-4A99-4BDE-9989-DE1431CE6240}"/>
              </a:ext>
            </a:extLst>
          </p:cNvPr>
          <p:cNvSpPr>
            <a:spLocks noGrp="1"/>
          </p:cNvSpPr>
          <p:nvPr>
            <p:ph type="title"/>
          </p:nvPr>
        </p:nvSpPr>
        <p:spPr/>
        <p:txBody>
          <a:bodyPr/>
          <a:lstStyle/>
          <a:p>
            <a:r>
              <a:rPr lang="es-MX"/>
              <a:t>Haz clic para modificar el estilo de título del patrón</a:t>
            </a:r>
            <a:endParaRPr lang="es-419"/>
          </a:p>
        </p:txBody>
      </p:sp>
      <p:sp>
        <p:nvSpPr>
          <p:cNvPr id="3" name="Marcador de contenido 2">
            <a:extLst>
              <a:ext uri="{FF2B5EF4-FFF2-40B4-BE49-F238E27FC236}">
                <a16:creationId xmlns:a16="http://schemas.microsoft.com/office/drawing/2014/main" id="{E2E04846-0DA5-4BA6-914B-E5D90EA75B03}"/>
              </a:ext>
            </a:extLst>
          </p:cNvPr>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419"/>
          </a:p>
        </p:txBody>
      </p:sp>
      <p:sp>
        <p:nvSpPr>
          <p:cNvPr id="4" name="Marcador de contenido 3">
            <a:extLst>
              <a:ext uri="{FF2B5EF4-FFF2-40B4-BE49-F238E27FC236}">
                <a16:creationId xmlns:a16="http://schemas.microsoft.com/office/drawing/2014/main" id="{9332FEAA-A8C7-47BE-B4ED-F78C5ADCC53F}"/>
              </a:ext>
            </a:extLst>
          </p:cNvPr>
          <p:cNvSpPr>
            <a:spLocks noGrp="1"/>
          </p:cNvSpPr>
          <p:nvPr>
            <p:ph sz="half" idx="2"/>
          </p:nvPr>
        </p:nvSpPr>
        <p:spPr>
          <a:xfrm>
            <a:off x="6172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419"/>
          </a:p>
        </p:txBody>
      </p:sp>
      <p:sp>
        <p:nvSpPr>
          <p:cNvPr id="5" name="Marcador de fecha 4">
            <a:extLst>
              <a:ext uri="{FF2B5EF4-FFF2-40B4-BE49-F238E27FC236}">
                <a16:creationId xmlns:a16="http://schemas.microsoft.com/office/drawing/2014/main" id="{573DFECF-6FF5-461F-9895-33BD111ECC66}"/>
              </a:ext>
            </a:extLst>
          </p:cNvPr>
          <p:cNvSpPr>
            <a:spLocks noGrp="1"/>
          </p:cNvSpPr>
          <p:nvPr>
            <p:ph type="dt" sz="half" idx="10"/>
          </p:nvPr>
        </p:nvSpPr>
        <p:spPr/>
        <p:txBody>
          <a:bodyPr/>
          <a:lstStyle/>
          <a:p>
            <a:fld id="{1747CA06-4952-4A41-B83D-FD7E3C6BE5B4}" type="datetimeFigureOut">
              <a:rPr lang="es-419" smtClean="0"/>
              <a:t>30/6/2024</a:t>
            </a:fld>
            <a:endParaRPr lang="es-419"/>
          </a:p>
        </p:txBody>
      </p:sp>
      <p:sp>
        <p:nvSpPr>
          <p:cNvPr id="6" name="Marcador de pie de página 5">
            <a:extLst>
              <a:ext uri="{FF2B5EF4-FFF2-40B4-BE49-F238E27FC236}">
                <a16:creationId xmlns:a16="http://schemas.microsoft.com/office/drawing/2014/main" id="{DFC5C52C-9BC1-49FD-B99D-40348B478DF1}"/>
              </a:ext>
            </a:extLst>
          </p:cNvPr>
          <p:cNvSpPr>
            <a:spLocks noGrp="1"/>
          </p:cNvSpPr>
          <p:nvPr>
            <p:ph type="ftr" sz="quarter" idx="11"/>
          </p:nvPr>
        </p:nvSpPr>
        <p:spPr/>
        <p:txBody>
          <a:bodyPr/>
          <a:lstStyle/>
          <a:p>
            <a:endParaRPr lang="es-419"/>
          </a:p>
        </p:txBody>
      </p:sp>
      <p:sp>
        <p:nvSpPr>
          <p:cNvPr id="7" name="Marcador de número de diapositiva 6">
            <a:extLst>
              <a:ext uri="{FF2B5EF4-FFF2-40B4-BE49-F238E27FC236}">
                <a16:creationId xmlns:a16="http://schemas.microsoft.com/office/drawing/2014/main" id="{48B994F7-AC98-44CD-A047-B14226C93B55}"/>
              </a:ext>
            </a:extLst>
          </p:cNvPr>
          <p:cNvSpPr>
            <a:spLocks noGrp="1"/>
          </p:cNvSpPr>
          <p:nvPr>
            <p:ph type="sldNum" sz="quarter" idx="12"/>
          </p:nvPr>
        </p:nvSpPr>
        <p:spPr/>
        <p:txBody>
          <a:bodyPr/>
          <a:lstStyle/>
          <a:p>
            <a:fld id="{B3AA4B79-CD74-42B5-8C8D-CC1C71535561}" type="slidenum">
              <a:rPr lang="es-419" smtClean="0"/>
              <a:t>‹Nº›</a:t>
            </a:fld>
            <a:endParaRPr lang="es-419"/>
          </a:p>
        </p:txBody>
      </p:sp>
    </p:spTree>
    <p:extLst>
      <p:ext uri="{BB962C8B-B14F-4D97-AF65-F5344CB8AC3E}">
        <p14:creationId xmlns:p14="http://schemas.microsoft.com/office/powerpoint/2010/main" val="1720282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0C7923-80C1-4821-85EC-0D1C5EB1E65C}"/>
              </a:ext>
            </a:extLst>
          </p:cNvPr>
          <p:cNvSpPr>
            <a:spLocks noGrp="1"/>
          </p:cNvSpPr>
          <p:nvPr>
            <p:ph type="title"/>
          </p:nvPr>
        </p:nvSpPr>
        <p:spPr>
          <a:xfrm>
            <a:off x="839788" y="365125"/>
            <a:ext cx="10515600" cy="1325563"/>
          </a:xfrm>
        </p:spPr>
        <p:txBody>
          <a:bodyPr/>
          <a:lstStyle/>
          <a:p>
            <a:r>
              <a:rPr lang="es-MX"/>
              <a:t>Haz clic para modificar el estilo de título del patrón</a:t>
            </a:r>
            <a:endParaRPr lang="es-419"/>
          </a:p>
        </p:txBody>
      </p:sp>
      <p:sp>
        <p:nvSpPr>
          <p:cNvPr id="3" name="Marcador de texto 2">
            <a:extLst>
              <a:ext uri="{FF2B5EF4-FFF2-40B4-BE49-F238E27FC236}">
                <a16:creationId xmlns:a16="http://schemas.microsoft.com/office/drawing/2014/main" id="{789EC7F3-6BF9-4A2E-8B7F-62A9EAE41EB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55BA4389-89D4-4DF8-B88E-57182B494EF0}"/>
              </a:ext>
            </a:extLst>
          </p:cNvPr>
          <p:cNvSpPr>
            <a:spLocks noGrp="1"/>
          </p:cNvSpPr>
          <p:nvPr>
            <p:ph sz="half" idx="2"/>
          </p:nvPr>
        </p:nvSpPr>
        <p:spPr>
          <a:xfrm>
            <a:off x="839788" y="2505075"/>
            <a:ext cx="5157787"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419"/>
          </a:p>
        </p:txBody>
      </p:sp>
      <p:sp>
        <p:nvSpPr>
          <p:cNvPr id="5" name="Marcador de texto 4">
            <a:extLst>
              <a:ext uri="{FF2B5EF4-FFF2-40B4-BE49-F238E27FC236}">
                <a16:creationId xmlns:a16="http://schemas.microsoft.com/office/drawing/2014/main" id="{0E6DB672-818F-4314-AE4D-7F4EABA16C2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6" name="Marcador de contenido 5">
            <a:extLst>
              <a:ext uri="{FF2B5EF4-FFF2-40B4-BE49-F238E27FC236}">
                <a16:creationId xmlns:a16="http://schemas.microsoft.com/office/drawing/2014/main" id="{A5E4D1B6-9BA4-4D97-9F06-255775995B93}"/>
              </a:ext>
            </a:extLst>
          </p:cNvPr>
          <p:cNvSpPr>
            <a:spLocks noGrp="1"/>
          </p:cNvSpPr>
          <p:nvPr>
            <p:ph sz="quarter" idx="4"/>
          </p:nvPr>
        </p:nvSpPr>
        <p:spPr>
          <a:xfrm>
            <a:off x="6172200" y="2505075"/>
            <a:ext cx="5183188"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419"/>
          </a:p>
        </p:txBody>
      </p:sp>
      <p:sp>
        <p:nvSpPr>
          <p:cNvPr id="7" name="Marcador de fecha 6">
            <a:extLst>
              <a:ext uri="{FF2B5EF4-FFF2-40B4-BE49-F238E27FC236}">
                <a16:creationId xmlns:a16="http://schemas.microsoft.com/office/drawing/2014/main" id="{65BA46DC-2954-4ECB-843D-5248D5F3E1BB}"/>
              </a:ext>
            </a:extLst>
          </p:cNvPr>
          <p:cNvSpPr>
            <a:spLocks noGrp="1"/>
          </p:cNvSpPr>
          <p:nvPr>
            <p:ph type="dt" sz="half" idx="10"/>
          </p:nvPr>
        </p:nvSpPr>
        <p:spPr/>
        <p:txBody>
          <a:bodyPr/>
          <a:lstStyle/>
          <a:p>
            <a:fld id="{1747CA06-4952-4A41-B83D-FD7E3C6BE5B4}" type="datetimeFigureOut">
              <a:rPr lang="es-419" smtClean="0"/>
              <a:t>30/6/2024</a:t>
            </a:fld>
            <a:endParaRPr lang="es-419"/>
          </a:p>
        </p:txBody>
      </p:sp>
      <p:sp>
        <p:nvSpPr>
          <p:cNvPr id="8" name="Marcador de pie de página 7">
            <a:extLst>
              <a:ext uri="{FF2B5EF4-FFF2-40B4-BE49-F238E27FC236}">
                <a16:creationId xmlns:a16="http://schemas.microsoft.com/office/drawing/2014/main" id="{CD9870E8-5359-4548-9E74-E1A33B709BF6}"/>
              </a:ext>
            </a:extLst>
          </p:cNvPr>
          <p:cNvSpPr>
            <a:spLocks noGrp="1"/>
          </p:cNvSpPr>
          <p:nvPr>
            <p:ph type="ftr" sz="quarter" idx="11"/>
          </p:nvPr>
        </p:nvSpPr>
        <p:spPr/>
        <p:txBody>
          <a:bodyPr/>
          <a:lstStyle/>
          <a:p>
            <a:endParaRPr lang="es-419"/>
          </a:p>
        </p:txBody>
      </p:sp>
      <p:sp>
        <p:nvSpPr>
          <p:cNvPr id="9" name="Marcador de número de diapositiva 8">
            <a:extLst>
              <a:ext uri="{FF2B5EF4-FFF2-40B4-BE49-F238E27FC236}">
                <a16:creationId xmlns:a16="http://schemas.microsoft.com/office/drawing/2014/main" id="{C93F4F74-248C-4D98-AA9B-4A812E349B48}"/>
              </a:ext>
            </a:extLst>
          </p:cNvPr>
          <p:cNvSpPr>
            <a:spLocks noGrp="1"/>
          </p:cNvSpPr>
          <p:nvPr>
            <p:ph type="sldNum" sz="quarter" idx="12"/>
          </p:nvPr>
        </p:nvSpPr>
        <p:spPr/>
        <p:txBody>
          <a:bodyPr/>
          <a:lstStyle/>
          <a:p>
            <a:fld id="{B3AA4B79-CD74-42B5-8C8D-CC1C71535561}" type="slidenum">
              <a:rPr lang="es-419" smtClean="0"/>
              <a:t>‹Nº›</a:t>
            </a:fld>
            <a:endParaRPr lang="es-419"/>
          </a:p>
        </p:txBody>
      </p:sp>
    </p:spTree>
    <p:extLst>
      <p:ext uri="{BB962C8B-B14F-4D97-AF65-F5344CB8AC3E}">
        <p14:creationId xmlns:p14="http://schemas.microsoft.com/office/powerpoint/2010/main" val="5107941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C090037-4FB0-4BFC-8E5E-851421680FC0}"/>
              </a:ext>
            </a:extLst>
          </p:cNvPr>
          <p:cNvSpPr>
            <a:spLocks noGrp="1"/>
          </p:cNvSpPr>
          <p:nvPr>
            <p:ph type="title"/>
          </p:nvPr>
        </p:nvSpPr>
        <p:spPr/>
        <p:txBody>
          <a:bodyPr/>
          <a:lstStyle/>
          <a:p>
            <a:r>
              <a:rPr lang="es-MX"/>
              <a:t>Haz clic para modificar el estilo de título del patrón</a:t>
            </a:r>
            <a:endParaRPr lang="es-419"/>
          </a:p>
        </p:txBody>
      </p:sp>
      <p:sp>
        <p:nvSpPr>
          <p:cNvPr id="3" name="Marcador de fecha 2">
            <a:extLst>
              <a:ext uri="{FF2B5EF4-FFF2-40B4-BE49-F238E27FC236}">
                <a16:creationId xmlns:a16="http://schemas.microsoft.com/office/drawing/2014/main" id="{D9A20B4B-A0CA-46E2-B3D3-3159BE9593CA}"/>
              </a:ext>
            </a:extLst>
          </p:cNvPr>
          <p:cNvSpPr>
            <a:spLocks noGrp="1"/>
          </p:cNvSpPr>
          <p:nvPr>
            <p:ph type="dt" sz="half" idx="10"/>
          </p:nvPr>
        </p:nvSpPr>
        <p:spPr/>
        <p:txBody>
          <a:bodyPr/>
          <a:lstStyle/>
          <a:p>
            <a:fld id="{1747CA06-4952-4A41-B83D-FD7E3C6BE5B4}" type="datetimeFigureOut">
              <a:rPr lang="es-419" smtClean="0"/>
              <a:t>30/6/2024</a:t>
            </a:fld>
            <a:endParaRPr lang="es-419"/>
          </a:p>
        </p:txBody>
      </p:sp>
      <p:sp>
        <p:nvSpPr>
          <p:cNvPr id="4" name="Marcador de pie de página 3">
            <a:extLst>
              <a:ext uri="{FF2B5EF4-FFF2-40B4-BE49-F238E27FC236}">
                <a16:creationId xmlns:a16="http://schemas.microsoft.com/office/drawing/2014/main" id="{F0E82691-BE9A-475D-92EA-28981D5829D6}"/>
              </a:ext>
            </a:extLst>
          </p:cNvPr>
          <p:cNvSpPr>
            <a:spLocks noGrp="1"/>
          </p:cNvSpPr>
          <p:nvPr>
            <p:ph type="ftr" sz="quarter" idx="11"/>
          </p:nvPr>
        </p:nvSpPr>
        <p:spPr/>
        <p:txBody>
          <a:bodyPr/>
          <a:lstStyle/>
          <a:p>
            <a:endParaRPr lang="es-419"/>
          </a:p>
        </p:txBody>
      </p:sp>
      <p:sp>
        <p:nvSpPr>
          <p:cNvPr id="5" name="Marcador de número de diapositiva 4">
            <a:extLst>
              <a:ext uri="{FF2B5EF4-FFF2-40B4-BE49-F238E27FC236}">
                <a16:creationId xmlns:a16="http://schemas.microsoft.com/office/drawing/2014/main" id="{6EFFCEDB-98F6-44D8-B17B-403D6905F846}"/>
              </a:ext>
            </a:extLst>
          </p:cNvPr>
          <p:cNvSpPr>
            <a:spLocks noGrp="1"/>
          </p:cNvSpPr>
          <p:nvPr>
            <p:ph type="sldNum" sz="quarter" idx="12"/>
          </p:nvPr>
        </p:nvSpPr>
        <p:spPr/>
        <p:txBody>
          <a:bodyPr/>
          <a:lstStyle/>
          <a:p>
            <a:fld id="{B3AA4B79-CD74-42B5-8C8D-CC1C71535561}" type="slidenum">
              <a:rPr lang="es-419" smtClean="0"/>
              <a:t>‹Nº›</a:t>
            </a:fld>
            <a:endParaRPr lang="es-419"/>
          </a:p>
        </p:txBody>
      </p:sp>
    </p:spTree>
    <p:extLst>
      <p:ext uri="{BB962C8B-B14F-4D97-AF65-F5344CB8AC3E}">
        <p14:creationId xmlns:p14="http://schemas.microsoft.com/office/powerpoint/2010/main" val="32874231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15F25CA-D2A4-48AD-A89E-086C26F30108}"/>
              </a:ext>
            </a:extLst>
          </p:cNvPr>
          <p:cNvSpPr>
            <a:spLocks noGrp="1"/>
          </p:cNvSpPr>
          <p:nvPr>
            <p:ph type="dt" sz="half" idx="10"/>
          </p:nvPr>
        </p:nvSpPr>
        <p:spPr/>
        <p:txBody>
          <a:bodyPr/>
          <a:lstStyle/>
          <a:p>
            <a:fld id="{1747CA06-4952-4A41-B83D-FD7E3C6BE5B4}" type="datetimeFigureOut">
              <a:rPr lang="es-419" smtClean="0"/>
              <a:t>30/6/2024</a:t>
            </a:fld>
            <a:endParaRPr lang="es-419"/>
          </a:p>
        </p:txBody>
      </p:sp>
      <p:sp>
        <p:nvSpPr>
          <p:cNvPr id="3" name="Marcador de pie de página 2">
            <a:extLst>
              <a:ext uri="{FF2B5EF4-FFF2-40B4-BE49-F238E27FC236}">
                <a16:creationId xmlns:a16="http://schemas.microsoft.com/office/drawing/2014/main" id="{C9F4A083-29A6-487D-9B84-018FF3001AAB}"/>
              </a:ext>
            </a:extLst>
          </p:cNvPr>
          <p:cNvSpPr>
            <a:spLocks noGrp="1"/>
          </p:cNvSpPr>
          <p:nvPr>
            <p:ph type="ftr" sz="quarter" idx="11"/>
          </p:nvPr>
        </p:nvSpPr>
        <p:spPr/>
        <p:txBody>
          <a:bodyPr/>
          <a:lstStyle/>
          <a:p>
            <a:endParaRPr lang="es-419"/>
          </a:p>
        </p:txBody>
      </p:sp>
      <p:sp>
        <p:nvSpPr>
          <p:cNvPr id="4" name="Marcador de número de diapositiva 3">
            <a:extLst>
              <a:ext uri="{FF2B5EF4-FFF2-40B4-BE49-F238E27FC236}">
                <a16:creationId xmlns:a16="http://schemas.microsoft.com/office/drawing/2014/main" id="{AF3FF5A6-FB7F-4F2F-B482-FFA5F24FEC35}"/>
              </a:ext>
            </a:extLst>
          </p:cNvPr>
          <p:cNvSpPr>
            <a:spLocks noGrp="1"/>
          </p:cNvSpPr>
          <p:nvPr>
            <p:ph type="sldNum" sz="quarter" idx="12"/>
          </p:nvPr>
        </p:nvSpPr>
        <p:spPr/>
        <p:txBody>
          <a:bodyPr/>
          <a:lstStyle/>
          <a:p>
            <a:fld id="{B3AA4B79-CD74-42B5-8C8D-CC1C71535561}" type="slidenum">
              <a:rPr lang="es-419" smtClean="0"/>
              <a:t>‹Nº›</a:t>
            </a:fld>
            <a:endParaRPr lang="es-419"/>
          </a:p>
        </p:txBody>
      </p:sp>
    </p:spTree>
    <p:extLst>
      <p:ext uri="{BB962C8B-B14F-4D97-AF65-F5344CB8AC3E}">
        <p14:creationId xmlns:p14="http://schemas.microsoft.com/office/powerpoint/2010/main" val="21235691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7744C10-B2EF-4004-8E62-E54BFF2A5A9A}"/>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endParaRPr lang="es-419"/>
          </a:p>
        </p:txBody>
      </p:sp>
      <p:sp>
        <p:nvSpPr>
          <p:cNvPr id="3" name="Marcador de contenido 2">
            <a:extLst>
              <a:ext uri="{FF2B5EF4-FFF2-40B4-BE49-F238E27FC236}">
                <a16:creationId xmlns:a16="http://schemas.microsoft.com/office/drawing/2014/main" id="{52FF98BC-34E7-41F2-B567-D59C9022A36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419"/>
          </a:p>
        </p:txBody>
      </p:sp>
      <p:sp>
        <p:nvSpPr>
          <p:cNvPr id="4" name="Marcador de texto 3">
            <a:extLst>
              <a:ext uri="{FF2B5EF4-FFF2-40B4-BE49-F238E27FC236}">
                <a16:creationId xmlns:a16="http://schemas.microsoft.com/office/drawing/2014/main" id="{86094393-FA42-42A8-805E-B8D79097BC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F5A50253-BE99-4998-8073-E836C639B4FF}"/>
              </a:ext>
            </a:extLst>
          </p:cNvPr>
          <p:cNvSpPr>
            <a:spLocks noGrp="1"/>
          </p:cNvSpPr>
          <p:nvPr>
            <p:ph type="dt" sz="half" idx="10"/>
          </p:nvPr>
        </p:nvSpPr>
        <p:spPr/>
        <p:txBody>
          <a:bodyPr/>
          <a:lstStyle/>
          <a:p>
            <a:fld id="{1747CA06-4952-4A41-B83D-FD7E3C6BE5B4}" type="datetimeFigureOut">
              <a:rPr lang="es-419" smtClean="0"/>
              <a:t>30/6/2024</a:t>
            </a:fld>
            <a:endParaRPr lang="es-419"/>
          </a:p>
        </p:txBody>
      </p:sp>
      <p:sp>
        <p:nvSpPr>
          <p:cNvPr id="6" name="Marcador de pie de página 5">
            <a:extLst>
              <a:ext uri="{FF2B5EF4-FFF2-40B4-BE49-F238E27FC236}">
                <a16:creationId xmlns:a16="http://schemas.microsoft.com/office/drawing/2014/main" id="{1DB0C698-4C2F-47A6-B70C-77572FCD3B21}"/>
              </a:ext>
            </a:extLst>
          </p:cNvPr>
          <p:cNvSpPr>
            <a:spLocks noGrp="1"/>
          </p:cNvSpPr>
          <p:nvPr>
            <p:ph type="ftr" sz="quarter" idx="11"/>
          </p:nvPr>
        </p:nvSpPr>
        <p:spPr/>
        <p:txBody>
          <a:bodyPr/>
          <a:lstStyle/>
          <a:p>
            <a:endParaRPr lang="es-419"/>
          </a:p>
        </p:txBody>
      </p:sp>
      <p:sp>
        <p:nvSpPr>
          <p:cNvPr id="7" name="Marcador de número de diapositiva 6">
            <a:extLst>
              <a:ext uri="{FF2B5EF4-FFF2-40B4-BE49-F238E27FC236}">
                <a16:creationId xmlns:a16="http://schemas.microsoft.com/office/drawing/2014/main" id="{D7969066-CF95-4B93-B208-F14B5A8B8365}"/>
              </a:ext>
            </a:extLst>
          </p:cNvPr>
          <p:cNvSpPr>
            <a:spLocks noGrp="1"/>
          </p:cNvSpPr>
          <p:nvPr>
            <p:ph type="sldNum" sz="quarter" idx="12"/>
          </p:nvPr>
        </p:nvSpPr>
        <p:spPr/>
        <p:txBody>
          <a:bodyPr/>
          <a:lstStyle/>
          <a:p>
            <a:fld id="{B3AA4B79-CD74-42B5-8C8D-CC1C71535561}" type="slidenum">
              <a:rPr lang="es-419" smtClean="0"/>
              <a:t>‹Nº›</a:t>
            </a:fld>
            <a:endParaRPr lang="es-419"/>
          </a:p>
        </p:txBody>
      </p:sp>
    </p:spTree>
    <p:extLst>
      <p:ext uri="{BB962C8B-B14F-4D97-AF65-F5344CB8AC3E}">
        <p14:creationId xmlns:p14="http://schemas.microsoft.com/office/powerpoint/2010/main" val="34992555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A6B5C27-AF55-4613-9DA1-75D70BCA0C09}"/>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endParaRPr lang="es-419"/>
          </a:p>
        </p:txBody>
      </p:sp>
      <p:sp>
        <p:nvSpPr>
          <p:cNvPr id="3" name="Marcador de posición de imagen 2">
            <a:extLst>
              <a:ext uri="{FF2B5EF4-FFF2-40B4-BE49-F238E27FC236}">
                <a16:creationId xmlns:a16="http://schemas.microsoft.com/office/drawing/2014/main" id="{EB07A113-1FC2-49E3-BF3A-7057447B594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419"/>
          </a:p>
        </p:txBody>
      </p:sp>
      <p:sp>
        <p:nvSpPr>
          <p:cNvPr id="4" name="Marcador de texto 3">
            <a:extLst>
              <a:ext uri="{FF2B5EF4-FFF2-40B4-BE49-F238E27FC236}">
                <a16:creationId xmlns:a16="http://schemas.microsoft.com/office/drawing/2014/main" id="{0873EB0D-18D8-4557-AD79-8C72ACA484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9A57DABF-499F-473C-B060-E2432D656678}"/>
              </a:ext>
            </a:extLst>
          </p:cNvPr>
          <p:cNvSpPr>
            <a:spLocks noGrp="1"/>
          </p:cNvSpPr>
          <p:nvPr>
            <p:ph type="dt" sz="half" idx="10"/>
          </p:nvPr>
        </p:nvSpPr>
        <p:spPr/>
        <p:txBody>
          <a:bodyPr/>
          <a:lstStyle/>
          <a:p>
            <a:fld id="{1747CA06-4952-4A41-B83D-FD7E3C6BE5B4}" type="datetimeFigureOut">
              <a:rPr lang="es-419" smtClean="0"/>
              <a:t>30/6/2024</a:t>
            </a:fld>
            <a:endParaRPr lang="es-419"/>
          </a:p>
        </p:txBody>
      </p:sp>
      <p:sp>
        <p:nvSpPr>
          <p:cNvPr id="6" name="Marcador de pie de página 5">
            <a:extLst>
              <a:ext uri="{FF2B5EF4-FFF2-40B4-BE49-F238E27FC236}">
                <a16:creationId xmlns:a16="http://schemas.microsoft.com/office/drawing/2014/main" id="{0EEA9AFC-9AAA-44D4-AA7F-04F40D905B0C}"/>
              </a:ext>
            </a:extLst>
          </p:cNvPr>
          <p:cNvSpPr>
            <a:spLocks noGrp="1"/>
          </p:cNvSpPr>
          <p:nvPr>
            <p:ph type="ftr" sz="quarter" idx="11"/>
          </p:nvPr>
        </p:nvSpPr>
        <p:spPr/>
        <p:txBody>
          <a:bodyPr/>
          <a:lstStyle/>
          <a:p>
            <a:endParaRPr lang="es-419"/>
          </a:p>
        </p:txBody>
      </p:sp>
      <p:sp>
        <p:nvSpPr>
          <p:cNvPr id="7" name="Marcador de número de diapositiva 6">
            <a:extLst>
              <a:ext uri="{FF2B5EF4-FFF2-40B4-BE49-F238E27FC236}">
                <a16:creationId xmlns:a16="http://schemas.microsoft.com/office/drawing/2014/main" id="{9A6CADE1-6022-4B3D-907F-068723561084}"/>
              </a:ext>
            </a:extLst>
          </p:cNvPr>
          <p:cNvSpPr>
            <a:spLocks noGrp="1"/>
          </p:cNvSpPr>
          <p:nvPr>
            <p:ph type="sldNum" sz="quarter" idx="12"/>
          </p:nvPr>
        </p:nvSpPr>
        <p:spPr/>
        <p:txBody>
          <a:bodyPr/>
          <a:lstStyle/>
          <a:p>
            <a:fld id="{B3AA4B79-CD74-42B5-8C8D-CC1C71535561}" type="slidenum">
              <a:rPr lang="es-419" smtClean="0"/>
              <a:t>‹Nº›</a:t>
            </a:fld>
            <a:endParaRPr lang="es-419"/>
          </a:p>
        </p:txBody>
      </p:sp>
    </p:spTree>
    <p:extLst>
      <p:ext uri="{BB962C8B-B14F-4D97-AF65-F5344CB8AC3E}">
        <p14:creationId xmlns:p14="http://schemas.microsoft.com/office/powerpoint/2010/main" val="37782545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5BBB35CB-DF9B-4988-A90E-5979986DC37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MX"/>
              <a:t>Haz clic para modificar el estilo de título del patrón</a:t>
            </a:r>
            <a:endParaRPr lang="es-419"/>
          </a:p>
        </p:txBody>
      </p:sp>
      <p:sp>
        <p:nvSpPr>
          <p:cNvPr id="3" name="Marcador de texto 2">
            <a:extLst>
              <a:ext uri="{FF2B5EF4-FFF2-40B4-BE49-F238E27FC236}">
                <a16:creationId xmlns:a16="http://schemas.microsoft.com/office/drawing/2014/main" id="{D1B44CBB-4D22-4148-B96B-083A258DF5C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419"/>
          </a:p>
        </p:txBody>
      </p:sp>
      <p:sp>
        <p:nvSpPr>
          <p:cNvPr id="4" name="Marcador de fecha 3">
            <a:extLst>
              <a:ext uri="{FF2B5EF4-FFF2-40B4-BE49-F238E27FC236}">
                <a16:creationId xmlns:a16="http://schemas.microsoft.com/office/drawing/2014/main" id="{F45FB67B-7947-488A-9ACA-A6C9098C02E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47CA06-4952-4A41-B83D-FD7E3C6BE5B4}" type="datetimeFigureOut">
              <a:rPr lang="es-419" smtClean="0"/>
              <a:t>30/6/2024</a:t>
            </a:fld>
            <a:endParaRPr lang="es-419"/>
          </a:p>
        </p:txBody>
      </p:sp>
      <p:sp>
        <p:nvSpPr>
          <p:cNvPr id="5" name="Marcador de pie de página 4">
            <a:extLst>
              <a:ext uri="{FF2B5EF4-FFF2-40B4-BE49-F238E27FC236}">
                <a16:creationId xmlns:a16="http://schemas.microsoft.com/office/drawing/2014/main" id="{9E03174C-0C42-4E18-9EC2-4C2644F81CE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419"/>
          </a:p>
        </p:txBody>
      </p:sp>
      <p:sp>
        <p:nvSpPr>
          <p:cNvPr id="6" name="Marcador de número de diapositiva 5">
            <a:extLst>
              <a:ext uri="{FF2B5EF4-FFF2-40B4-BE49-F238E27FC236}">
                <a16:creationId xmlns:a16="http://schemas.microsoft.com/office/drawing/2014/main" id="{F3E757C4-A7D8-4DC2-AEF9-A98F8086C90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AA4B79-CD74-42B5-8C8D-CC1C71535561}" type="slidenum">
              <a:rPr lang="es-419" smtClean="0"/>
              <a:t>‹Nº›</a:t>
            </a:fld>
            <a:endParaRPr lang="es-419"/>
          </a:p>
        </p:txBody>
      </p:sp>
    </p:spTree>
    <p:extLst>
      <p:ext uri="{BB962C8B-B14F-4D97-AF65-F5344CB8AC3E}">
        <p14:creationId xmlns:p14="http://schemas.microsoft.com/office/powerpoint/2010/main" val="3247645215"/>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419"/>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23306115-0E1B-46D7-AD59-E1E45DE7C668}"/>
              </a:ext>
            </a:extLst>
          </p:cNvPr>
          <p:cNvPicPr>
            <a:picLocks noChangeAspect="1"/>
          </p:cNvPicPr>
          <p:nvPr/>
        </p:nvPicPr>
        <p:blipFill>
          <a:blip r:embed="rId2"/>
          <a:stretch>
            <a:fillRect/>
          </a:stretch>
        </p:blipFill>
        <p:spPr>
          <a:xfrm>
            <a:off x="866373" y="775635"/>
            <a:ext cx="3715251" cy="3715251"/>
          </a:xfrm>
          <a:prstGeom prst="rect">
            <a:avLst/>
          </a:prstGeom>
        </p:spPr>
      </p:pic>
      <p:sp>
        <p:nvSpPr>
          <p:cNvPr id="2" name="Título 1">
            <a:extLst>
              <a:ext uri="{FF2B5EF4-FFF2-40B4-BE49-F238E27FC236}">
                <a16:creationId xmlns:a16="http://schemas.microsoft.com/office/drawing/2014/main" id="{4B66992A-4E63-4A20-A1E6-F32E947FA387}"/>
              </a:ext>
            </a:extLst>
          </p:cNvPr>
          <p:cNvSpPr>
            <a:spLocks noGrp="1"/>
          </p:cNvSpPr>
          <p:nvPr>
            <p:ph type="ctrTitle"/>
          </p:nvPr>
        </p:nvSpPr>
        <p:spPr>
          <a:xfrm>
            <a:off x="5375709" y="1333416"/>
            <a:ext cx="8524775" cy="1161934"/>
          </a:xfrm>
        </p:spPr>
        <p:txBody>
          <a:bodyPr>
            <a:normAutofit/>
          </a:bodyPr>
          <a:lstStyle/>
          <a:p>
            <a:r>
              <a:rPr lang="es-MX" sz="5400" dirty="0"/>
              <a:t>UNIDAD III</a:t>
            </a:r>
            <a:endParaRPr lang="es-419" sz="5400" dirty="0"/>
          </a:p>
        </p:txBody>
      </p:sp>
      <p:pic>
        <p:nvPicPr>
          <p:cNvPr id="3" name="Imagen 2">
            <a:extLst>
              <a:ext uri="{FF2B5EF4-FFF2-40B4-BE49-F238E27FC236}">
                <a16:creationId xmlns:a16="http://schemas.microsoft.com/office/drawing/2014/main" id="{9C649AFB-5752-4197-AE52-DFFAADCE2F6F}"/>
              </a:ext>
            </a:extLst>
          </p:cNvPr>
          <p:cNvPicPr>
            <a:picLocks noChangeAspect="1"/>
          </p:cNvPicPr>
          <p:nvPr/>
        </p:nvPicPr>
        <p:blipFill>
          <a:blip r:embed="rId3"/>
          <a:stretch>
            <a:fillRect/>
          </a:stretch>
        </p:blipFill>
        <p:spPr>
          <a:xfrm>
            <a:off x="5601785" y="3054256"/>
            <a:ext cx="5318006" cy="3436545"/>
          </a:xfrm>
          <a:prstGeom prst="rect">
            <a:avLst/>
          </a:prstGeom>
        </p:spPr>
      </p:pic>
    </p:spTree>
    <p:extLst>
      <p:ext uri="{BB962C8B-B14F-4D97-AF65-F5344CB8AC3E}">
        <p14:creationId xmlns:p14="http://schemas.microsoft.com/office/powerpoint/2010/main" val="29534055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05BA567-4373-4319-8FD9-D336A512D33D}"/>
              </a:ext>
            </a:extLst>
          </p:cNvPr>
          <p:cNvSpPr>
            <a:spLocks noGrp="1"/>
          </p:cNvSpPr>
          <p:nvPr>
            <p:ph type="title"/>
          </p:nvPr>
        </p:nvSpPr>
        <p:spPr/>
        <p:txBody>
          <a:bodyPr/>
          <a:lstStyle/>
          <a:p>
            <a:pPr algn="ctr"/>
            <a:r>
              <a:rPr lang="es-ES" dirty="0"/>
              <a:t>LA LECTURA COMO PROCESO  LINGÜÍSTICO</a:t>
            </a:r>
            <a:endParaRPr lang="es-EC" dirty="0"/>
          </a:p>
        </p:txBody>
      </p:sp>
      <p:sp>
        <p:nvSpPr>
          <p:cNvPr id="3" name="Marcador de contenido 2">
            <a:extLst>
              <a:ext uri="{FF2B5EF4-FFF2-40B4-BE49-F238E27FC236}">
                <a16:creationId xmlns:a16="http://schemas.microsoft.com/office/drawing/2014/main" id="{7DF2A00C-6FC2-4BC6-8F51-0F5BCD279026}"/>
              </a:ext>
            </a:extLst>
          </p:cNvPr>
          <p:cNvSpPr>
            <a:spLocks noGrp="1"/>
          </p:cNvSpPr>
          <p:nvPr>
            <p:ph idx="1"/>
          </p:nvPr>
        </p:nvSpPr>
        <p:spPr>
          <a:xfrm>
            <a:off x="344557" y="1559294"/>
            <a:ext cx="11012555" cy="4689106"/>
          </a:xfrm>
        </p:spPr>
        <p:txBody>
          <a:bodyPr>
            <a:normAutofit/>
          </a:bodyPr>
          <a:lstStyle/>
          <a:p>
            <a:pPr algn="just"/>
            <a:r>
              <a:rPr lang="es-ES" sz="4000" dirty="0"/>
              <a:t>El término "proceso lingüístico" se refiere a las operaciones mentales que están involucradas en la producción y comprensión del lenguaje. Estos procesos tienen lugar en el cerebro cuando una persona utiliza el lenguaje, ya sea hablado, escrito o en otras formas de comunicación. Aquí hay algunos aspectos clave de los procesos lingüísticos:</a:t>
            </a:r>
            <a:endParaRPr lang="es-EC" sz="4000" dirty="0"/>
          </a:p>
        </p:txBody>
      </p:sp>
    </p:spTree>
    <p:extLst>
      <p:ext uri="{BB962C8B-B14F-4D97-AF65-F5344CB8AC3E}">
        <p14:creationId xmlns:p14="http://schemas.microsoft.com/office/powerpoint/2010/main" val="3641890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BFE696F0-E34C-4801-8A1B-28FE80A0DA99}"/>
              </a:ext>
            </a:extLst>
          </p:cNvPr>
          <p:cNvSpPr>
            <a:spLocks noGrp="1"/>
          </p:cNvSpPr>
          <p:nvPr>
            <p:ph idx="1"/>
          </p:nvPr>
        </p:nvSpPr>
        <p:spPr>
          <a:xfrm>
            <a:off x="622852" y="371062"/>
            <a:ext cx="10495722" cy="6215268"/>
          </a:xfrm>
        </p:spPr>
        <p:txBody>
          <a:bodyPr>
            <a:normAutofit lnSpcReduction="10000"/>
          </a:bodyPr>
          <a:lstStyle/>
          <a:p>
            <a:pPr algn="just"/>
            <a:r>
              <a:rPr lang="es-ES" sz="3600" u="sng" dirty="0">
                <a:solidFill>
                  <a:srgbClr val="FF0000"/>
                </a:solidFill>
              </a:rPr>
              <a:t>Producción del lenguaje: </a:t>
            </a:r>
            <a:r>
              <a:rPr lang="es-ES" sz="3600" dirty="0"/>
              <a:t>Este proceso implica la generación de expresiones lingüísticas, ya sea habladas o escritas. Incluye la selección de palabras, la estructuración gramatical y la organización de ideas para comunicar un mensaje</a:t>
            </a:r>
            <a:r>
              <a:rPr lang="es-ES" sz="3600" dirty="0">
                <a:solidFill>
                  <a:schemeClr val="bg1"/>
                </a:solidFill>
              </a:rPr>
              <a:t>. </a:t>
            </a:r>
            <a:r>
              <a:rPr lang="es-ES" sz="3600" u="sng" dirty="0">
                <a:solidFill>
                  <a:srgbClr val="FF0000"/>
                </a:solidFill>
              </a:rPr>
              <a:t>Ejemplo:</a:t>
            </a:r>
            <a:r>
              <a:rPr lang="es-ES" sz="3600" dirty="0">
                <a:solidFill>
                  <a:srgbClr val="FF0000"/>
                </a:solidFill>
              </a:rPr>
              <a:t> </a:t>
            </a:r>
            <a:r>
              <a:rPr lang="es-ES" sz="3600" dirty="0"/>
              <a:t>Escribir una carta de presentación para una solicitud de trabajo.</a:t>
            </a:r>
          </a:p>
          <a:p>
            <a:pPr algn="just"/>
            <a:r>
              <a:rPr lang="es-ES" sz="3600" u="sng" dirty="0">
                <a:solidFill>
                  <a:srgbClr val="FF0000"/>
                </a:solidFill>
              </a:rPr>
              <a:t>Comprensión del lenguaje: </a:t>
            </a:r>
            <a:r>
              <a:rPr lang="es-ES" sz="3600" dirty="0"/>
              <a:t>La comprensión lingüística es la capacidad de interpretar y entender el significado de las expresiones lingüísticas, ya sea escuchadas o leídas. Involucra la identificación de palabras, la sintaxis, la semántica y la interpretación del contexto. </a:t>
            </a:r>
            <a:r>
              <a:rPr lang="es-ES" sz="3600" u="sng" dirty="0">
                <a:solidFill>
                  <a:srgbClr val="FF0000"/>
                </a:solidFill>
              </a:rPr>
              <a:t>Ejemplo:</a:t>
            </a:r>
            <a:r>
              <a:rPr lang="es-ES" sz="3600" dirty="0">
                <a:solidFill>
                  <a:srgbClr val="FF0000"/>
                </a:solidFill>
              </a:rPr>
              <a:t> </a:t>
            </a:r>
            <a:r>
              <a:rPr lang="es-ES" sz="3600" dirty="0"/>
              <a:t>Leer un artículo de noticias para entender la situación política actual</a:t>
            </a:r>
            <a:endParaRPr lang="es-EC" sz="3600" dirty="0"/>
          </a:p>
        </p:txBody>
      </p:sp>
    </p:spTree>
    <p:extLst>
      <p:ext uri="{BB962C8B-B14F-4D97-AF65-F5344CB8AC3E}">
        <p14:creationId xmlns:p14="http://schemas.microsoft.com/office/powerpoint/2010/main" val="10792959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28881DE4-3A40-4445-A37E-2E26CA6E8A84}"/>
              </a:ext>
            </a:extLst>
          </p:cNvPr>
          <p:cNvSpPr>
            <a:spLocks noGrp="1"/>
          </p:cNvSpPr>
          <p:nvPr>
            <p:ph idx="1"/>
          </p:nvPr>
        </p:nvSpPr>
        <p:spPr>
          <a:xfrm>
            <a:off x="781878" y="821635"/>
            <a:ext cx="10561983" cy="5777947"/>
          </a:xfrm>
        </p:spPr>
        <p:txBody>
          <a:bodyPr>
            <a:normAutofit/>
          </a:bodyPr>
          <a:lstStyle/>
          <a:p>
            <a:pPr algn="just"/>
            <a:r>
              <a:rPr lang="es-ES" sz="3200" u="sng" dirty="0">
                <a:solidFill>
                  <a:srgbClr val="FF0000"/>
                </a:solidFill>
              </a:rPr>
              <a:t>Adquisición del lenguaje: </a:t>
            </a:r>
            <a:r>
              <a:rPr lang="es-ES" sz="3200" dirty="0"/>
              <a:t>Este proceso se refiere a cómo los individuos aprenden el lenguaje, especialmente durante la infancia. Incluye la capacidad de internalizar reglas gramaticales, adquirir vocabulario y desarrollar habilidades de comunicación. </a:t>
            </a:r>
            <a:r>
              <a:rPr lang="es-ES" sz="3200" u="sng" dirty="0">
                <a:solidFill>
                  <a:srgbClr val="FF0000"/>
                </a:solidFill>
              </a:rPr>
              <a:t>Ejemplo: </a:t>
            </a:r>
            <a:r>
              <a:rPr lang="es-ES" sz="3200" dirty="0"/>
              <a:t>Un niño aprende nuevas palabras y estructuras gramaticales al escuchar a sus padres hablar.</a:t>
            </a:r>
          </a:p>
          <a:p>
            <a:pPr algn="just"/>
            <a:r>
              <a:rPr lang="es-ES" sz="3200" u="sng" dirty="0">
                <a:solidFill>
                  <a:srgbClr val="FF0000"/>
                </a:solidFill>
              </a:rPr>
              <a:t>Memoria verbal: </a:t>
            </a:r>
            <a:r>
              <a:rPr lang="es-ES" sz="3200" dirty="0"/>
              <a:t>La memoria verbal es esencial para recordar palabras, frases y reglas gramaticales. Incluye la memoria a corto plazo para retener información durante la comunicación y la memoria a largo plazo para almacenar conocimientos lingüísticos a largo plazo. </a:t>
            </a:r>
            <a:r>
              <a:rPr lang="es-ES" sz="3200" u="sng" dirty="0">
                <a:solidFill>
                  <a:srgbClr val="FF0000"/>
                </a:solidFill>
              </a:rPr>
              <a:t>Ejemplo: </a:t>
            </a:r>
            <a:r>
              <a:rPr lang="es-ES" sz="3200" dirty="0"/>
              <a:t>Recordar una lista de vocabulario en un nuevo idioma.</a:t>
            </a:r>
            <a:endParaRPr lang="es-EC" sz="3200" dirty="0"/>
          </a:p>
        </p:txBody>
      </p:sp>
    </p:spTree>
    <p:extLst>
      <p:ext uri="{BB962C8B-B14F-4D97-AF65-F5344CB8AC3E}">
        <p14:creationId xmlns:p14="http://schemas.microsoft.com/office/powerpoint/2010/main" val="18900942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4E1E8A70-B2AB-4E1C-8F6A-28F2FFBF777C}"/>
              </a:ext>
            </a:extLst>
          </p:cNvPr>
          <p:cNvSpPr>
            <a:spLocks noGrp="1"/>
          </p:cNvSpPr>
          <p:nvPr>
            <p:ph idx="1"/>
          </p:nvPr>
        </p:nvSpPr>
        <p:spPr>
          <a:xfrm>
            <a:off x="874644" y="596348"/>
            <a:ext cx="10257182" cy="6056243"/>
          </a:xfrm>
        </p:spPr>
        <p:txBody>
          <a:bodyPr>
            <a:normAutofit lnSpcReduction="10000"/>
          </a:bodyPr>
          <a:lstStyle/>
          <a:p>
            <a:pPr algn="just"/>
            <a:r>
              <a:rPr lang="es-ES" sz="3200" u="sng" dirty="0">
                <a:solidFill>
                  <a:srgbClr val="FF0000"/>
                </a:solidFill>
              </a:rPr>
              <a:t>Procesamiento sintáctico: </a:t>
            </a:r>
            <a:r>
              <a:rPr lang="es-ES" sz="3200" dirty="0"/>
              <a:t>Este proceso se centra en la estructura gramatical de las oraciones. Involucra la comprensión y producción de la gramática, la organización de las palabras en una secuencia coherente y la comprensión de las relaciones sintácticas. </a:t>
            </a:r>
            <a:r>
              <a:rPr lang="es-ES" sz="3200" u="sng" dirty="0">
                <a:solidFill>
                  <a:srgbClr val="FF0000"/>
                </a:solidFill>
              </a:rPr>
              <a:t>Ejemplo: </a:t>
            </a:r>
            <a:r>
              <a:rPr lang="es-ES" sz="3200" dirty="0"/>
              <a:t>Analizar la estructura de una oración compleja para entender su significado.</a:t>
            </a:r>
          </a:p>
          <a:p>
            <a:pPr algn="just"/>
            <a:endParaRPr lang="es-ES" sz="3200" u="sng" dirty="0">
              <a:solidFill>
                <a:schemeClr val="bg1"/>
              </a:solidFill>
            </a:endParaRPr>
          </a:p>
          <a:p>
            <a:pPr algn="just"/>
            <a:r>
              <a:rPr lang="es-ES" sz="3200" u="sng" dirty="0">
                <a:solidFill>
                  <a:srgbClr val="FF0000"/>
                </a:solidFill>
              </a:rPr>
              <a:t>Procesamiento semántico: </a:t>
            </a:r>
            <a:r>
              <a:rPr lang="es-ES" sz="3200" dirty="0"/>
              <a:t>La comprensión del significado de las palabras y las oraciones se relaciona con el procesamiento semántico. Este proceso implica la asignación de significado a las unidades lingüísticas y la comprensión de las relaciones entre ellas.</a:t>
            </a:r>
            <a:r>
              <a:rPr lang="es-ES" sz="3200" dirty="0">
                <a:solidFill>
                  <a:srgbClr val="FF0000"/>
                </a:solidFill>
              </a:rPr>
              <a:t> </a:t>
            </a:r>
            <a:r>
              <a:rPr lang="es-ES" sz="3200" u="sng" dirty="0">
                <a:solidFill>
                  <a:srgbClr val="FF0000"/>
                </a:solidFill>
              </a:rPr>
              <a:t>Ejemplo</a:t>
            </a:r>
            <a:r>
              <a:rPr lang="es-ES" sz="3200" u="sng" dirty="0">
                <a:solidFill>
                  <a:schemeClr val="bg1"/>
                </a:solidFill>
              </a:rPr>
              <a:t>: </a:t>
            </a:r>
            <a:r>
              <a:rPr lang="es-ES" sz="3200" dirty="0"/>
              <a:t>Comprender el significado de una metáfora en un poema</a:t>
            </a:r>
            <a:endParaRPr lang="es-EC" sz="3200" dirty="0"/>
          </a:p>
        </p:txBody>
      </p:sp>
    </p:spTree>
    <p:extLst>
      <p:ext uri="{BB962C8B-B14F-4D97-AF65-F5344CB8AC3E}">
        <p14:creationId xmlns:p14="http://schemas.microsoft.com/office/powerpoint/2010/main" val="42863647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DE9B2A04-3257-49C5-A646-E5066511337E}"/>
              </a:ext>
            </a:extLst>
          </p:cNvPr>
          <p:cNvSpPr>
            <a:spLocks noGrp="1"/>
          </p:cNvSpPr>
          <p:nvPr>
            <p:ph idx="1"/>
          </p:nvPr>
        </p:nvSpPr>
        <p:spPr>
          <a:xfrm>
            <a:off x="901148" y="516835"/>
            <a:ext cx="10628243" cy="5950225"/>
          </a:xfrm>
        </p:spPr>
        <p:txBody>
          <a:bodyPr>
            <a:normAutofit fontScale="85000" lnSpcReduction="20000"/>
          </a:bodyPr>
          <a:lstStyle/>
          <a:p>
            <a:pPr algn="just"/>
            <a:r>
              <a:rPr lang="es-ES" sz="3600" u="sng" dirty="0">
                <a:solidFill>
                  <a:srgbClr val="FF0000"/>
                </a:solidFill>
              </a:rPr>
              <a:t>Procesamiento fonológico: </a:t>
            </a:r>
            <a:r>
              <a:rPr lang="es-ES" sz="3600" dirty="0"/>
              <a:t>Incluye la percepción y producción de los sonidos del lenguaje. Este proceso es esencial para la pronunciación correcta de palabras y la identificación auditiva de los elementos del habla. </a:t>
            </a:r>
            <a:r>
              <a:rPr lang="es-ES" sz="3600" u="sng" dirty="0">
                <a:solidFill>
                  <a:srgbClr val="FF0000"/>
                </a:solidFill>
              </a:rPr>
              <a:t>Ejemplo: </a:t>
            </a:r>
            <a:r>
              <a:rPr lang="es-ES" sz="3600" dirty="0"/>
              <a:t>Pronunciar correctamente palabras en un nuevo idioma que tiene sonidos no presentes en el idioma nativo.</a:t>
            </a:r>
          </a:p>
          <a:p>
            <a:pPr algn="just"/>
            <a:endParaRPr lang="es-ES" sz="3600" dirty="0"/>
          </a:p>
          <a:p>
            <a:pPr algn="just"/>
            <a:r>
              <a:rPr lang="es-ES" sz="3600" u="sng" dirty="0">
                <a:solidFill>
                  <a:srgbClr val="FF0000"/>
                </a:solidFill>
              </a:rPr>
              <a:t>Procesamiento pragmático: </a:t>
            </a:r>
            <a:r>
              <a:rPr lang="es-ES" sz="3600" dirty="0"/>
              <a:t>La pragmática se refiere al uso efectivo del lenguaje en contextos sociales. Incluye el conocimiento de las reglas sociales del habla, la toma de turnos en la conversación y la adaptación del lenguaje a diferentes situaciones comunicativas. </a:t>
            </a:r>
            <a:r>
              <a:rPr lang="es-ES" sz="3600" u="sng" dirty="0">
                <a:solidFill>
                  <a:srgbClr val="FF0000"/>
                </a:solidFill>
              </a:rPr>
              <a:t>Ejemplo: </a:t>
            </a:r>
            <a:r>
              <a:rPr lang="es-ES" sz="3600" dirty="0"/>
              <a:t>Ajustar el tono y el lenguaje según el contexto al hablar con un amigo versus en una presentación formal, seleccionar el tipo de lenguaje formal o informal</a:t>
            </a:r>
            <a:endParaRPr lang="es-EC" sz="3600" dirty="0"/>
          </a:p>
        </p:txBody>
      </p:sp>
    </p:spTree>
    <p:extLst>
      <p:ext uri="{BB962C8B-B14F-4D97-AF65-F5344CB8AC3E}">
        <p14:creationId xmlns:p14="http://schemas.microsoft.com/office/powerpoint/2010/main" val="16868892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EE606E07-406C-4C13-92E5-D275B329BF2A}"/>
              </a:ext>
            </a:extLst>
          </p:cNvPr>
          <p:cNvSpPr>
            <a:spLocks noGrp="1"/>
          </p:cNvSpPr>
          <p:nvPr>
            <p:ph idx="1"/>
          </p:nvPr>
        </p:nvSpPr>
        <p:spPr>
          <a:xfrm>
            <a:off x="475175" y="895034"/>
            <a:ext cx="11029615" cy="5532269"/>
          </a:xfrm>
        </p:spPr>
        <p:txBody>
          <a:bodyPr>
            <a:normAutofit/>
          </a:bodyPr>
          <a:lstStyle/>
          <a:p>
            <a:pPr marL="0" indent="0" algn="ctr">
              <a:buNone/>
            </a:pPr>
            <a:r>
              <a:rPr lang="es-MX" sz="3900" dirty="0"/>
              <a:t>EL PROCESO DE LECTURA INVOLUCRA VARIAS ETAPAS:</a:t>
            </a:r>
          </a:p>
          <a:p>
            <a:pPr algn="just"/>
            <a:r>
              <a:rPr lang="es-MX" sz="2400" u="sng" dirty="0">
                <a:solidFill>
                  <a:srgbClr val="FF0000"/>
                </a:solidFill>
              </a:rPr>
              <a:t>Decodificación: </a:t>
            </a:r>
            <a:r>
              <a:rPr lang="es-MX" sz="2400" dirty="0"/>
              <a:t>Es el primer paso en la lectura, donde se traducen los símbolos escritos (letras y palabras) en sonidos y significados reconocibles. Los lectores competentes pueden identificar rápidamente las palabras y su pronunciación.</a:t>
            </a:r>
          </a:p>
          <a:p>
            <a:pPr algn="just"/>
            <a:r>
              <a:rPr lang="es-MX" sz="2400" u="sng" dirty="0">
                <a:solidFill>
                  <a:srgbClr val="FF0000"/>
                </a:solidFill>
              </a:rPr>
              <a:t>Comprensión: </a:t>
            </a:r>
            <a:r>
              <a:rPr lang="es-MX" sz="2400" dirty="0"/>
              <a:t>Es el objetivo principal de la lectura. Implica darle sentido al texto, entendiendo las ideas, conceptos, argumentos y detalles que se presentan en él. La comprensión lectora es esencial para adquirir conocimientos y extraer información útil del texto.</a:t>
            </a:r>
          </a:p>
          <a:p>
            <a:pPr algn="just"/>
            <a:r>
              <a:rPr lang="es-MX" sz="2400" u="sng" dirty="0">
                <a:solidFill>
                  <a:srgbClr val="FF0000"/>
                </a:solidFill>
              </a:rPr>
              <a:t>Interpretación: </a:t>
            </a:r>
            <a:r>
              <a:rPr lang="es-MX" sz="2400" dirty="0"/>
              <a:t>Los lectores deben interpretar y analizar el significado del texto, a menudo relacionándolo con sus conocimientos previos y experiencias para obtener una comprensión más profunda.</a:t>
            </a:r>
            <a:endParaRPr lang="es-419" sz="2400" dirty="0"/>
          </a:p>
        </p:txBody>
      </p:sp>
    </p:spTree>
    <p:extLst>
      <p:ext uri="{BB962C8B-B14F-4D97-AF65-F5344CB8AC3E}">
        <p14:creationId xmlns:p14="http://schemas.microsoft.com/office/powerpoint/2010/main" val="10883827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DEF7012A-4450-4605-9427-2A7D457DE3D4}"/>
              </a:ext>
            </a:extLst>
          </p:cNvPr>
          <p:cNvSpPr>
            <a:spLocks noGrp="1"/>
          </p:cNvSpPr>
          <p:nvPr>
            <p:ph idx="1"/>
          </p:nvPr>
        </p:nvSpPr>
        <p:spPr>
          <a:xfrm>
            <a:off x="561942" y="477078"/>
            <a:ext cx="11344508" cy="6096000"/>
          </a:xfrm>
        </p:spPr>
        <p:txBody>
          <a:bodyPr>
            <a:normAutofit/>
          </a:bodyPr>
          <a:lstStyle/>
          <a:p>
            <a:pPr algn="just"/>
            <a:r>
              <a:rPr lang="es-MX" u="sng" dirty="0">
                <a:solidFill>
                  <a:srgbClr val="FF0000"/>
                </a:solidFill>
              </a:rPr>
              <a:t>Reflexión</a:t>
            </a:r>
            <a:r>
              <a:rPr lang="es-MX" b="1" u="sng" dirty="0">
                <a:solidFill>
                  <a:srgbClr val="FF0000"/>
                </a:solidFill>
              </a:rPr>
              <a:t>: </a:t>
            </a:r>
            <a:r>
              <a:rPr lang="es-MX" dirty="0"/>
              <a:t>La lectura también puede llevar a reflexiones y análisis críticos sobre el contenido del texto, donde los lectores pueden evaluar la validez de los argumentos y formar sus propias opiniones.</a:t>
            </a:r>
          </a:p>
          <a:p>
            <a:pPr algn="just"/>
            <a:r>
              <a:rPr lang="es-MX" u="sng" dirty="0">
                <a:solidFill>
                  <a:srgbClr val="FF0000"/>
                </a:solidFill>
              </a:rPr>
              <a:t>Síntesis</a:t>
            </a:r>
            <a:r>
              <a:rPr lang="es-MX" b="1" u="sng" dirty="0">
                <a:solidFill>
                  <a:srgbClr val="FF0000"/>
                </a:solidFill>
              </a:rPr>
              <a:t>: </a:t>
            </a:r>
            <a:r>
              <a:rPr lang="es-MX" dirty="0"/>
              <a:t>En algunas ocasiones, los lectores pueden sintetizar la información leída, resumiendo las ideas principales y estableciendo conexiones entre diferentes partes del texto.</a:t>
            </a:r>
          </a:p>
          <a:p>
            <a:pPr marL="0" indent="0" algn="just">
              <a:buNone/>
            </a:pPr>
            <a:r>
              <a:rPr lang="es-MX" dirty="0"/>
              <a:t>La lectura es una habilidad que se desarrolla y mejora a lo largo de la vida con práctica y exposición continua a diversos tipos de textos y estilos de escritura. Además, se ve influenciada por factores como el vocabulario, la fluidez lectora y el conocimiento previo del lector. Es importante fomentar la lectura desde temprana edad, ya que contribuye al desarrollo intelectual, el pensamiento crítico y la imaginación. Además, la lectura es una herramienta esencial en la educación, el aprendizaje a lo largo de la vida y la participación activa en la sociedad.</a:t>
            </a:r>
          </a:p>
          <a:p>
            <a:endParaRPr lang="es-MX" dirty="0"/>
          </a:p>
          <a:p>
            <a:endParaRPr lang="es-MX" dirty="0"/>
          </a:p>
          <a:p>
            <a:endParaRPr lang="es-MX" dirty="0"/>
          </a:p>
          <a:p>
            <a:endParaRPr lang="es-MX" dirty="0"/>
          </a:p>
          <a:p>
            <a:endParaRPr lang="es-MX" dirty="0"/>
          </a:p>
          <a:p>
            <a:endParaRPr lang="es-419" dirty="0"/>
          </a:p>
        </p:txBody>
      </p:sp>
    </p:spTree>
    <p:extLst>
      <p:ext uri="{BB962C8B-B14F-4D97-AF65-F5344CB8AC3E}">
        <p14:creationId xmlns:p14="http://schemas.microsoft.com/office/powerpoint/2010/main" val="34953476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1DEF653-57EB-4528-83F0-FF5B4881F24A}"/>
              </a:ext>
            </a:extLst>
          </p:cNvPr>
          <p:cNvSpPr>
            <a:spLocks noGrp="1"/>
          </p:cNvSpPr>
          <p:nvPr>
            <p:ph type="title"/>
          </p:nvPr>
        </p:nvSpPr>
        <p:spPr/>
        <p:txBody>
          <a:bodyPr/>
          <a:lstStyle/>
          <a:p>
            <a:pPr algn="ctr"/>
            <a:r>
              <a:rPr lang="es-MX" dirty="0"/>
              <a:t>LA </a:t>
            </a:r>
            <a:r>
              <a:rPr lang="es-419" dirty="0"/>
              <a:t>PRELECTURA</a:t>
            </a:r>
          </a:p>
        </p:txBody>
      </p:sp>
      <p:sp>
        <p:nvSpPr>
          <p:cNvPr id="3" name="Marcador de contenido 2">
            <a:extLst>
              <a:ext uri="{FF2B5EF4-FFF2-40B4-BE49-F238E27FC236}">
                <a16:creationId xmlns:a16="http://schemas.microsoft.com/office/drawing/2014/main" id="{339B1A64-AB21-464E-8D15-536380EE9706}"/>
              </a:ext>
            </a:extLst>
          </p:cNvPr>
          <p:cNvSpPr>
            <a:spLocks noGrp="1"/>
          </p:cNvSpPr>
          <p:nvPr>
            <p:ph idx="1"/>
          </p:nvPr>
        </p:nvSpPr>
        <p:spPr>
          <a:xfrm>
            <a:off x="318052" y="1453414"/>
            <a:ext cx="11292755" cy="5216893"/>
          </a:xfrm>
        </p:spPr>
        <p:txBody>
          <a:bodyPr>
            <a:normAutofit lnSpcReduction="10000"/>
          </a:bodyPr>
          <a:lstStyle/>
          <a:p>
            <a:pPr algn="just"/>
            <a:r>
              <a:rPr lang="es-MX" sz="4000" dirty="0"/>
              <a:t>La prelectura, también llamada lectura exploratoria, es una estrategia nos permite comprender un texto de forma más exhaustiva y detallada. La prelectura es la primera de las tres fases en las que se divide el proceso de lectura exhaustiva, siendo la fase de lectura y la de la postlectura las dos siguientes. Consiste en prepararse lo que se va a leer para así poderlo entender mejor, ayudando en su comprensión lectora y en la efectividad de la actividad.</a:t>
            </a:r>
            <a:endParaRPr lang="es-419" dirty="0"/>
          </a:p>
        </p:txBody>
      </p:sp>
    </p:spTree>
    <p:extLst>
      <p:ext uri="{BB962C8B-B14F-4D97-AF65-F5344CB8AC3E}">
        <p14:creationId xmlns:p14="http://schemas.microsoft.com/office/powerpoint/2010/main" val="42624815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BCB257B-A7CE-4F6C-B34C-8EAB7904B6DC}"/>
              </a:ext>
            </a:extLst>
          </p:cNvPr>
          <p:cNvSpPr>
            <a:spLocks noGrp="1"/>
          </p:cNvSpPr>
          <p:nvPr>
            <p:ph type="title"/>
          </p:nvPr>
        </p:nvSpPr>
        <p:spPr>
          <a:xfrm>
            <a:off x="1393637" y="426170"/>
            <a:ext cx="9404723" cy="1400530"/>
          </a:xfrm>
        </p:spPr>
        <p:txBody>
          <a:bodyPr/>
          <a:lstStyle/>
          <a:p>
            <a:pPr algn="ctr"/>
            <a:r>
              <a:rPr lang="es-419" dirty="0"/>
              <a:t>Técnicas para una prelectura</a:t>
            </a:r>
          </a:p>
        </p:txBody>
      </p:sp>
      <p:sp>
        <p:nvSpPr>
          <p:cNvPr id="3" name="Marcador de contenido 2">
            <a:extLst>
              <a:ext uri="{FF2B5EF4-FFF2-40B4-BE49-F238E27FC236}">
                <a16:creationId xmlns:a16="http://schemas.microsoft.com/office/drawing/2014/main" id="{7404C6EA-DC1B-44BE-B6C6-92BC1B262209}"/>
              </a:ext>
            </a:extLst>
          </p:cNvPr>
          <p:cNvSpPr>
            <a:spLocks noGrp="1"/>
          </p:cNvSpPr>
          <p:nvPr>
            <p:ph idx="1"/>
          </p:nvPr>
        </p:nvSpPr>
        <p:spPr>
          <a:xfrm>
            <a:off x="581192" y="1126435"/>
            <a:ext cx="11029615" cy="5582373"/>
          </a:xfrm>
        </p:spPr>
        <p:txBody>
          <a:bodyPr>
            <a:normAutofit/>
          </a:bodyPr>
          <a:lstStyle/>
          <a:p>
            <a:endParaRPr lang="es-MX" dirty="0"/>
          </a:p>
          <a:p>
            <a:pPr algn="just"/>
            <a:r>
              <a:rPr lang="es-MX" sz="2800" dirty="0"/>
              <a:t>La prelectura es una estrategia que consiste en prepararse para leer un texto en profundidad, obteniendo una visión general y comprendiendo la estructura y el contenido principal antes de sumergirse en la lectura detallada. </a:t>
            </a:r>
          </a:p>
          <a:p>
            <a:pPr algn="just"/>
            <a:r>
              <a:rPr lang="es-MX" sz="2800" dirty="0"/>
              <a:t>Recuerda que la prelectura no reemplaza la lectura completa y detallada del texto, pero te ayudará a tener una base sólida y una comprensión general antes de adentrarte en los detalles. </a:t>
            </a:r>
          </a:p>
          <a:p>
            <a:pPr algn="just"/>
            <a:r>
              <a:rPr lang="es-MX" sz="2800" dirty="0"/>
              <a:t>La prelectura es especialmente útil cuando tienes que leer textos largos o complejos, como libros de texto, artículos de investigación o informes extensos.</a:t>
            </a:r>
          </a:p>
          <a:p>
            <a:pPr algn="just"/>
            <a:r>
              <a:rPr lang="es-MX" sz="2800" dirty="0"/>
              <a:t>Aquí hay algunas técnicas que pueden ayudar en la prelectura:</a:t>
            </a:r>
            <a:endParaRPr lang="es-419" sz="2800" dirty="0"/>
          </a:p>
        </p:txBody>
      </p:sp>
    </p:spTree>
    <p:extLst>
      <p:ext uri="{BB962C8B-B14F-4D97-AF65-F5344CB8AC3E}">
        <p14:creationId xmlns:p14="http://schemas.microsoft.com/office/powerpoint/2010/main" val="40250204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CD7D4A6F-D2B6-42DF-975D-8838F00991A6}"/>
              </a:ext>
            </a:extLst>
          </p:cNvPr>
          <p:cNvSpPr>
            <a:spLocks noGrp="1"/>
          </p:cNvSpPr>
          <p:nvPr>
            <p:ph idx="1"/>
          </p:nvPr>
        </p:nvSpPr>
        <p:spPr>
          <a:xfrm>
            <a:off x="516836" y="397566"/>
            <a:ext cx="11092068" cy="6188764"/>
          </a:xfrm>
        </p:spPr>
        <p:txBody>
          <a:bodyPr>
            <a:normAutofit/>
          </a:bodyPr>
          <a:lstStyle/>
          <a:p>
            <a:pPr algn="just"/>
            <a:r>
              <a:rPr lang="es-ES" sz="2800" u="sng" dirty="0">
                <a:solidFill>
                  <a:srgbClr val="FF0000"/>
                </a:solidFill>
              </a:rPr>
              <a:t>Exploración visual:</a:t>
            </a:r>
          </a:p>
          <a:p>
            <a:pPr algn="just"/>
            <a:endParaRPr lang="es-ES" sz="2800" dirty="0"/>
          </a:p>
          <a:p>
            <a:pPr algn="just"/>
            <a:r>
              <a:rPr lang="es-ES" sz="2800" dirty="0"/>
              <a:t>Definición: Observar rápidamente la presentación visual de un texto, incluyendo su diseño, gráficos e ilustraciones.</a:t>
            </a:r>
          </a:p>
          <a:p>
            <a:pPr algn="just"/>
            <a:r>
              <a:rPr lang="es-ES" sz="2800" dirty="0"/>
              <a:t>Ejemplo: Antes de leer un artículo científico, observas los gráficos y tablas para entender las relaciones visuales entre los datos.</a:t>
            </a:r>
            <a:endParaRPr lang="es-EC" sz="2800" dirty="0"/>
          </a:p>
        </p:txBody>
      </p:sp>
      <p:pic>
        <p:nvPicPr>
          <p:cNvPr id="4" name="Imagen 3">
            <a:extLst>
              <a:ext uri="{FF2B5EF4-FFF2-40B4-BE49-F238E27FC236}">
                <a16:creationId xmlns:a16="http://schemas.microsoft.com/office/drawing/2014/main" id="{1ADCCDDC-95F9-4A21-B5F4-CBEED204539C}"/>
              </a:ext>
            </a:extLst>
          </p:cNvPr>
          <p:cNvPicPr>
            <a:picLocks noChangeAspect="1"/>
          </p:cNvPicPr>
          <p:nvPr/>
        </p:nvPicPr>
        <p:blipFill rotWithShape="1">
          <a:blip r:embed="rId2"/>
          <a:srcRect l="349" t="-918" r="-349" b="13575"/>
          <a:stretch/>
        </p:blipFill>
        <p:spPr>
          <a:xfrm>
            <a:off x="6096000" y="3570056"/>
            <a:ext cx="5205745" cy="3287944"/>
          </a:xfrm>
          <a:prstGeom prst="rect">
            <a:avLst/>
          </a:prstGeom>
        </p:spPr>
      </p:pic>
    </p:spTree>
    <p:extLst>
      <p:ext uri="{BB962C8B-B14F-4D97-AF65-F5344CB8AC3E}">
        <p14:creationId xmlns:p14="http://schemas.microsoft.com/office/powerpoint/2010/main" val="29974684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7F6ADD0-4E8C-4FB4-A4B8-C8F9253B3B7A}"/>
              </a:ext>
            </a:extLst>
          </p:cNvPr>
          <p:cNvSpPr>
            <a:spLocks noGrp="1"/>
          </p:cNvSpPr>
          <p:nvPr>
            <p:ph type="title"/>
          </p:nvPr>
        </p:nvSpPr>
        <p:spPr>
          <a:xfrm>
            <a:off x="874220" y="163907"/>
            <a:ext cx="9404723" cy="1400530"/>
          </a:xfrm>
        </p:spPr>
        <p:txBody>
          <a:bodyPr/>
          <a:lstStyle/>
          <a:p>
            <a:pPr algn="ctr"/>
            <a:r>
              <a:rPr lang="es-ES" sz="5400" b="1" dirty="0">
                <a:effectLst/>
                <a:latin typeface="Century Gothic" panose="020B0502020202020204" pitchFamily="34" charset="0"/>
                <a:ea typeface="Calibri" panose="020F0502020204030204" pitchFamily="34" charset="0"/>
                <a:cs typeface="Times New Roman" panose="02020603050405020304" pitchFamily="18" charset="0"/>
              </a:rPr>
              <a:t>LA LECTURA</a:t>
            </a:r>
            <a:endParaRPr lang="es-419" dirty="0"/>
          </a:p>
        </p:txBody>
      </p:sp>
      <p:sp>
        <p:nvSpPr>
          <p:cNvPr id="3" name="Marcador de contenido 2">
            <a:extLst>
              <a:ext uri="{FF2B5EF4-FFF2-40B4-BE49-F238E27FC236}">
                <a16:creationId xmlns:a16="http://schemas.microsoft.com/office/drawing/2014/main" id="{11B7AB09-36C1-4B78-B50E-B1CCAF553C5C}"/>
              </a:ext>
            </a:extLst>
          </p:cNvPr>
          <p:cNvSpPr>
            <a:spLocks noGrp="1"/>
          </p:cNvSpPr>
          <p:nvPr>
            <p:ph idx="1"/>
          </p:nvPr>
        </p:nvSpPr>
        <p:spPr/>
        <p:txBody>
          <a:bodyPr>
            <a:normAutofit/>
          </a:bodyPr>
          <a:lstStyle/>
          <a:p>
            <a:pPr algn="just"/>
            <a:r>
              <a:rPr lang="es-ES" sz="4400" dirty="0"/>
              <a:t>Es una habilidad fundamental tanto en el ámbito profesional como en la vida cotidiana. Se refiere a la capacidad de comprender y asimilar información de manera rápida y eficiente. </a:t>
            </a:r>
            <a:endParaRPr lang="es-419" sz="4400" dirty="0"/>
          </a:p>
        </p:txBody>
      </p:sp>
      <p:pic>
        <p:nvPicPr>
          <p:cNvPr id="6" name="Imagen 5">
            <a:extLst>
              <a:ext uri="{FF2B5EF4-FFF2-40B4-BE49-F238E27FC236}">
                <a16:creationId xmlns:a16="http://schemas.microsoft.com/office/drawing/2014/main" id="{60AF55E6-19C7-45F0-8492-61018873784A}"/>
              </a:ext>
            </a:extLst>
          </p:cNvPr>
          <p:cNvPicPr>
            <a:picLocks noChangeAspect="1"/>
          </p:cNvPicPr>
          <p:nvPr/>
        </p:nvPicPr>
        <p:blipFill>
          <a:blip r:embed="rId2">
            <a:alphaModFix amt="35000"/>
          </a:blip>
          <a:stretch>
            <a:fillRect/>
          </a:stretch>
        </p:blipFill>
        <p:spPr>
          <a:xfrm>
            <a:off x="511667" y="311212"/>
            <a:ext cx="10129828" cy="6546788"/>
          </a:xfrm>
          <a:prstGeom prst="rect">
            <a:avLst/>
          </a:prstGeom>
        </p:spPr>
      </p:pic>
    </p:spTree>
    <p:extLst>
      <p:ext uri="{BB962C8B-B14F-4D97-AF65-F5344CB8AC3E}">
        <p14:creationId xmlns:p14="http://schemas.microsoft.com/office/powerpoint/2010/main" val="8670644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5E89F736-BF87-4F44-A200-6806A15FFDDF}"/>
              </a:ext>
            </a:extLst>
          </p:cNvPr>
          <p:cNvSpPr>
            <a:spLocks noGrp="1"/>
          </p:cNvSpPr>
          <p:nvPr>
            <p:ph idx="1"/>
          </p:nvPr>
        </p:nvSpPr>
        <p:spPr>
          <a:xfrm>
            <a:off x="516835" y="397566"/>
            <a:ext cx="11357113" cy="5850834"/>
          </a:xfrm>
        </p:spPr>
        <p:txBody>
          <a:bodyPr>
            <a:normAutofit/>
          </a:bodyPr>
          <a:lstStyle/>
          <a:p>
            <a:pPr algn="just"/>
            <a:r>
              <a:rPr lang="es-ES" sz="4000" u="sng" dirty="0">
                <a:solidFill>
                  <a:srgbClr val="FF0000"/>
                </a:solidFill>
              </a:rPr>
              <a:t>Lectura rápida del primer y último párrafo:</a:t>
            </a:r>
          </a:p>
          <a:p>
            <a:pPr algn="just"/>
            <a:endParaRPr lang="es-ES" sz="4000" dirty="0"/>
          </a:p>
          <a:p>
            <a:pPr algn="just"/>
            <a:r>
              <a:rPr lang="es-ES" sz="4000" dirty="0"/>
              <a:t>Definición: Leer rápidamente el primer y último párrafo de un texto para obtener una visión general de la introducción y conclusión.</a:t>
            </a:r>
          </a:p>
          <a:p>
            <a:pPr algn="just"/>
            <a:r>
              <a:rPr lang="es-ES" sz="4000" dirty="0"/>
              <a:t>Ejemplo: Al comenzar un capítulo de un libro, lees el primer y último párrafo para entender los puntos clave que se abordarán.</a:t>
            </a:r>
            <a:endParaRPr lang="es-EC" sz="4000" dirty="0"/>
          </a:p>
        </p:txBody>
      </p:sp>
    </p:spTree>
    <p:extLst>
      <p:ext uri="{BB962C8B-B14F-4D97-AF65-F5344CB8AC3E}">
        <p14:creationId xmlns:p14="http://schemas.microsoft.com/office/powerpoint/2010/main" val="37951637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6F72D069-5FCA-4FBA-B95D-00E9ED546DC4}"/>
              </a:ext>
            </a:extLst>
          </p:cNvPr>
          <p:cNvSpPr>
            <a:spLocks noGrp="1"/>
          </p:cNvSpPr>
          <p:nvPr>
            <p:ph idx="1"/>
          </p:nvPr>
        </p:nvSpPr>
        <p:spPr>
          <a:xfrm>
            <a:off x="596348" y="596348"/>
            <a:ext cx="10628243" cy="5936974"/>
          </a:xfrm>
        </p:spPr>
        <p:txBody>
          <a:bodyPr>
            <a:normAutofit/>
          </a:bodyPr>
          <a:lstStyle/>
          <a:p>
            <a:pPr algn="just"/>
            <a:r>
              <a:rPr lang="es-ES" sz="3600" u="sng" dirty="0">
                <a:solidFill>
                  <a:srgbClr val="FF0000"/>
                </a:solidFill>
              </a:rPr>
              <a:t>Exploración de subtítulos y resúmenes:</a:t>
            </a:r>
          </a:p>
          <a:p>
            <a:pPr algn="just"/>
            <a:endParaRPr lang="es-ES" sz="3600" dirty="0"/>
          </a:p>
          <a:p>
            <a:pPr algn="just"/>
            <a:r>
              <a:rPr lang="es-ES" sz="3600" dirty="0"/>
              <a:t>Definición: Revisar los subtítulos y resúmenes al inicio de cada sección para obtener un resumen anticipado de los temas.</a:t>
            </a:r>
          </a:p>
          <a:p>
            <a:pPr algn="just"/>
            <a:r>
              <a:rPr lang="es-ES" sz="3600" dirty="0"/>
              <a:t>Ejemplo: Antes de leer un artículo académico, revisas los subtítulos para identificar las áreas específicas que abordará.</a:t>
            </a:r>
            <a:endParaRPr lang="es-EC" sz="3600" dirty="0"/>
          </a:p>
        </p:txBody>
      </p:sp>
    </p:spTree>
    <p:extLst>
      <p:ext uri="{BB962C8B-B14F-4D97-AF65-F5344CB8AC3E}">
        <p14:creationId xmlns:p14="http://schemas.microsoft.com/office/powerpoint/2010/main" val="28475452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452BB03E-8274-44D8-B6B7-B6D42849B4F1}"/>
              </a:ext>
            </a:extLst>
          </p:cNvPr>
          <p:cNvSpPr>
            <a:spLocks noGrp="1"/>
          </p:cNvSpPr>
          <p:nvPr>
            <p:ph idx="1"/>
          </p:nvPr>
        </p:nvSpPr>
        <p:spPr>
          <a:xfrm>
            <a:off x="556592" y="569843"/>
            <a:ext cx="10906538" cy="5936973"/>
          </a:xfrm>
        </p:spPr>
        <p:txBody>
          <a:bodyPr>
            <a:normAutofit/>
          </a:bodyPr>
          <a:lstStyle/>
          <a:p>
            <a:pPr algn="just"/>
            <a:r>
              <a:rPr lang="es-ES" sz="4000" u="sng" dirty="0">
                <a:solidFill>
                  <a:srgbClr val="FF0000"/>
                </a:solidFill>
              </a:rPr>
              <a:t>Identificación de palabras clave:</a:t>
            </a:r>
          </a:p>
          <a:p>
            <a:pPr algn="just"/>
            <a:endParaRPr lang="es-ES" sz="4000" dirty="0"/>
          </a:p>
          <a:p>
            <a:pPr algn="just"/>
            <a:r>
              <a:rPr lang="es-ES" sz="4000" dirty="0"/>
              <a:t>Definición: Buscar y destacar palabras clave o términos técnicos que indiquen el enfoque y la temática del texto.</a:t>
            </a:r>
          </a:p>
          <a:p>
            <a:pPr algn="just"/>
            <a:r>
              <a:rPr lang="es-ES" sz="4000" dirty="0"/>
              <a:t>Ejemplo: En un ensayo, identificas palabras clave en negrita o cursiva que resumen los temas principales.</a:t>
            </a:r>
            <a:endParaRPr lang="es-EC" sz="4000" dirty="0"/>
          </a:p>
        </p:txBody>
      </p:sp>
    </p:spTree>
    <p:extLst>
      <p:ext uri="{BB962C8B-B14F-4D97-AF65-F5344CB8AC3E}">
        <p14:creationId xmlns:p14="http://schemas.microsoft.com/office/powerpoint/2010/main" val="6274714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7CD5B79C-FAA6-4AAD-A504-43BD341B8F05}"/>
              </a:ext>
            </a:extLst>
          </p:cNvPr>
          <p:cNvSpPr>
            <a:spLocks noGrp="1"/>
          </p:cNvSpPr>
          <p:nvPr>
            <p:ph idx="1"/>
          </p:nvPr>
        </p:nvSpPr>
        <p:spPr>
          <a:xfrm>
            <a:off x="463826" y="609600"/>
            <a:ext cx="10959548" cy="5943599"/>
          </a:xfrm>
        </p:spPr>
        <p:txBody>
          <a:bodyPr>
            <a:normAutofit/>
          </a:bodyPr>
          <a:lstStyle/>
          <a:p>
            <a:pPr algn="just"/>
            <a:r>
              <a:rPr lang="es-ES" sz="4400" u="sng" dirty="0">
                <a:solidFill>
                  <a:srgbClr val="FF0000"/>
                </a:solidFill>
              </a:rPr>
              <a:t>Análisis de preguntas o títulos:</a:t>
            </a:r>
          </a:p>
          <a:p>
            <a:pPr algn="just"/>
            <a:endParaRPr lang="es-ES" sz="4400" dirty="0"/>
          </a:p>
          <a:p>
            <a:pPr algn="just"/>
            <a:r>
              <a:rPr lang="es-ES" sz="4400" dirty="0"/>
              <a:t>Definición: Leer preguntas al final de un capítulo o títulos detallados para obtener una visión anticipada de los temas tratados.</a:t>
            </a:r>
          </a:p>
          <a:p>
            <a:pPr algn="just"/>
            <a:r>
              <a:rPr lang="es-ES" sz="4400" dirty="0"/>
              <a:t>Ejemplo: Revisas las preguntas al final de un capítulo de un libro de texto antes de comenzar a leer.</a:t>
            </a:r>
            <a:endParaRPr lang="es-EC" sz="4400" dirty="0"/>
          </a:p>
        </p:txBody>
      </p:sp>
    </p:spTree>
    <p:extLst>
      <p:ext uri="{BB962C8B-B14F-4D97-AF65-F5344CB8AC3E}">
        <p14:creationId xmlns:p14="http://schemas.microsoft.com/office/powerpoint/2010/main" val="28312474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760649C8-2C3C-41AF-A585-D5EE0B74FF0F}"/>
              </a:ext>
            </a:extLst>
          </p:cNvPr>
          <p:cNvSpPr>
            <a:spLocks noGrp="1"/>
          </p:cNvSpPr>
          <p:nvPr>
            <p:ph idx="1"/>
          </p:nvPr>
        </p:nvSpPr>
        <p:spPr>
          <a:xfrm>
            <a:off x="543340" y="344558"/>
            <a:ext cx="10893286" cy="6241772"/>
          </a:xfrm>
        </p:spPr>
        <p:txBody>
          <a:bodyPr>
            <a:normAutofit/>
          </a:bodyPr>
          <a:lstStyle/>
          <a:p>
            <a:pPr algn="just"/>
            <a:r>
              <a:rPr lang="es-ES" sz="4000" u="sng" dirty="0">
                <a:solidFill>
                  <a:srgbClr val="FF0000"/>
                </a:solidFill>
              </a:rPr>
              <a:t>Exploración de gráficos e ilustraciones:</a:t>
            </a:r>
          </a:p>
          <a:p>
            <a:pPr algn="just"/>
            <a:endParaRPr lang="es-ES" sz="4000" dirty="0"/>
          </a:p>
          <a:p>
            <a:pPr algn="just"/>
            <a:r>
              <a:rPr lang="es-ES" sz="4000" dirty="0"/>
              <a:t>Definición: Observar gráficos, tablas o imágenes para entender visualmente la información antes de leer los detalles en el texto.</a:t>
            </a:r>
          </a:p>
          <a:p>
            <a:pPr algn="just"/>
            <a:r>
              <a:rPr lang="es-ES" sz="4000" dirty="0"/>
              <a:t>Ejemplo: Antes de leer un informe, revisas los gráficos para obtener una representación visual de los datos.</a:t>
            </a:r>
            <a:endParaRPr lang="es-EC" sz="4000" dirty="0"/>
          </a:p>
        </p:txBody>
      </p:sp>
    </p:spTree>
    <p:extLst>
      <p:ext uri="{BB962C8B-B14F-4D97-AF65-F5344CB8AC3E}">
        <p14:creationId xmlns:p14="http://schemas.microsoft.com/office/powerpoint/2010/main" val="1470175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509A9D9B-D94F-4C94-8122-DAD125736914}"/>
              </a:ext>
            </a:extLst>
          </p:cNvPr>
          <p:cNvSpPr>
            <a:spLocks noGrp="1"/>
          </p:cNvSpPr>
          <p:nvPr>
            <p:ph idx="1"/>
          </p:nvPr>
        </p:nvSpPr>
        <p:spPr>
          <a:xfrm>
            <a:off x="622852" y="437322"/>
            <a:ext cx="10641496" cy="6122504"/>
          </a:xfrm>
        </p:spPr>
        <p:txBody>
          <a:bodyPr>
            <a:normAutofit/>
          </a:bodyPr>
          <a:lstStyle/>
          <a:p>
            <a:pPr algn="just"/>
            <a:r>
              <a:rPr lang="es-ES" sz="4000" u="sng" dirty="0">
                <a:solidFill>
                  <a:srgbClr val="FF0000"/>
                </a:solidFill>
              </a:rPr>
              <a:t>Revisión de conclusiones o resúmenes al final:</a:t>
            </a:r>
          </a:p>
          <a:p>
            <a:pPr algn="just"/>
            <a:endParaRPr lang="es-ES" sz="4000" dirty="0"/>
          </a:p>
          <a:p>
            <a:pPr algn="just"/>
            <a:r>
              <a:rPr lang="es-ES" sz="4000" dirty="0"/>
              <a:t>Definición: Leer las conclusiones o resúmenes al final del texto para obtener una visión resumida de los puntos clave.</a:t>
            </a:r>
          </a:p>
          <a:p>
            <a:pPr algn="just"/>
            <a:r>
              <a:rPr lang="es-ES" sz="4000" dirty="0"/>
              <a:t>Ejemplo: Después de leer un artículo científico, revisas la sección de conclusiones para consolidar tu comprensión.</a:t>
            </a:r>
            <a:endParaRPr lang="es-EC" sz="4000" dirty="0"/>
          </a:p>
        </p:txBody>
      </p:sp>
    </p:spTree>
    <p:extLst>
      <p:ext uri="{BB962C8B-B14F-4D97-AF65-F5344CB8AC3E}">
        <p14:creationId xmlns:p14="http://schemas.microsoft.com/office/powerpoint/2010/main" val="13185056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B92DCB13-8D62-47E1-85C6-2E7413B22295}"/>
              </a:ext>
            </a:extLst>
          </p:cNvPr>
          <p:cNvSpPr>
            <a:spLocks noGrp="1"/>
          </p:cNvSpPr>
          <p:nvPr>
            <p:ph idx="1"/>
          </p:nvPr>
        </p:nvSpPr>
        <p:spPr>
          <a:xfrm>
            <a:off x="344557" y="503584"/>
            <a:ext cx="11158329" cy="5910468"/>
          </a:xfrm>
        </p:spPr>
        <p:txBody>
          <a:bodyPr>
            <a:normAutofit/>
          </a:bodyPr>
          <a:lstStyle/>
          <a:p>
            <a:pPr algn="just"/>
            <a:r>
              <a:rPr lang="es-ES" sz="4400" u="sng" dirty="0">
                <a:solidFill>
                  <a:srgbClr val="FF0000"/>
                </a:solidFill>
              </a:rPr>
              <a:t>Exploración de citas destacadas:</a:t>
            </a:r>
          </a:p>
          <a:p>
            <a:pPr algn="just"/>
            <a:endParaRPr lang="es-ES" sz="4400" dirty="0"/>
          </a:p>
          <a:p>
            <a:pPr algn="just"/>
            <a:r>
              <a:rPr lang="es-ES" sz="4400" dirty="0"/>
              <a:t>Definición: Prestar atención a citas o frases destacadas que resumen conceptos importantes o enfatizan ideas clave.</a:t>
            </a:r>
          </a:p>
          <a:p>
            <a:pPr algn="just"/>
            <a:r>
              <a:rPr lang="es-ES" sz="4400" dirty="0"/>
              <a:t>Ejemplo: En un ensayo, observas las citas en negrita que resumen la perspectiva central del autor.</a:t>
            </a:r>
            <a:endParaRPr lang="es-EC" sz="4400" dirty="0"/>
          </a:p>
        </p:txBody>
      </p:sp>
    </p:spTree>
    <p:extLst>
      <p:ext uri="{BB962C8B-B14F-4D97-AF65-F5344CB8AC3E}">
        <p14:creationId xmlns:p14="http://schemas.microsoft.com/office/powerpoint/2010/main" val="14115104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A6AB658B-3828-4B16-A018-32EE05D405D7}"/>
              </a:ext>
            </a:extLst>
          </p:cNvPr>
          <p:cNvSpPr>
            <a:spLocks noGrp="1"/>
          </p:cNvSpPr>
          <p:nvPr>
            <p:ph idx="1"/>
          </p:nvPr>
        </p:nvSpPr>
        <p:spPr>
          <a:xfrm>
            <a:off x="516836" y="609600"/>
            <a:ext cx="10919790" cy="5923722"/>
          </a:xfrm>
        </p:spPr>
        <p:txBody>
          <a:bodyPr>
            <a:normAutofit/>
          </a:bodyPr>
          <a:lstStyle/>
          <a:p>
            <a:pPr algn="just"/>
            <a:r>
              <a:rPr lang="es-ES" sz="4000" u="sng" dirty="0">
                <a:solidFill>
                  <a:srgbClr val="FF0000"/>
                </a:solidFill>
              </a:rPr>
              <a:t>Exploración de vocabulario:</a:t>
            </a:r>
          </a:p>
          <a:p>
            <a:pPr algn="just"/>
            <a:endParaRPr lang="es-ES" sz="4000" dirty="0"/>
          </a:p>
          <a:p>
            <a:pPr algn="just"/>
            <a:r>
              <a:rPr lang="es-ES" sz="4000" dirty="0"/>
              <a:t>Definición: Identificar y tomar nota de palabras desconocidas antes de comenzar la lectura principal para mejorar la comprensión.</a:t>
            </a:r>
          </a:p>
          <a:p>
            <a:pPr algn="just"/>
            <a:r>
              <a:rPr lang="es-ES" sz="4000" dirty="0"/>
              <a:t>Ejemplo: Al leer un artículo en un idioma extranjero, resaltas las palabras desconocidas para buscar sus significados.</a:t>
            </a:r>
            <a:endParaRPr lang="es-EC" sz="4000" dirty="0"/>
          </a:p>
        </p:txBody>
      </p:sp>
    </p:spTree>
    <p:extLst>
      <p:ext uri="{BB962C8B-B14F-4D97-AF65-F5344CB8AC3E}">
        <p14:creationId xmlns:p14="http://schemas.microsoft.com/office/powerpoint/2010/main" val="28456139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A0ABDD41-A4FA-4724-B78C-6F7D10B97C31}"/>
              </a:ext>
            </a:extLst>
          </p:cNvPr>
          <p:cNvSpPr>
            <a:spLocks noGrp="1"/>
          </p:cNvSpPr>
          <p:nvPr>
            <p:ph idx="1"/>
          </p:nvPr>
        </p:nvSpPr>
        <p:spPr>
          <a:xfrm>
            <a:off x="569843" y="596348"/>
            <a:ext cx="10614991" cy="5844209"/>
          </a:xfrm>
        </p:spPr>
        <p:txBody>
          <a:bodyPr>
            <a:normAutofit/>
          </a:bodyPr>
          <a:lstStyle/>
          <a:p>
            <a:pPr algn="just"/>
            <a:r>
              <a:rPr lang="es-ES" sz="4000" u="sng" dirty="0">
                <a:solidFill>
                  <a:srgbClr val="FF0000"/>
                </a:solidFill>
              </a:rPr>
              <a:t>Escaneo de ejemplos o casos de estudio:</a:t>
            </a:r>
          </a:p>
          <a:p>
            <a:pPr algn="just"/>
            <a:endParaRPr lang="es-ES" sz="4000" dirty="0"/>
          </a:p>
          <a:p>
            <a:pPr algn="just"/>
            <a:r>
              <a:rPr lang="es-ES" sz="4000" dirty="0"/>
              <a:t>Definición: Revisar rápidamente ejemplos o casos de estudio para entender cómo se aplican los conceptos teóricos.</a:t>
            </a:r>
          </a:p>
          <a:p>
            <a:pPr algn="just"/>
            <a:r>
              <a:rPr lang="es-ES" sz="4000" dirty="0"/>
              <a:t>Ejemplo: Antes de estudiar una lección, revisas los casos de estudio para obtener una comprensión práctica de los conceptos.</a:t>
            </a:r>
            <a:endParaRPr lang="es-EC" sz="4000" dirty="0"/>
          </a:p>
        </p:txBody>
      </p:sp>
    </p:spTree>
    <p:extLst>
      <p:ext uri="{BB962C8B-B14F-4D97-AF65-F5344CB8AC3E}">
        <p14:creationId xmlns:p14="http://schemas.microsoft.com/office/powerpoint/2010/main" val="16098402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59AF3085-6A73-4385-8E4C-D97375C10D60}"/>
              </a:ext>
            </a:extLst>
          </p:cNvPr>
          <p:cNvSpPr>
            <a:spLocks noGrp="1"/>
          </p:cNvSpPr>
          <p:nvPr>
            <p:ph idx="1"/>
          </p:nvPr>
        </p:nvSpPr>
        <p:spPr>
          <a:xfrm>
            <a:off x="424070" y="530087"/>
            <a:ext cx="11131826" cy="5923721"/>
          </a:xfrm>
        </p:spPr>
        <p:txBody>
          <a:bodyPr>
            <a:normAutofit/>
          </a:bodyPr>
          <a:lstStyle/>
          <a:p>
            <a:pPr algn="just"/>
            <a:r>
              <a:rPr lang="es-ES" sz="4000" u="sng" dirty="0">
                <a:solidFill>
                  <a:srgbClr val="FF0000"/>
                </a:solidFill>
              </a:rPr>
              <a:t>Exploración de fuentes y citas:</a:t>
            </a:r>
          </a:p>
          <a:p>
            <a:pPr algn="just"/>
            <a:endParaRPr lang="es-ES" sz="4000" dirty="0"/>
          </a:p>
          <a:p>
            <a:pPr algn="just"/>
            <a:r>
              <a:rPr lang="es-ES" sz="4000" dirty="0"/>
              <a:t>Definición: Observar las fuentes citadas en el texto para tener una idea de la base de la información y evaluar la credibilidad del autor.</a:t>
            </a:r>
          </a:p>
          <a:p>
            <a:pPr algn="just"/>
            <a:r>
              <a:rPr lang="es-ES" sz="4000" dirty="0"/>
              <a:t>Ejemplo: Al leer un artículo académico, revisas las referencias para evaluar la calidad de las fuentes utilizadas.</a:t>
            </a:r>
            <a:endParaRPr lang="es-EC" sz="4000" dirty="0"/>
          </a:p>
        </p:txBody>
      </p:sp>
    </p:spTree>
    <p:extLst>
      <p:ext uri="{BB962C8B-B14F-4D97-AF65-F5344CB8AC3E}">
        <p14:creationId xmlns:p14="http://schemas.microsoft.com/office/powerpoint/2010/main" val="42533625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1E9E100D-B937-447C-9225-19C36E391800}"/>
              </a:ext>
            </a:extLst>
          </p:cNvPr>
          <p:cNvSpPr>
            <a:spLocks noGrp="1"/>
          </p:cNvSpPr>
          <p:nvPr>
            <p:ph idx="1"/>
          </p:nvPr>
        </p:nvSpPr>
        <p:spPr>
          <a:xfrm>
            <a:off x="410818" y="384314"/>
            <a:ext cx="10999304" cy="6149008"/>
          </a:xfrm>
        </p:spPr>
        <p:txBody>
          <a:bodyPr>
            <a:normAutofit lnSpcReduction="10000"/>
          </a:bodyPr>
          <a:lstStyle/>
          <a:p>
            <a:pPr algn="just"/>
            <a:r>
              <a:rPr lang="es-ES" sz="4000" dirty="0"/>
              <a:t>La lectura es un proceso cognitivo  y lingüístico (mental y lenguaje)  mediante el cual se comprende el significado de un texto escrito o impreso. </a:t>
            </a:r>
          </a:p>
          <a:p>
            <a:pPr algn="just"/>
            <a:r>
              <a:rPr lang="es-ES" sz="4000" dirty="0"/>
              <a:t>Es una habilidad fundamental propia o adquirida que permite acceder a la información, adquirir conocimientos y participar activamente en la sociedad. </a:t>
            </a:r>
          </a:p>
          <a:p>
            <a:pPr algn="just"/>
            <a:r>
              <a:rPr lang="es-ES" sz="4000" dirty="0"/>
              <a:t>La lectura implica decodificar los símbolos escritos, reconocer palabras, entender frases y oraciones, e interpretar el significado global del texto</a:t>
            </a:r>
          </a:p>
          <a:p>
            <a:endParaRPr lang="es-EC" dirty="0"/>
          </a:p>
        </p:txBody>
      </p:sp>
    </p:spTree>
    <p:extLst>
      <p:ext uri="{BB962C8B-B14F-4D97-AF65-F5344CB8AC3E}">
        <p14:creationId xmlns:p14="http://schemas.microsoft.com/office/powerpoint/2010/main" val="6767747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271C7D33-CB0D-45B6-B6FE-ED0999AF8B00}"/>
              </a:ext>
            </a:extLst>
          </p:cNvPr>
          <p:cNvSpPr>
            <a:spLocks noGrp="1"/>
          </p:cNvSpPr>
          <p:nvPr>
            <p:ph idx="1"/>
          </p:nvPr>
        </p:nvSpPr>
        <p:spPr>
          <a:xfrm>
            <a:off x="569843" y="583096"/>
            <a:ext cx="10813773" cy="5857461"/>
          </a:xfrm>
        </p:spPr>
        <p:txBody>
          <a:bodyPr>
            <a:normAutofit/>
          </a:bodyPr>
          <a:lstStyle/>
          <a:p>
            <a:pPr algn="just"/>
            <a:r>
              <a:rPr lang="es-ES" sz="3200" u="sng" dirty="0">
                <a:solidFill>
                  <a:srgbClr val="FF0000"/>
                </a:solidFill>
              </a:rPr>
              <a:t>Revisión de índices y apéndices:</a:t>
            </a:r>
          </a:p>
          <a:p>
            <a:pPr algn="just"/>
            <a:endParaRPr lang="es-ES" sz="3200" dirty="0"/>
          </a:p>
          <a:p>
            <a:pPr algn="just"/>
            <a:r>
              <a:rPr lang="es-ES" sz="3200" dirty="0"/>
              <a:t>Definición: Explorar el índice y los apéndices para conocer la estructura del texto y encontrar información específica más rápidamente.</a:t>
            </a:r>
          </a:p>
          <a:p>
            <a:pPr algn="just"/>
            <a:r>
              <a:rPr lang="es-ES" sz="3200" dirty="0"/>
              <a:t>Ejemplo: Antes de estudiar un libro, revisas el índice para localizar secciones relevantes para tu investigación.</a:t>
            </a:r>
          </a:p>
          <a:p>
            <a:pPr algn="just"/>
            <a:r>
              <a:rPr lang="es-ES" sz="3200" dirty="0"/>
              <a:t>Estas definiciones y ejemplos les ayudarán a comprender mejor las técnicas de prelectura y cómo aplicarlas para mejorar la comprensión antes de abordar el texto completo.</a:t>
            </a:r>
            <a:endParaRPr lang="es-EC" sz="3200" dirty="0"/>
          </a:p>
        </p:txBody>
      </p:sp>
    </p:spTree>
    <p:extLst>
      <p:ext uri="{BB962C8B-B14F-4D97-AF65-F5344CB8AC3E}">
        <p14:creationId xmlns:p14="http://schemas.microsoft.com/office/powerpoint/2010/main" val="9582726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C185DDD-7F48-4C9A-A094-CEA9152BF07A}"/>
              </a:ext>
            </a:extLst>
          </p:cNvPr>
          <p:cNvSpPr>
            <a:spLocks noGrp="1"/>
          </p:cNvSpPr>
          <p:nvPr>
            <p:ph type="title"/>
          </p:nvPr>
        </p:nvSpPr>
        <p:spPr/>
        <p:txBody>
          <a:bodyPr/>
          <a:lstStyle/>
          <a:p>
            <a:pPr algn="ctr"/>
            <a:r>
              <a:rPr lang="es-MX" dirty="0"/>
              <a:t>LA LECTURA</a:t>
            </a:r>
            <a:endParaRPr lang="es-419" dirty="0"/>
          </a:p>
        </p:txBody>
      </p:sp>
      <p:sp>
        <p:nvSpPr>
          <p:cNvPr id="5" name="Rectangle 2">
            <a:extLst>
              <a:ext uri="{FF2B5EF4-FFF2-40B4-BE49-F238E27FC236}">
                <a16:creationId xmlns:a16="http://schemas.microsoft.com/office/drawing/2014/main" id="{F65A8AFA-4B81-4A6D-8CDB-C4A306FE8B55}"/>
              </a:ext>
            </a:extLst>
          </p:cNvPr>
          <p:cNvSpPr>
            <a:spLocks noGrp="1" noChangeArrowheads="1"/>
          </p:cNvSpPr>
          <p:nvPr>
            <p:ph idx="1"/>
          </p:nvPr>
        </p:nvSpPr>
        <p:spPr bwMode="auto">
          <a:xfrm>
            <a:off x="664144" y="1690688"/>
            <a:ext cx="11049802"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Char char="•"/>
              <a:tabLst/>
            </a:pPr>
            <a:r>
              <a:rPr kumimoji="0" lang="es-419" altLang="es-419" sz="3600" b="1" i="0" u="none" strike="noStrike" cap="none" normalizeH="0" baseline="0" dirty="0">
                <a:ln>
                  <a:noFill/>
                </a:ln>
                <a:solidFill>
                  <a:schemeClr val="tx1"/>
                </a:solidFill>
                <a:effectLst/>
                <a:latin typeface="Arial" panose="020B0604020202020204" pitchFamily="34" charset="0"/>
              </a:rPr>
              <a:t>Lectura activa</a:t>
            </a:r>
            <a:r>
              <a:rPr kumimoji="0" lang="es-419" altLang="es-419" sz="3600" b="0" i="0" u="none" strike="noStrike" cap="none" normalizeH="0" baseline="0" dirty="0">
                <a:ln>
                  <a:noFill/>
                </a:ln>
                <a:solidFill>
                  <a:schemeClr val="tx1"/>
                </a:solidFill>
                <a:effectLst/>
                <a:latin typeface="Arial" panose="020B0604020202020204" pitchFamily="34" charset="0"/>
              </a:rPr>
              <a:t>: Lee el texto con atención, subrayando o destacando información importante.</a:t>
            </a: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419" altLang="es-419" sz="3600" b="1" i="0" u="none" strike="noStrike" cap="none" normalizeH="0" baseline="0" dirty="0">
                <a:ln>
                  <a:noFill/>
                </a:ln>
                <a:solidFill>
                  <a:schemeClr val="tx1"/>
                </a:solidFill>
                <a:effectLst/>
                <a:latin typeface="Arial" panose="020B0604020202020204" pitchFamily="34" charset="0"/>
              </a:rPr>
              <a:t>Tomar notas</a:t>
            </a:r>
            <a:r>
              <a:rPr kumimoji="0" lang="es-419" altLang="es-419" sz="3600" b="0" i="0" u="none" strike="noStrike" cap="none" normalizeH="0" baseline="0" dirty="0">
                <a:ln>
                  <a:noFill/>
                </a:ln>
                <a:solidFill>
                  <a:schemeClr val="tx1"/>
                </a:solidFill>
                <a:effectLst/>
                <a:latin typeface="Arial" panose="020B0604020202020204" pitchFamily="34" charset="0"/>
              </a:rPr>
              <a:t>: Escribe notas al margen o en un cuaderno para registrar tus pensamientos, preguntas o ideas mientras lees.</a:t>
            </a: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419" altLang="es-419" sz="3600" b="1" i="0" u="none" strike="noStrike" cap="none" normalizeH="0" baseline="0" dirty="0">
                <a:ln>
                  <a:noFill/>
                </a:ln>
                <a:solidFill>
                  <a:schemeClr val="tx1"/>
                </a:solidFill>
                <a:effectLst/>
                <a:latin typeface="Arial" panose="020B0604020202020204" pitchFamily="34" charset="0"/>
              </a:rPr>
              <a:t>Visualizar</a:t>
            </a:r>
            <a:r>
              <a:rPr kumimoji="0" lang="es-419" altLang="es-419" sz="3600" b="0" i="0" u="none" strike="noStrike" cap="none" normalizeH="0" baseline="0" dirty="0">
                <a:ln>
                  <a:noFill/>
                </a:ln>
                <a:solidFill>
                  <a:schemeClr val="tx1"/>
                </a:solidFill>
                <a:effectLst/>
                <a:latin typeface="Arial" panose="020B0604020202020204" pitchFamily="34" charset="0"/>
              </a:rPr>
              <a:t>: Trata de crear imágenes mentales de lo que estás leyendo para mejorar la retención. </a:t>
            </a:r>
          </a:p>
        </p:txBody>
      </p:sp>
    </p:spTree>
    <p:extLst>
      <p:ext uri="{BB962C8B-B14F-4D97-AF65-F5344CB8AC3E}">
        <p14:creationId xmlns:p14="http://schemas.microsoft.com/office/powerpoint/2010/main" val="7581747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828F209-281A-40E4-9915-1245A06466EB}"/>
              </a:ext>
            </a:extLst>
          </p:cNvPr>
          <p:cNvSpPr>
            <a:spLocks noGrp="1"/>
          </p:cNvSpPr>
          <p:nvPr>
            <p:ph type="title"/>
          </p:nvPr>
        </p:nvSpPr>
        <p:spPr>
          <a:xfrm>
            <a:off x="1393637" y="426213"/>
            <a:ext cx="9404723" cy="1400530"/>
          </a:xfrm>
        </p:spPr>
        <p:txBody>
          <a:bodyPr/>
          <a:lstStyle/>
          <a:p>
            <a:pPr algn="ctr"/>
            <a:r>
              <a:rPr lang="es-419" dirty="0"/>
              <a:t>LA POSLECTURA</a:t>
            </a:r>
          </a:p>
        </p:txBody>
      </p:sp>
      <p:sp>
        <p:nvSpPr>
          <p:cNvPr id="3" name="Marcador de contenido 2">
            <a:extLst>
              <a:ext uri="{FF2B5EF4-FFF2-40B4-BE49-F238E27FC236}">
                <a16:creationId xmlns:a16="http://schemas.microsoft.com/office/drawing/2014/main" id="{7B5F6D5A-044B-4713-95C5-24FFDD9ECCD8}"/>
              </a:ext>
            </a:extLst>
          </p:cNvPr>
          <p:cNvSpPr>
            <a:spLocks noGrp="1"/>
          </p:cNvSpPr>
          <p:nvPr>
            <p:ph idx="1"/>
          </p:nvPr>
        </p:nvSpPr>
        <p:spPr>
          <a:xfrm>
            <a:off x="581192" y="2180496"/>
            <a:ext cx="11029615" cy="4403184"/>
          </a:xfrm>
        </p:spPr>
        <p:txBody>
          <a:bodyPr/>
          <a:lstStyle/>
          <a:p>
            <a:pPr algn="just"/>
            <a:r>
              <a:rPr lang="es-MX" sz="2400" dirty="0"/>
              <a:t>La poslectura es una de las tres fases del proceso de lectura profunda, siendo las otras dos la prelectura y la lectura comprensiva. Se trata de un conjunto de procesos y herramientas que se utilizan para comprobar si la persona ha comprendido correctamente el texto al que ha tenido que enfrentarse, es decir la poslectura es la tercera fase de la lectura.</a:t>
            </a:r>
          </a:p>
          <a:p>
            <a:pPr algn="just"/>
            <a:r>
              <a:rPr lang="es-MX" sz="2400" dirty="0"/>
              <a:t>La poslectura se utiliza generalmente en contextos académicos, con la intención de hacer que los alumnos sean más conscientes de su capacidad de comprensión lectora. De esta manera les resultará más sencillo mejorar en este área, al darse cuenta de cuáles son sus carencias más importantes y qué problemas suelen tener.</a:t>
            </a:r>
            <a:endParaRPr lang="es-419" sz="2400" dirty="0"/>
          </a:p>
          <a:p>
            <a:endParaRPr lang="es-419" dirty="0"/>
          </a:p>
        </p:txBody>
      </p:sp>
    </p:spTree>
    <p:extLst>
      <p:ext uri="{BB962C8B-B14F-4D97-AF65-F5344CB8AC3E}">
        <p14:creationId xmlns:p14="http://schemas.microsoft.com/office/powerpoint/2010/main" val="18302045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D1738AB-8743-4A5E-9F36-AD4B324D0AC8}"/>
              </a:ext>
            </a:extLst>
          </p:cNvPr>
          <p:cNvSpPr>
            <a:spLocks noGrp="1"/>
          </p:cNvSpPr>
          <p:nvPr>
            <p:ph type="title"/>
          </p:nvPr>
        </p:nvSpPr>
        <p:spPr/>
        <p:txBody>
          <a:bodyPr/>
          <a:lstStyle/>
          <a:p>
            <a:pPr algn="ctr"/>
            <a:r>
              <a:rPr lang="es-ES" dirty="0"/>
              <a:t>TÉCNICAS DE LA POSLECTURA</a:t>
            </a:r>
            <a:endParaRPr lang="es-EC" dirty="0"/>
          </a:p>
        </p:txBody>
      </p:sp>
      <p:sp>
        <p:nvSpPr>
          <p:cNvPr id="3" name="Marcador de contenido 2">
            <a:extLst>
              <a:ext uri="{FF2B5EF4-FFF2-40B4-BE49-F238E27FC236}">
                <a16:creationId xmlns:a16="http://schemas.microsoft.com/office/drawing/2014/main" id="{B9C5AF02-729E-4FBC-BFB8-CB3A40B53D09}"/>
              </a:ext>
            </a:extLst>
          </p:cNvPr>
          <p:cNvSpPr>
            <a:spLocks noGrp="1"/>
          </p:cNvSpPr>
          <p:nvPr>
            <p:ph idx="1"/>
          </p:nvPr>
        </p:nvSpPr>
        <p:spPr>
          <a:xfrm>
            <a:off x="1103312" y="2052918"/>
            <a:ext cx="9286392" cy="4195481"/>
          </a:xfrm>
        </p:spPr>
        <p:txBody>
          <a:bodyPr>
            <a:normAutofit/>
          </a:bodyPr>
          <a:lstStyle/>
          <a:p>
            <a:pPr algn="just"/>
            <a:r>
              <a:rPr lang="es-ES" sz="4000" dirty="0"/>
              <a:t>La poslectura es la fase después de haber completado la lectura de un texto, donde reflexionas y consolidas la información. Aquí te presento algunas técnicas de poslectura con ejemplos y definiciones:</a:t>
            </a:r>
            <a:endParaRPr lang="es-EC" sz="4000" dirty="0"/>
          </a:p>
        </p:txBody>
      </p:sp>
    </p:spTree>
    <p:extLst>
      <p:ext uri="{BB962C8B-B14F-4D97-AF65-F5344CB8AC3E}">
        <p14:creationId xmlns:p14="http://schemas.microsoft.com/office/powerpoint/2010/main" val="39482052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16E42553-4E0A-4888-A5A1-32F284ADD6E8}"/>
              </a:ext>
            </a:extLst>
          </p:cNvPr>
          <p:cNvSpPr>
            <a:spLocks noGrp="1"/>
          </p:cNvSpPr>
          <p:nvPr>
            <p:ph idx="1"/>
          </p:nvPr>
        </p:nvSpPr>
        <p:spPr>
          <a:xfrm>
            <a:off x="202165" y="463827"/>
            <a:ext cx="7696132" cy="5372682"/>
          </a:xfrm>
        </p:spPr>
        <p:txBody>
          <a:bodyPr>
            <a:normAutofit/>
          </a:bodyPr>
          <a:lstStyle/>
          <a:p>
            <a:pPr algn="just"/>
            <a:r>
              <a:rPr lang="es-ES" sz="3200" u="sng" dirty="0">
                <a:solidFill>
                  <a:srgbClr val="FF0000"/>
                </a:solidFill>
              </a:rPr>
              <a:t>Resumen personal:</a:t>
            </a:r>
          </a:p>
          <a:p>
            <a:pPr algn="just"/>
            <a:endParaRPr lang="es-ES" sz="3200" dirty="0"/>
          </a:p>
          <a:p>
            <a:pPr algn="just"/>
            <a:r>
              <a:rPr lang="es-ES" sz="3200" dirty="0"/>
              <a:t>Definición: Escribir un resumen breve del contenido utilizando tus propias palabras.</a:t>
            </a:r>
          </a:p>
          <a:p>
            <a:pPr algn="just"/>
            <a:r>
              <a:rPr lang="es-ES" sz="3200" dirty="0"/>
              <a:t>Ejemplo: Después de leer un artículo científico, escribes un resumen que destaque los principales hallazgos y conclusiones.</a:t>
            </a:r>
            <a:endParaRPr lang="es-EC" sz="3200" dirty="0"/>
          </a:p>
        </p:txBody>
      </p:sp>
      <p:pic>
        <p:nvPicPr>
          <p:cNvPr id="4" name="Imagen 3">
            <a:extLst>
              <a:ext uri="{FF2B5EF4-FFF2-40B4-BE49-F238E27FC236}">
                <a16:creationId xmlns:a16="http://schemas.microsoft.com/office/drawing/2014/main" id="{FEA1714B-0553-4AD8-BD3A-513F7BD75C4A}"/>
              </a:ext>
            </a:extLst>
          </p:cNvPr>
          <p:cNvPicPr>
            <a:picLocks noChangeAspect="1"/>
          </p:cNvPicPr>
          <p:nvPr/>
        </p:nvPicPr>
        <p:blipFill>
          <a:blip r:embed="rId2"/>
          <a:stretch>
            <a:fillRect/>
          </a:stretch>
        </p:blipFill>
        <p:spPr>
          <a:xfrm>
            <a:off x="8176591" y="1044679"/>
            <a:ext cx="4015409" cy="5019261"/>
          </a:xfrm>
          <a:prstGeom prst="rect">
            <a:avLst/>
          </a:prstGeom>
        </p:spPr>
      </p:pic>
    </p:spTree>
    <p:extLst>
      <p:ext uri="{BB962C8B-B14F-4D97-AF65-F5344CB8AC3E}">
        <p14:creationId xmlns:p14="http://schemas.microsoft.com/office/powerpoint/2010/main" val="24203182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2B320440-8D28-49DF-89B7-56E7E72D397E}"/>
              </a:ext>
            </a:extLst>
          </p:cNvPr>
          <p:cNvSpPr>
            <a:spLocks noGrp="1"/>
          </p:cNvSpPr>
          <p:nvPr>
            <p:ph idx="1"/>
          </p:nvPr>
        </p:nvSpPr>
        <p:spPr>
          <a:xfrm>
            <a:off x="135903" y="581926"/>
            <a:ext cx="5536027" cy="5076752"/>
          </a:xfrm>
        </p:spPr>
        <p:txBody>
          <a:bodyPr>
            <a:normAutofit/>
          </a:bodyPr>
          <a:lstStyle/>
          <a:p>
            <a:r>
              <a:rPr lang="es-ES" sz="2800" u="sng" dirty="0">
                <a:solidFill>
                  <a:srgbClr val="FF0000"/>
                </a:solidFill>
              </a:rPr>
              <a:t>Revisión de notas:</a:t>
            </a:r>
          </a:p>
          <a:p>
            <a:endParaRPr lang="es-ES" sz="2800" dirty="0"/>
          </a:p>
          <a:p>
            <a:pPr algn="just"/>
            <a:r>
              <a:rPr lang="es-ES" sz="2800" dirty="0"/>
              <a:t>Definición: Repasar las notas tomadas durante la lectura para recordar puntos importantes y detalles relevantes.</a:t>
            </a:r>
          </a:p>
          <a:p>
            <a:pPr algn="just"/>
            <a:r>
              <a:rPr lang="es-ES" sz="2800" dirty="0"/>
              <a:t>Ejemplo: Después de leer un capítulo de un libro, revisas las notas que tomaste sobre definiciones clave y ejemplos.</a:t>
            </a:r>
            <a:endParaRPr lang="es-EC" sz="2800" dirty="0"/>
          </a:p>
        </p:txBody>
      </p:sp>
      <p:pic>
        <p:nvPicPr>
          <p:cNvPr id="4" name="Imagen 3">
            <a:extLst>
              <a:ext uri="{FF2B5EF4-FFF2-40B4-BE49-F238E27FC236}">
                <a16:creationId xmlns:a16="http://schemas.microsoft.com/office/drawing/2014/main" id="{E8299D84-19EA-4654-8E1D-067E2C215913}"/>
              </a:ext>
            </a:extLst>
          </p:cNvPr>
          <p:cNvPicPr>
            <a:picLocks noChangeAspect="1"/>
          </p:cNvPicPr>
          <p:nvPr/>
        </p:nvPicPr>
        <p:blipFill>
          <a:blip r:embed="rId2"/>
          <a:stretch>
            <a:fillRect/>
          </a:stretch>
        </p:blipFill>
        <p:spPr>
          <a:xfrm>
            <a:off x="6096000" y="2908267"/>
            <a:ext cx="6798365" cy="3824080"/>
          </a:xfrm>
          <a:prstGeom prst="rect">
            <a:avLst/>
          </a:prstGeom>
        </p:spPr>
      </p:pic>
    </p:spTree>
    <p:extLst>
      <p:ext uri="{BB962C8B-B14F-4D97-AF65-F5344CB8AC3E}">
        <p14:creationId xmlns:p14="http://schemas.microsoft.com/office/powerpoint/2010/main" val="12398173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88325040-C87E-454F-8054-E4CA7942C190}"/>
              </a:ext>
            </a:extLst>
          </p:cNvPr>
          <p:cNvSpPr>
            <a:spLocks noGrp="1"/>
          </p:cNvSpPr>
          <p:nvPr>
            <p:ph idx="1"/>
          </p:nvPr>
        </p:nvSpPr>
        <p:spPr>
          <a:xfrm>
            <a:off x="463826" y="702365"/>
            <a:ext cx="10416210" cy="5605669"/>
          </a:xfrm>
        </p:spPr>
        <p:txBody>
          <a:bodyPr>
            <a:normAutofit/>
          </a:bodyPr>
          <a:lstStyle/>
          <a:p>
            <a:pPr algn="just"/>
            <a:r>
              <a:rPr lang="es-ES" sz="3200" u="sng" dirty="0">
                <a:solidFill>
                  <a:srgbClr val="FF0000"/>
                </a:solidFill>
              </a:rPr>
              <a:t>Preguntas y aclaraciones:</a:t>
            </a:r>
          </a:p>
          <a:p>
            <a:pPr algn="just"/>
            <a:endParaRPr lang="es-ES" sz="3200" dirty="0"/>
          </a:p>
          <a:p>
            <a:pPr algn="just"/>
            <a:r>
              <a:rPr lang="es-ES" sz="3200" dirty="0"/>
              <a:t>Definición: Formular preguntas sobre aspectos que no quedaron claros durante la lectura y buscar respuestas adicionales.</a:t>
            </a:r>
          </a:p>
          <a:p>
            <a:pPr algn="just"/>
            <a:r>
              <a:rPr lang="es-ES" sz="3200" dirty="0"/>
              <a:t>Ejemplo: Al encontrar un concepto confuso en un texto, investigas en línea o consultas otras fuentes para obtener aclaraciones.</a:t>
            </a:r>
            <a:endParaRPr lang="es-EC" sz="3200" dirty="0"/>
          </a:p>
        </p:txBody>
      </p:sp>
    </p:spTree>
    <p:extLst>
      <p:ext uri="{BB962C8B-B14F-4D97-AF65-F5344CB8AC3E}">
        <p14:creationId xmlns:p14="http://schemas.microsoft.com/office/powerpoint/2010/main" val="33933051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D757CDCB-AB4D-4E47-880F-A3B6B62CBEBB}"/>
              </a:ext>
            </a:extLst>
          </p:cNvPr>
          <p:cNvSpPr>
            <a:spLocks noGrp="1"/>
          </p:cNvSpPr>
          <p:nvPr>
            <p:ph idx="1"/>
          </p:nvPr>
        </p:nvSpPr>
        <p:spPr>
          <a:xfrm>
            <a:off x="702366" y="768626"/>
            <a:ext cx="10601738" cy="5804452"/>
          </a:xfrm>
        </p:spPr>
        <p:txBody>
          <a:bodyPr/>
          <a:lstStyle/>
          <a:p>
            <a:pPr algn="just"/>
            <a:r>
              <a:rPr lang="es-ES" sz="3600" u="sng" dirty="0">
                <a:solidFill>
                  <a:srgbClr val="FF0000"/>
                </a:solidFill>
              </a:rPr>
              <a:t>Relación con conocimientos previos:</a:t>
            </a:r>
          </a:p>
          <a:p>
            <a:pPr algn="just"/>
            <a:endParaRPr lang="es-ES" sz="3600" dirty="0"/>
          </a:p>
          <a:p>
            <a:pPr algn="just"/>
            <a:r>
              <a:rPr lang="es-ES" sz="3600" dirty="0"/>
              <a:t>Definición: Conectar la información del texto con tus conocimientos previos para contextualizar y dar sentido a lo aprendido.</a:t>
            </a:r>
          </a:p>
          <a:p>
            <a:pPr algn="just"/>
            <a:r>
              <a:rPr lang="es-ES" sz="3600" dirty="0"/>
              <a:t>Ejemplo: Después de leer un artículo de historia, relacionas los hechos presentados con lo que ya sabías sobre el tema</a:t>
            </a:r>
            <a:r>
              <a:rPr lang="es-ES" dirty="0"/>
              <a:t>.</a:t>
            </a:r>
            <a:endParaRPr lang="es-EC" dirty="0"/>
          </a:p>
        </p:txBody>
      </p:sp>
    </p:spTree>
    <p:extLst>
      <p:ext uri="{BB962C8B-B14F-4D97-AF65-F5344CB8AC3E}">
        <p14:creationId xmlns:p14="http://schemas.microsoft.com/office/powerpoint/2010/main" val="23225835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394FC3A5-4807-45AF-B7B6-5E8A78D0585A}"/>
              </a:ext>
            </a:extLst>
          </p:cNvPr>
          <p:cNvSpPr>
            <a:spLocks noGrp="1"/>
          </p:cNvSpPr>
          <p:nvPr>
            <p:ph idx="1"/>
          </p:nvPr>
        </p:nvSpPr>
        <p:spPr>
          <a:xfrm>
            <a:off x="662610" y="742122"/>
            <a:ext cx="10522226" cy="5671930"/>
          </a:xfrm>
        </p:spPr>
        <p:txBody>
          <a:bodyPr>
            <a:normAutofit/>
          </a:bodyPr>
          <a:lstStyle/>
          <a:p>
            <a:pPr algn="just"/>
            <a:r>
              <a:rPr lang="es-ES" sz="4000" u="sng" dirty="0">
                <a:solidFill>
                  <a:srgbClr val="FF0000"/>
                </a:solidFill>
              </a:rPr>
              <a:t>Identificación de temas recurrentes:</a:t>
            </a:r>
          </a:p>
          <a:p>
            <a:pPr algn="just"/>
            <a:endParaRPr lang="es-ES" sz="4000" dirty="0"/>
          </a:p>
          <a:p>
            <a:pPr algn="just"/>
            <a:r>
              <a:rPr lang="es-ES" sz="4000" dirty="0"/>
              <a:t>Definición: Observar si hay temas que se repiten a lo largo del texto y analizar cómo se desarrollan.</a:t>
            </a:r>
          </a:p>
          <a:p>
            <a:pPr algn="just"/>
            <a:r>
              <a:rPr lang="es-ES" sz="4000" dirty="0"/>
              <a:t>Ejemplo: Después de leer varios capítulos de un libro, identificas temas recurrentes y analizas cómo evolucionan a lo largo de la obra.</a:t>
            </a:r>
            <a:endParaRPr lang="es-EC" sz="4000" dirty="0"/>
          </a:p>
        </p:txBody>
      </p:sp>
    </p:spTree>
    <p:extLst>
      <p:ext uri="{BB962C8B-B14F-4D97-AF65-F5344CB8AC3E}">
        <p14:creationId xmlns:p14="http://schemas.microsoft.com/office/powerpoint/2010/main" val="39639138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A3294999-D1FA-4BFA-840F-8F3A4E4FE210}"/>
              </a:ext>
            </a:extLst>
          </p:cNvPr>
          <p:cNvSpPr>
            <a:spLocks noGrp="1"/>
          </p:cNvSpPr>
          <p:nvPr>
            <p:ph idx="1"/>
          </p:nvPr>
        </p:nvSpPr>
        <p:spPr>
          <a:xfrm>
            <a:off x="662609" y="954158"/>
            <a:ext cx="10681251" cy="5420138"/>
          </a:xfrm>
        </p:spPr>
        <p:txBody>
          <a:bodyPr>
            <a:normAutofit/>
          </a:bodyPr>
          <a:lstStyle/>
          <a:p>
            <a:pPr algn="just"/>
            <a:r>
              <a:rPr lang="es-ES" sz="3600" u="sng" dirty="0">
                <a:solidFill>
                  <a:srgbClr val="FF0000"/>
                </a:solidFill>
              </a:rPr>
              <a:t>Evaluación crítica:</a:t>
            </a:r>
          </a:p>
          <a:p>
            <a:pPr algn="just"/>
            <a:endParaRPr lang="es-ES" sz="3600" dirty="0"/>
          </a:p>
          <a:p>
            <a:pPr algn="just"/>
            <a:r>
              <a:rPr lang="es-ES" sz="3600" dirty="0"/>
              <a:t>Definición: Valorar críticamente la validez y la confiabilidad de la información presentada en el texto.</a:t>
            </a:r>
          </a:p>
          <a:p>
            <a:pPr algn="just"/>
            <a:r>
              <a:rPr lang="es-ES" sz="3600" dirty="0"/>
              <a:t>Ejemplo: Después de leer un artículo de opinión, evalúas la calidad de los argumentos y la evidencia proporcionada por el autor.</a:t>
            </a:r>
            <a:endParaRPr lang="es-EC" sz="3600" dirty="0"/>
          </a:p>
        </p:txBody>
      </p:sp>
    </p:spTree>
    <p:extLst>
      <p:ext uri="{BB962C8B-B14F-4D97-AF65-F5344CB8AC3E}">
        <p14:creationId xmlns:p14="http://schemas.microsoft.com/office/powerpoint/2010/main" val="7009721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A00D74-C348-48DE-9847-4CAD7E28E4E6}"/>
              </a:ext>
            </a:extLst>
          </p:cNvPr>
          <p:cNvSpPr>
            <a:spLocks noGrp="1"/>
          </p:cNvSpPr>
          <p:nvPr>
            <p:ph type="title"/>
          </p:nvPr>
        </p:nvSpPr>
        <p:spPr>
          <a:xfrm>
            <a:off x="1683965" y="652388"/>
            <a:ext cx="9404723" cy="1400530"/>
          </a:xfrm>
        </p:spPr>
        <p:txBody>
          <a:bodyPr/>
          <a:lstStyle/>
          <a:p>
            <a:pPr algn="ctr"/>
            <a:r>
              <a:rPr lang="es-ES" sz="4400" dirty="0"/>
              <a:t>CONSIDERACIONES IMPORTANTES SOBRE LA LECTURA SENCILLA</a:t>
            </a:r>
            <a:endParaRPr lang="es-EC" sz="4400" dirty="0"/>
          </a:p>
        </p:txBody>
      </p:sp>
      <p:pic>
        <p:nvPicPr>
          <p:cNvPr id="5" name="Imagen 4">
            <a:extLst>
              <a:ext uri="{FF2B5EF4-FFF2-40B4-BE49-F238E27FC236}">
                <a16:creationId xmlns:a16="http://schemas.microsoft.com/office/drawing/2014/main" id="{DFA83FCE-55C0-4960-9EC4-CAED1D78CD1E}"/>
              </a:ext>
            </a:extLst>
          </p:cNvPr>
          <p:cNvPicPr>
            <a:picLocks noChangeAspect="1"/>
          </p:cNvPicPr>
          <p:nvPr/>
        </p:nvPicPr>
        <p:blipFill>
          <a:blip r:embed="rId2"/>
          <a:stretch>
            <a:fillRect/>
          </a:stretch>
        </p:blipFill>
        <p:spPr>
          <a:xfrm>
            <a:off x="3548580" y="2505075"/>
            <a:ext cx="5094840" cy="3816212"/>
          </a:xfrm>
          <a:prstGeom prst="rect">
            <a:avLst/>
          </a:prstGeom>
        </p:spPr>
      </p:pic>
    </p:spTree>
    <p:extLst>
      <p:ext uri="{BB962C8B-B14F-4D97-AF65-F5344CB8AC3E}">
        <p14:creationId xmlns:p14="http://schemas.microsoft.com/office/powerpoint/2010/main" val="21218682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CA918C84-CF14-4195-8FA0-A38164B200F9}"/>
              </a:ext>
            </a:extLst>
          </p:cNvPr>
          <p:cNvSpPr>
            <a:spLocks noGrp="1"/>
          </p:cNvSpPr>
          <p:nvPr>
            <p:ph idx="1"/>
          </p:nvPr>
        </p:nvSpPr>
        <p:spPr>
          <a:xfrm>
            <a:off x="662609" y="848140"/>
            <a:ext cx="10999303" cy="5400260"/>
          </a:xfrm>
        </p:spPr>
        <p:txBody>
          <a:bodyPr>
            <a:normAutofit/>
          </a:bodyPr>
          <a:lstStyle/>
          <a:p>
            <a:pPr algn="just"/>
            <a:r>
              <a:rPr lang="es-ES" sz="4000" u="sng" dirty="0">
                <a:solidFill>
                  <a:srgbClr val="FF0000"/>
                </a:solidFill>
              </a:rPr>
              <a:t>Aplicación práctica:</a:t>
            </a:r>
          </a:p>
          <a:p>
            <a:pPr algn="just"/>
            <a:endParaRPr lang="es-ES" sz="4000" dirty="0"/>
          </a:p>
          <a:p>
            <a:pPr algn="just"/>
            <a:r>
              <a:rPr lang="es-ES" sz="4000" dirty="0"/>
              <a:t>Definición: Considerar cómo puedes aplicar la información en tu vida o en situaciones específicas.</a:t>
            </a:r>
          </a:p>
          <a:p>
            <a:pPr algn="just"/>
            <a:r>
              <a:rPr lang="es-ES" sz="4000" dirty="0"/>
              <a:t>Ejemplo: Después de leer un libro sobre técnicas de gestión del tiempo, implementas algunos de los consejos en tu rutina diaria.</a:t>
            </a:r>
            <a:endParaRPr lang="es-EC" sz="4000" dirty="0"/>
          </a:p>
        </p:txBody>
      </p:sp>
    </p:spTree>
    <p:extLst>
      <p:ext uri="{BB962C8B-B14F-4D97-AF65-F5344CB8AC3E}">
        <p14:creationId xmlns:p14="http://schemas.microsoft.com/office/powerpoint/2010/main" val="34340939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6E2650D2-AA86-448D-82DB-0DBF9F4B67FC}"/>
              </a:ext>
            </a:extLst>
          </p:cNvPr>
          <p:cNvSpPr>
            <a:spLocks noGrp="1"/>
          </p:cNvSpPr>
          <p:nvPr>
            <p:ph idx="1"/>
          </p:nvPr>
        </p:nvSpPr>
        <p:spPr>
          <a:xfrm>
            <a:off x="477078" y="622852"/>
            <a:ext cx="10986052" cy="5625547"/>
          </a:xfrm>
        </p:spPr>
        <p:txBody>
          <a:bodyPr>
            <a:normAutofit/>
          </a:bodyPr>
          <a:lstStyle/>
          <a:p>
            <a:pPr algn="just"/>
            <a:r>
              <a:rPr lang="es-ES" sz="4000" u="sng" dirty="0">
                <a:solidFill>
                  <a:srgbClr val="FF0000"/>
                </a:solidFill>
              </a:rPr>
              <a:t>Exploración de puntos de vista:</a:t>
            </a:r>
          </a:p>
          <a:p>
            <a:pPr algn="just"/>
            <a:endParaRPr lang="es-ES" sz="4000" dirty="0"/>
          </a:p>
          <a:p>
            <a:pPr algn="just"/>
            <a:r>
              <a:rPr lang="es-ES" sz="4000" dirty="0"/>
              <a:t>Definición: Reflexionar sobre diferentes perspectivas presentadas en el texto y considerar cómo influyen en tu comprensión.</a:t>
            </a:r>
          </a:p>
          <a:p>
            <a:pPr algn="just"/>
            <a:r>
              <a:rPr lang="es-ES" sz="4000" dirty="0"/>
              <a:t>Ejemplo: Después de leer un ensayo con varias opiniones, reflexionas sobre cómo estas perspectivas afectan tu punto de vista.</a:t>
            </a:r>
            <a:endParaRPr lang="es-EC" sz="4000" dirty="0"/>
          </a:p>
        </p:txBody>
      </p:sp>
    </p:spTree>
    <p:extLst>
      <p:ext uri="{BB962C8B-B14F-4D97-AF65-F5344CB8AC3E}">
        <p14:creationId xmlns:p14="http://schemas.microsoft.com/office/powerpoint/2010/main" val="425823149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C4E014DC-4BDA-4F2E-80E8-C14B9EA91EF5}"/>
              </a:ext>
            </a:extLst>
          </p:cNvPr>
          <p:cNvSpPr>
            <a:spLocks noGrp="1"/>
          </p:cNvSpPr>
          <p:nvPr>
            <p:ph idx="1"/>
          </p:nvPr>
        </p:nvSpPr>
        <p:spPr>
          <a:xfrm>
            <a:off x="848140" y="795130"/>
            <a:ext cx="10614990" cy="5685183"/>
          </a:xfrm>
        </p:spPr>
        <p:txBody>
          <a:bodyPr>
            <a:normAutofit/>
          </a:bodyPr>
          <a:lstStyle/>
          <a:p>
            <a:pPr algn="just"/>
            <a:r>
              <a:rPr lang="es-ES" sz="4000" u="sng" dirty="0">
                <a:solidFill>
                  <a:srgbClr val="FF0000"/>
                </a:solidFill>
              </a:rPr>
              <a:t>Planificación de acciones futuras:</a:t>
            </a:r>
          </a:p>
          <a:p>
            <a:pPr algn="just"/>
            <a:endParaRPr lang="es-ES" sz="4000" dirty="0"/>
          </a:p>
          <a:p>
            <a:pPr algn="just"/>
            <a:r>
              <a:rPr lang="es-ES" sz="4000" dirty="0"/>
              <a:t>Definición: Si es relevante, planificar acciones futuras basadas en la información adquirida.</a:t>
            </a:r>
          </a:p>
          <a:p>
            <a:pPr algn="just"/>
            <a:r>
              <a:rPr lang="es-ES" sz="4000" dirty="0"/>
              <a:t>Ejemplo: Después de leer un libro de negocios, elaboras un plan para implementar nuevas estrategias en tu empresa.</a:t>
            </a:r>
            <a:endParaRPr lang="es-EC" sz="4000" dirty="0"/>
          </a:p>
        </p:txBody>
      </p:sp>
    </p:spTree>
    <p:extLst>
      <p:ext uri="{BB962C8B-B14F-4D97-AF65-F5344CB8AC3E}">
        <p14:creationId xmlns:p14="http://schemas.microsoft.com/office/powerpoint/2010/main" val="258539739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0C5EDAA4-2672-420B-8A28-BAD0881CB32D}"/>
              </a:ext>
            </a:extLst>
          </p:cNvPr>
          <p:cNvSpPr>
            <a:spLocks noGrp="1"/>
          </p:cNvSpPr>
          <p:nvPr>
            <p:ph idx="1"/>
          </p:nvPr>
        </p:nvSpPr>
        <p:spPr>
          <a:xfrm>
            <a:off x="490330" y="331304"/>
            <a:ext cx="10813774" cy="6361044"/>
          </a:xfrm>
        </p:spPr>
        <p:txBody>
          <a:bodyPr>
            <a:normAutofit/>
          </a:bodyPr>
          <a:lstStyle/>
          <a:p>
            <a:pPr algn="just"/>
            <a:r>
              <a:rPr lang="es-ES" sz="3600" u="sng" dirty="0">
                <a:solidFill>
                  <a:srgbClr val="FF0000"/>
                </a:solidFill>
              </a:rPr>
              <a:t>Revisión de índices y apéndices:</a:t>
            </a:r>
          </a:p>
          <a:p>
            <a:pPr algn="just"/>
            <a:endParaRPr lang="es-ES" sz="3600" dirty="0"/>
          </a:p>
          <a:p>
            <a:pPr algn="just"/>
            <a:r>
              <a:rPr lang="es-ES" sz="3600" dirty="0"/>
              <a:t>Definición: Revisar nuevamente el índice y los apéndices para repasar la estructura del texto y encontrar información específica si es necesario.</a:t>
            </a:r>
          </a:p>
          <a:p>
            <a:pPr algn="just"/>
            <a:r>
              <a:rPr lang="es-ES" sz="3600" dirty="0"/>
              <a:t>Ejemplo: Después de leer un manual técnico, vuelves al índice para recordar dónde encontrar instrucciones detalladas.</a:t>
            </a:r>
          </a:p>
          <a:p>
            <a:pPr marL="0" indent="0" algn="just">
              <a:buNone/>
            </a:pPr>
            <a:r>
              <a:rPr lang="es-ES" sz="3600" dirty="0"/>
              <a:t>Estas técnicas de poslectura les ayudarán a consolidar la información, reflexionar sobre el contenido y aplicar lo aprendido en diversas situaciones.</a:t>
            </a:r>
            <a:endParaRPr lang="es-EC" sz="3600" dirty="0"/>
          </a:p>
        </p:txBody>
      </p:sp>
    </p:spTree>
    <p:extLst>
      <p:ext uri="{BB962C8B-B14F-4D97-AF65-F5344CB8AC3E}">
        <p14:creationId xmlns:p14="http://schemas.microsoft.com/office/powerpoint/2010/main" val="219509278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F2D8A65-AA69-4B7A-A873-1792F0FBC849}"/>
              </a:ext>
            </a:extLst>
          </p:cNvPr>
          <p:cNvSpPr>
            <a:spLocks noGrp="1"/>
          </p:cNvSpPr>
          <p:nvPr>
            <p:ph type="title"/>
          </p:nvPr>
        </p:nvSpPr>
        <p:spPr>
          <a:xfrm>
            <a:off x="897559" y="471080"/>
            <a:ext cx="10396882" cy="1404730"/>
          </a:xfrm>
        </p:spPr>
        <p:txBody>
          <a:bodyPr>
            <a:normAutofit fontScale="90000"/>
          </a:bodyPr>
          <a:lstStyle/>
          <a:p>
            <a:pPr algn="ctr"/>
            <a:br>
              <a:rPr lang="es-MX" dirty="0"/>
            </a:br>
            <a:r>
              <a:rPr lang="es-MX" dirty="0"/>
              <a:t>COMPRENSIÓN LECTORA O LECTURA COMPRENSIVA </a:t>
            </a:r>
            <a:br>
              <a:rPr lang="es-MX" dirty="0"/>
            </a:br>
            <a:endParaRPr lang="es-419" b="1" dirty="0"/>
          </a:p>
        </p:txBody>
      </p:sp>
      <p:sp>
        <p:nvSpPr>
          <p:cNvPr id="3" name="Marcador de contenido 2">
            <a:extLst>
              <a:ext uri="{FF2B5EF4-FFF2-40B4-BE49-F238E27FC236}">
                <a16:creationId xmlns:a16="http://schemas.microsoft.com/office/drawing/2014/main" id="{B6E598FA-76A3-473F-8998-E00E7873706D}"/>
              </a:ext>
            </a:extLst>
          </p:cNvPr>
          <p:cNvSpPr>
            <a:spLocks noGrp="1"/>
          </p:cNvSpPr>
          <p:nvPr>
            <p:ph idx="1"/>
          </p:nvPr>
        </p:nvSpPr>
        <p:spPr>
          <a:xfrm>
            <a:off x="284922" y="2310063"/>
            <a:ext cx="11622156" cy="4703824"/>
          </a:xfrm>
        </p:spPr>
        <p:txBody>
          <a:bodyPr>
            <a:normAutofit/>
          </a:bodyPr>
          <a:lstStyle/>
          <a:p>
            <a:pPr marL="0" indent="0" algn="just">
              <a:buNone/>
            </a:pPr>
            <a:r>
              <a:rPr lang="es-MX" sz="3200" dirty="0"/>
              <a:t>La comprensión lectora es la capacidad de entender y dar sentido a un texto escrito. Es un proceso cognitivo y lingüístico que implica la interpretación y asimilación de la información contenida en un texto. Esta habilidad va más allá de simplemente leer las palabras; se trata de comprender el significado, las ideas principales, secundarias y los detalles importantes presentes en el texto.</a:t>
            </a:r>
          </a:p>
          <a:p>
            <a:pPr marL="0" indent="0" algn="just">
              <a:buNone/>
            </a:pPr>
            <a:r>
              <a:rPr lang="es-MX" sz="2400" dirty="0"/>
              <a:t>PROCESO COGNITIVO</a:t>
            </a:r>
            <a:r>
              <a:rPr lang="es-MX" sz="3200" dirty="0"/>
              <a:t>-</a:t>
            </a:r>
            <a:r>
              <a:rPr lang="es-MX" sz="2400" dirty="0"/>
              <a:t>Actividad mental, procesa la información</a:t>
            </a:r>
          </a:p>
          <a:p>
            <a:pPr marL="0" indent="0" algn="just">
              <a:buNone/>
            </a:pPr>
            <a:r>
              <a:rPr lang="es-MX" sz="2400" dirty="0"/>
              <a:t>PROCESO LINGUISTICO- actividades mentales involucradas en la producción y comprensión del lenguaje. </a:t>
            </a:r>
          </a:p>
          <a:p>
            <a:pPr marL="0" indent="0" algn="just">
              <a:buNone/>
            </a:pPr>
            <a:endParaRPr lang="es-419" sz="3200" dirty="0"/>
          </a:p>
        </p:txBody>
      </p:sp>
    </p:spTree>
    <p:extLst>
      <p:ext uri="{BB962C8B-B14F-4D97-AF65-F5344CB8AC3E}">
        <p14:creationId xmlns:p14="http://schemas.microsoft.com/office/powerpoint/2010/main" val="86255955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B2977354-AA2B-468E-829A-ED842CAFF87B}"/>
              </a:ext>
            </a:extLst>
          </p:cNvPr>
          <p:cNvSpPr>
            <a:spLocks noGrp="1"/>
          </p:cNvSpPr>
          <p:nvPr>
            <p:ph idx="1"/>
          </p:nvPr>
        </p:nvSpPr>
        <p:spPr>
          <a:xfrm>
            <a:off x="185530" y="344557"/>
            <a:ext cx="11425277" cy="5514243"/>
          </a:xfrm>
        </p:spPr>
        <p:txBody>
          <a:bodyPr>
            <a:normAutofit/>
          </a:bodyPr>
          <a:lstStyle/>
          <a:p>
            <a:pPr marL="0" indent="0" algn="just">
              <a:buNone/>
            </a:pPr>
            <a:r>
              <a:rPr lang="es-MX" sz="2800" dirty="0"/>
              <a:t>Algunas de las características principales de la lectura comprensiva son las siguientes:</a:t>
            </a:r>
          </a:p>
          <a:p>
            <a:pPr algn="just"/>
            <a:r>
              <a:rPr lang="es-MX" sz="2800" u="sng" dirty="0">
                <a:solidFill>
                  <a:schemeClr val="accent2">
                    <a:lumMod val="75000"/>
                  </a:schemeClr>
                </a:solidFill>
              </a:rPr>
              <a:t>Interpretación: </a:t>
            </a:r>
            <a:r>
              <a:rPr lang="es-MX" sz="2800" dirty="0"/>
              <a:t>Los lectores comprensivos son capaces de interpretar el significado del texto mediante la comprensión de las ideas principales y secundarias, así como la identificación de relaciones y conexiones entre diferentes partes del contenido.</a:t>
            </a:r>
          </a:p>
          <a:p>
            <a:pPr algn="just"/>
            <a:r>
              <a:rPr lang="es-MX" sz="2800" u="sng" dirty="0">
                <a:solidFill>
                  <a:schemeClr val="accent2">
                    <a:lumMod val="75000"/>
                  </a:schemeClr>
                </a:solidFill>
              </a:rPr>
              <a:t>Reflexión y análisis: </a:t>
            </a:r>
            <a:r>
              <a:rPr lang="es-MX" sz="2800" dirty="0"/>
              <a:t>La lectura comprensiva implica una reflexión crítica sobre el contenido del texto. Los lectores analizan y evalúan la lógica, la coherencia y la validez de los argumentos y puntos de vista presentados en el texto.</a:t>
            </a:r>
            <a:endParaRPr lang="es-419" sz="2800" dirty="0"/>
          </a:p>
        </p:txBody>
      </p:sp>
    </p:spTree>
    <p:extLst>
      <p:ext uri="{BB962C8B-B14F-4D97-AF65-F5344CB8AC3E}">
        <p14:creationId xmlns:p14="http://schemas.microsoft.com/office/powerpoint/2010/main" val="96210925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6DEF36B6-366D-49FD-BAAD-4C3EA2251CF9}"/>
              </a:ext>
            </a:extLst>
          </p:cNvPr>
          <p:cNvSpPr>
            <a:spLocks noGrp="1"/>
          </p:cNvSpPr>
          <p:nvPr>
            <p:ph idx="1"/>
          </p:nvPr>
        </p:nvSpPr>
        <p:spPr>
          <a:xfrm>
            <a:off x="581192" y="622853"/>
            <a:ext cx="11029615" cy="6235148"/>
          </a:xfrm>
        </p:spPr>
        <p:txBody>
          <a:bodyPr>
            <a:normAutofit/>
          </a:bodyPr>
          <a:lstStyle/>
          <a:p>
            <a:pPr algn="just"/>
            <a:r>
              <a:rPr lang="es-MX" sz="2800" u="sng" dirty="0">
                <a:solidFill>
                  <a:schemeClr val="accent2">
                    <a:lumMod val="75000"/>
                  </a:schemeClr>
                </a:solidFill>
              </a:rPr>
              <a:t>Identificación de ideas clave: </a:t>
            </a:r>
            <a:r>
              <a:rPr lang="es-MX" sz="2800" dirty="0"/>
              <a:t>Los lectores comprensivos son capaces de identificar las ideas más relevantes y significativas del texto. Pueden resumir y sintetizar el contenido para retener la información esencial.</a:t>
            </a:r>
          </a:p>
          <a:p>
            <a:pPr algn="just"/>
            <a:r>
              <a:rPr lang="es-MX" sz="2800" u="sng" dirty="0">
                <a:solidFill>
                  <a:schemeClr val="accent2">
                    <a:lumMod val="75000"/>
                  </a:schemeClr>
                </a:solidFill>
              </a:rPr>
              <a:t>Conexión con conocimientos previos: </a:t>
            </a:r>
            <a:r>
              <a:rPr lang="es-MX" sz="2800" dirty="0"/>
              <a:t>Los lectores comprensivos conectan la nueva información con sus conocimientos y experiencias previas. Esto les ayuda a contextualizar y relacionar la información con su comprensión general del mundo.</a:t>
            </a:r>
          </a:p>
          <a:p>
            <a:pPr algn="just"/>
            <a:r>
              <a:rPr lang="es-MX" sz="2800" u="sng" dirty="0">
                <a:solidFill>
                  <a:schemeClr val="accent2">
                    <a:lumMod val="75000"/>
                  </a:schemeClr>
                </a:solidFill>
              </a:rPr>
              <a:t>Auto-monitoreo: </a:t>
            </a:r>
            <a:r>
              <a:rPr lang="es-MX" sz="2800" dirty="0"/>
              <a:t>Los lectores comprensivos supervisan su comprensión mientras leen. Si encuentran que no están entendiendo algún fragmento, utilizan estrategias como la relectura, hacer preguntas o buscar aclaraciones para asegurarse de comprender correctamente.</a:t>
            </a:r>
            <a:endParaRPr lang="es-419" sz="2800" dirty="0"/>
          </a:p>
        </p:txBody>
      </p:sp>
    </p:spTree>
    <p:extLst>
      <p:ext uri="{BB962C8B-B14F-4D97-AF65-F5344CB8AC3E}">
        <p14:creationId xmlns:p14="http://schemas.microsoft.com/office/powerpoint/2010/main" val="21542869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3C240A29-1C44-41D8-B1FD-CA68A8DF2E79}"/>
              </a:ext>
            </a:extLst>
          </p:cNvPr>
          <p:cNvSpPr>
            <a:spLocks noGrp="1"/>
          </p:cNvSpPr>
          <p:nvPr>
            <p:ph idx="1"/>
          </p:nvPr>
        </p:nvSpPr>
        <p:spPr>
          <a:xfrm>
            <a:off x="476684" y="596766"/>
            <a:ext cx="11238631" cy="6109057"/>
          </a:xfrm>
        </p:spPr>
        <p:txBody>
          <a:bodyPr>
            <a:normAutofit/>
          </a:bodyPr>
          <a:lstStyle/>
          <a:p>
            <a:pPr marL="0" indent="0" algn="ctr">
              <a:buNone/>
            </a:pPr>
            <a:r>
              <a:rPr lang="es-MX" sz="2800" b="1" dirty="0"/>
              <a:t>HABILIDADES DE LA COMPRENSIÓN LECTORA</a:t>
            </a:r>
          </a:p>
          <a:p>
            <a:pPr marL="0" indent="0" algn="just">
              <a:buNone/>
            </a:pPr>
            <a:r>
              <a:rPr lang="es-MX" sz="2800" dirty="0"/>
              <a:t>La comprensión lectora involucra diversas habilidades, como:</a:t>
            </a:r>
          </a:p>
          <a:p>
            <a:pPr algn="just"/>
            <a:r>
              <a:rPr lang="es-MX" sz="2800" dirty="0"/>
              <a:t>La identificación de palabras claves precisas,</a:t>
            </a:r>
          </a:p>
          <a:p>
            <a:pPr algn="just"/>
            <a:r>
              <a:rPr lang="es-MX" sz="2800" dirty="0"/>
              <a:t>La inferencia(deducción, conclusión) con significado, </a:t>
            </a:r>
          </a:p>
          <a:p>
            <a:pPr algn="just"/>
            <a:r>
              <a:rPr lang="es-MX" sz="2800" dirty="0"/>
              <a:t>La conexión de ideas, </a:t>
            </a:r>
          </a:p>
          <a:p>
            <a:pPr algn="just"/>
            <a:r>
              <a:rPr lang="es-MX" sz="2800" dirty="0"/>
              <a:t>La capacidad de resumir o sintetizar la información leída.</a:t>
            </a:r>
          </a:p>
          <a:p>
            <a:pPr algn="just"/>
            <a:r>
              <a:rPr lang="es-MX" sz="2800" dirty="0"/>
              <a:t> Es un aspecto fundamental del proceso de lectura, ya que permite a los lectores obtener conocimiento, aprender nuevas ideas, analizar argumentos y opiniones, y desarrollar su pensamiento crítico.</a:t>
            </a:r>
            <a:endParaRPr lang="es-419" sz="2800" dirty="0"/>
          </a:p>
        </p:txBody>
      </p:sp>
    </p:spTree>
    <p:extLst>
      <p:ext uri="{BB962C8B-B14F-4D97-AF65-F5344CB8AC3E}">
        <p14:creationId xmlns:p14="http://schemas.microsoft.com/office/powerpoint/2010/main" val="256079267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6E2E7BA-13AD-484C-B1B9-1B9D85811101}"/>
              </a:ext>
            </a:extLst>
          </p:cNvPr>
          <p:cNvSpPr>
            <a:spLocks noGrp="1"/>
          </p:cNvSpPr>
          <p:nvPr>
            <p:ph type="title"/>
          </p:nvPr>
        </p:nvSpPr>
        <p:spPr>
          <a:xfrm>
            <a:off x="838199" y="134118"/>
            <a:ext cx="10515600" cy="1325563"/>
          </a:xfrm>
        </p:spPr>
        <p:txBody>
          <a:bodyPr/>
          <a:lstStyle/>
          <a:p>
            <a:pPr algn="ctr"/>
            <a:r>
              <a:rPr lang="es-MX" dirty="0"/>
              <a:t>Clases y técnicas de lectura</a:t>
            </a:r>
            <a:endParaRPr lang="es-419" dirty="0"/>
          </a:p>
        </p:txBody>
      </p:sp>
      <p:sp>
        <p:nvSpPr>
          <p:cNvPr id="3" name="Marcador de contenido 2">
            <a:extLst>
              <a:ext uri="{FF2B5EF4-FFF2-40B4-BE49-F238E27FC236}">
                <a16:creationId xmlns:a16="http://schemas.microsoft.com/office/drawing/2014/main" id="{E8BF360B-D6C8-4E7C-B481-154FA8E41F72}"/>
              </a:ext>
            </a:extLst>
          </p:cNvPr>
          <p:cNvSpPr>
            <a:spLocks noGrp="1"/>
          </p:cNvSpPr>
          <p:nvPr>
            <p:ph idx="1"/>
          </p:nvPr>
        </p:nvSpPr>
        <p:spPr>
          <a:xfrm>
            <a:off x="581192" y="1578542"/>
            <a:ext cx="11029615" cy="5279457"/>
          </a:xfrm>
        </p:spPr>
        <p:txBody>
          <a:bodyPr>
            <a:normAutofit/>
          </a:bodyPr>
          <a:lstStyle/>
          <a:p>
            <a:pPr algn="just"/>
            <a:r>
              <a:rPr lang="es-MX" sz="2400" dirty="0"/>
              <a:t>Existen diversas clases y técnicas de lectura que se adaptan a diferentes propósitos y tipos de textos. Algunas de las clases de lectura más comunes son:</a:t>
            </a:r>
          </a:p>
          <a:p>
            <a:pPr algn="just"/>
            <a:r>
              <a:rPr lang="es-MX" sz="2400" u="sng" dirty="0">
                <a:solidFill>
                  <a:schemeClr val="accent2">
                    <a:lumMod val="75000"/>
                  </a:schemeClr>
                </a:solidFill>
              </a:rPr>
              <a:t>Lectura silenciosa: </a:t>
            </a:r>
            <a:r>
              <a:rPr lang="es-MX" sz="2400" dirty="0"/>
              <a:t>Es la lectura que se realiza sin pronunciar las palabras en voz alta. Es una técnica común para leer de manera rápida y eficiente.</a:t>
            </a:r>
          </a:p>
          <a:p>
            <a:pPr algn="just"/>
            <a:r>
              <a:rPr lang="es-MX" sz="2400" u="sng" dirty="0">
                <a:solidFill>
                  <a:schemeClr val="accent2">
                    <a:lumMod val="75000"/>
                  </a:schemeClr>
                </a:solidFill>
              </a:rPr>
              <a:t>Lectura en voz alta: </a:t>
            </a:r>
            <a:r>
              <a:rPr lang="es-MX" sz="2400" dirty="0"/>
              <a:t>Consiste en leer un texto en voz alta para uno mismo o para otros. Esta técnica puede ayudar a mejorar la comprensión y la retención de la información.</a:t>
            </a:r>
          </a:p>
          <a:p>
            <a:pPr algn="just"/>
            <a:r>
              <a:rPr lang="es-MX" sz="2400" u="sng" dirty="0">
                <a:solidFill>
                  <a:schemeClr val="accent2">
                    <a:lumMod val="75000"/>
                  </a:schemeClr>
                </a:solidFill>
              </a:rPr>
              <a:t>Lectura exploratoria o de skimming: </a:t>
            </a:r>
            <a:r>
              <a:rPr lang="es-MX" sz="2400" dirty="0"/>
              <a:t>Se realiza para obtener una idea general del contenido de un texto. Implica leer rápidamente y enfocarse en las ideas principales, los títulos, subtítulos y palabras clave.</a:t>
            </a:r>
          </a:p>
          <a:p>
            <a:pPr algn="just"/>
            <a:r>
              <a:rPr lang="es-MX" sz="2400" u="sng" dirty="0">
                <a:solidFill>
                  <a:schemeClr val="accent2">
                    <a:lumMod val="75000"/>
                  </a:schemeClr>
                </a:solidFill>
              </a:rPr>
              <a:t>Lectura detallada o de scanning: </a:t>
            </a:r>
            <a:r>
              <a:rPr lang="es-MX" sz="2400" dirty="0"/>
              <a:t>Esta técnica se utiliza para encontrar información específica en un texto. Se lee de manera rápida y se busca el fragmento o dato específico que se necesita.</a:t>
            </a:r>
            <a:endParaRPr lang="es-419" sz="2400" dirty="0"/>
          </a:p>
        </p:txBody>
      </p:sp>
    </p:spTree>
    <p:extLst>
      <p:ext uri="{BB962C8B-B14F-4D97-AF65-F5344CB8AC3E}">
        <p14:creationId xmlns:p14="http://schemas.microsoft.com/office/powerpoint/2010/main" val="80625994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B1F01234-1499-49B8-A871-05380F678F78}"/>
              </a:ext>
            </a:extLst>
          </p:cNvPr>
          <p:cNvSpPr>
            <a:spLocks noGrp="1"/>
          </p:cNvSpPr>
          <p:nvPr>
            <p:ph idx="1"/>
          </p:nvPr>
        </p:nvSpPr>
        <p:spPr>
          <a:xfrm>
            <a:off x="581192" y="952901"/>
            <a:ext cx="11029615" cy="5905099"/>
          </a:xfrm>
        </p:spPr>
        <p:txBody>
          <a:bodyPr>
            <a:normAutofit/>
          </a:bodyPr>
          <a:lstStyle/>
          <a:p>
            <a:pPr algn="just"/>
            <a:r>
              <a:rPr lang="es-MX" sz="2800" u="sng" dirty="0">
                <a:solidFill>
                  <a:schemeClr val="accent2">
                    <a:lumMod val="75000"/>
                  </a:schemeClr>
                </a:solidFill>
              </a:rPr>
              <a:t>Lectura crítica: </a:t>
            </a:r>
            <a:r>
              <a:rPr lang="es-MX" sz="2800" dirty="0"/>
              <a:t>Implica analizar y evaluar el contenido del texto de manera reflexiva y crítica. Los lectores buscan identificar los argumentos, las evidencias y los sesgos presentes en el texto.</a:t>
            </a:r>
          </a:p>
          <a:p>
            <a:pPr algn="just"/>
            <a:r>
              <a:rPr lang="es-MX" sz="2800" u="sng" dirty="0">
                <a:solidFill>
                  <a:schemeClr val="accent2">
                    <a:lumMod val="75000"/>
                  </a:schemeClr>
                </a:solidFill>
              </a:rPr>
              <a:t>Lectura recreativa: </a:t>
            </a:r>
            <a:r>
              <a:rPr lang="es-MX" sz="2800" dirty="0"/>
              <a:t>Es aquella que se realiza con el objetivo de disfrutar y entretenerse. Se enfoca en novelas, cuentos o cualquier tipo de texto que genere placer.</a:t>
            </a:r>
          </a:p>
          <a:p>
            <a:pPr algn="just"/>
            <a:r>
              <a:rPr lang="es-MX" sz="2800" u="sng" dirty="0">
                <a:solidFill>
                  <a:schemeClr val="accent2">
                    <a:lumMod val="75000"/>
                  </a:schemeClr>
                </a:solidFill>
              </a:rPr>
              <a:t>Lectura académica: </a:t>
            </a:r>
            <a:r>
              <a:rPr lang="es-MX" sz="2800" dirty="0"/>
              <a:t>Se realiza para adquirir conocimientos y comprender textos complejos, como libros de texto, artículos científicos o investigaciones académicas.</a:t>
            </a:r>
            <a:endParaRPr lang="es-419" sz="2800" dirty="0"/>
          </a:p>
        </p:txBody>
      </p:sp>
    </p:spTree>
    <p:extLst>
      <p:ext uri="{BB962C8B-B14F-4D97-AF65-F5344CB8AC3E}">
        <p14:creationId xmlns:p14="http://schemas.microsoft.com/office/powerpoint/2010/main" val="768964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DF7939AE-AA42-4CF7-84CC-3F3641BE9CDF}"/>
              </a:ext>
            </a:extLst>
          </p:cNvPr>
          <p:cNvSpPr>
            <a:spLocks noGrp="1"/>
          </p:cNvSpPr>
          <p:nvPr>
            <p:ph idx="1"/>
          </p:nvPr>
        </p:nvSpPr>
        <p:spPr>
          <a:xfrm>
            <a:off x="225288" y="344557"/>
            <a:ext cx="11436626" cy="6268278"/>
          </a:xfrm>
        </p:spPr>
        <p:txBody>
          <a:bodyPr>
            <a:normAutofit lnSpcReduction="10000"/>
          </a:bodyPr>
          <a:lstStyle/>
          <a:p>
            <a:pPr algn="just"/>
            <a:r>
              <a:rPr lang="es-ES" sz="4400" dirty="0"/>
              <a:t>La lectura sencilla implica la capacidad de entender el significado de un texto en un tiempo relativamente corto. Esto es esencial en entornos profesionales donde se enfrenta a una gran cantidad de información y se espera que tome decisiones rápidas.</a:t>
            </a:r>
          </a:p>
          <a:p>
            <a:pPr algn="just"/>
            <a:r>
              <a:rPr lang="es-ES" sz="4400" dirty="0"/>
              <a:t>Al leer de manera sencilla, es crucial identificar la información clave o relevante. Esto implica la capacidad de discernir entre detalles esenciales y secundarios para centrarse en lo que realmente importa.</a:t>
            </a:r>
          </a:p>
          <a:p>
            <a:endParaRPr lang="es-EC" dirty="0"/>
          </a:p>
        </p:txBody>
      </p:sp>
    </p:spTree>
    <p:extLst>
      <p:ext uri="{BB962C8B-B14F-4D97-AF65-F5344CB8AC3E}">
        <p14:creationId xmlns:p14="http://schemas.microsoft.com/office/powerpoint/2010/main" val="357560263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8E8ECD4-88DC-4499-86A0-FB827A101F5D}"/>
              </a:ext>
            </a:extLst>
          </p:cNvPr>
          <p:cNvSpPr>
            <a:spLocks noGrp="1"/>
          </p:cNvSpPr>
          <p:nvPr>
            <p:ph type="title"/>
          </p:nvPr>
        </p:nvSpPr>
        <p:spPr/>
        <p:txBody>
          <a:bodyPr/>
          <a:lstStyle/>
          <a:p>
            <a:pPr algn="ctr"/>
            <a:r>
              <a:rPr lang="es-419" dirty="0"/>
              <a:t>Niveles de lectura</a:t>
            </a:r>
          </a:p>
        </p:txBody>
      </p:sp>
      <p:sp>
        <p:nvSpPr>
          <p:cNvPr id="3" name="Marcador de contenido 2">
            <a:extLst>
              <a:ext uri="{FF2B5EF4-FFF2-40B4-BE49-F238E27FC236}">
                <a16:creationId xmlns:a16="http://schemas.microsoft.com/office/drawing/2014/main" id="{375C5555-7868-4471-95DA-54F9D0917F5B}"/>
              </a:ext>
            </a:extLst>
          </p:cNvPr>
          <p:cNvSpPr>
            <a:spLocks noGrp="1"/>
          </p:cNvSpPr>
          <p:nvPr>
            <p:ph idx="1"/>
          </p:nvPr>
        </p:nvSpPr>
        <p:spPr>
          <a:xfrm>
            <a:off x="581192" y="1690688"/>
            <a:ext cx="11029615" cy="4835240"/>
          </a:xfrm>
        </p:spPr>
        <p:txBody>
          <a:bodyPr>
            <a:normAutofit/>
          </a:bodyPr>
          <a:lstStyle/>
          <a:p>
            <a:pPr algn="just"/>
            <a:r>
              <a:rPr lang="es-MX" sz="3600" dirty="0"/>
              <a:t>Los niveles de lectura se refieren a diferentes etapas o habilidades que los lectores desarrollan a lo largo de su vida y que van desde los aspectos más básicos hasta los más avanzados.</a:t>
            </a:r>
          </a:p>
          <a:p>
            <a:pPr algn="just"/>
            <a:r>
              <a:rPr lang="es-MX" sz="3600" dirty="0"/>
              <a:t> Estos niveles de lectura son progresivos y están relacionados con la complejidad de la comprensión y la capacidad para abordar diferentes tipos de textos. </a:t>
            </a:r>
          </a:p>
          <a:p>
            <a:pPr algn="just"/>
            <a:r>
              <a:rPr lang="es-MX" sz="3600" dirty="0"/>
              <a:t>Algunos de los niveles de lectura más comunes son:</a:t>
            </a:r>
            <a:endParaRPr lang="es-419" sz="3600" dirty="0"/>
          </a:p>
        </p:txBody>
      </p:sp>
    </p:spTree>
    <p:extLst>
      <p:ext uri="{BB962C8B-B14F-4D97-AF65-F5344CB8AC3E}">
        <p14:creationId xmlns:p14="http://schemas.microsoft.com/office/powerpoint/2010/main" val="190975251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7FCD2738-2562-4984-AAE4-B04E498AE1E0}"/>
              </a:ext>
            </a:extLst>
          </p:cNvPr>
          <p:cNvSpPr>
            <a:spLocks noGrp="1"/>
          </p:cNvSpPr>
          <p:nvPr>
            <p:ph idx="1"/>
          </p:nvPr>
        </p:nvSpPr>
        <p:spPr>
          <a:xfrm>
            <a:off x="369158" y="1017348"/>
            <a:ext cx="11029615" cy="5293894"/>
          </a:xfrm>
        </p:spPr>
        <p:txBody>
          <a:bodyPr>
            <a:normAutofit/>
          </a:bodyPr>
          <a:lstStyle/>
          <a:p>
            <a:pPr marL="514350" indent="-514350" algn="just">
              <a:buFont typeface="+mj-lt"/>
              <a:buAutoNum type="arabicPeriod"/>
            </a:pPr>
            <a:r>
              <a:rPr lang="es-MX" sz="2800" u="sng" dirty="0">
                <a:solidFill>
                  <a:schemeClr val="accent2">
                    <a:lumMod val="75000"/>
                  </a:schemeClr>
                </a:solidFill>
              </a:rPr>
              <a:t>Decodificación: </a:t>
            </a:r>
            <a:r>
              <a:rPr lang="es-MX" sz="2800" dirty="0"/>
              <a:t>Es el nivel más básico de lectura, donde los lectores aprenden a reconocer y asociar los sonidos de las letras con palabras escritas. En esta etapa, los niños adquieren habilidades fonéticas y aprenden a leer palabras simples.</a:t>
            </a:r>
          </a:p>
          <a:p>
            <a:pPr marL="514350" indent="-514350" algn="just">
              <a:buFont typeface="+mj-lt"/>
              <a:buAutoNum type="arabicPeriod"/>
            </a:pPr>
            <a:r>
              <a:rPr lang="es-MX" sz="2800" u="sng" dirty="0">
                <a:solidFill>
                  <a:schemeClr val="accent2">
                    <a:lumMod val="75000"/>
                  </a:schemeClr>
                </a:solidFill>
              </a:rPr>
              <a:t>Lectura fluida: </a:t>
            </a:r>
            <a:r>
              <a:rPr lang="es-MX" sz="2800" dirty="0"/>
              <a:t>En este nivel, los lectores mejoran su velocidad y precisión al leer. Son capaces de leer con más fluidez y naturalidad, lo que les permite abordar textos más extensos y complejos.</a:t>
            </a:r>
          </a:p>
          <a:p>
            <a:pPr marL="514350" indent="-514350" algn="just">
              <a:buFont typeface="+mj-lt"/>
              <a:buAutoNum type="arabicPeriod"/>
            </a:pPr>
            <a:r>
              <a:rPr lang="es-MX" sz="2800" u="sng" dirty="0">
                <a:solidFill>
                  <a:schemeClr val="accent2">
                    <a:lumMod val="75000"/>
                  </a:schemeClr>
                </a:solidFill>
              </a:rPr>
              <a:t>Lectura comprensiva básica: </a:t>
            </a:r>
            <a:r>
              <a:rPr lang="es-MX" sz="2800" dirty="0"/>
              <a:t>Los lectores a este nivel pueden entender el significado literal del texto y extraer las ideas principales. Comprenden los eventos y conceptos explícitos presentados en el texto.</a:t>
            </a:r>
            <a:endParaRPr lang="es-419" sz="2800" dirty="0"/>
          </a:p>
        </p:txBody>
      </p:sp>
    </p:spTree>
    <p:extLst>
      <p:ext uri="{BB962C8B-B14F-4D97-AF65-F5344CB8AC3E}">
        <p14:creationId xmlns:p14="http://schemas.microsoft.com/office/powerpoint/2010/main" val="300238752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7078A295-5DF6-4A09-85EA-7E37381DE2F0}"/>
              </a:ext>
            </a:extLst>
          </p:cNvPr>
          <p:cNvSpPr>
            <a:spLocks noGrp="1"/>
          </p:cNvSpPr>
          <p:nvPr>
            <p:ph idx="1"/>
          </p:nvPr>
        </p:nvSpPr>
        <p:spPr>
          <a:xfrm>
            <a:off x="581192" y="1224153"/>
            <a:ext cx="11029615" cy="5130265"/>
          </a:xfrm>
        </p:spPr>
        <p:txBody>
          <a:bodyPr>
            <a:normAutofit/>
          </a:bodyPr>
          <a:lstStyle/>
          <a:p>
            <a:pPr algn="just"/>
            <a:r>
              <a:rPr lang="es-MX" sz="2800" u="sng" dirty="0">
                <a:solidFill>
                  <a:schemeClr val="accent2">
                    <a:lumMod val="75000"/>
                  </a:schemeClr>
                </a:solidFill>
              </a:rPr>
              <a:t>Lectura comprensiva avanzada: </a:t>
            </a:r>
            <a:r>
              <a:rPr lang="es-MX" sz="2800" dirty="0"/>
              <a:t>En esta etapa, los lectores pueden inferir significados, identificar detalles implícitos y hacer conexiones entre diferentes partes del texto. Comprenden y evalúan las ideas y argumentos de manera más crítica.</a:t>
            </a:r>
          </a:p>
          <a:p>
            <a:pPr algn="just"/>
            <a:r>
              <a:rPr lang="es-MX" sz="2800" u="sng" dirty="0">
                <a:solidFill>
                  <a:schemeClr val="accent2">
                    <a:lumMod val="75000"/>
                  </a:schemeClr>
                </a:solidFill>
              </a:rPr>
              <a:t>Lectura crítica y analítica: </a:t>
            </a:r>
            <a:r>
              <a:rPr lang="es-MX" sz="2800" dirty="0"/>
              <a:t>Los lectores a este nivel son capaces de realizar análisis más profundos y reflexivos sobre el contenido del texto. Pueden evaluar la validez de los argumentos, detectar sesgos y realizar un análisis más complejo del significado y las implicaciones del texto.</a:t>
            </a:r>
          </a:p>
          <a:p>
            <a:pPr algn="just"/>
            <a:r>
              <a:rPr lang="es-MX" sz="2800" u="sng" dirty="0">
                <a:solidFill>
                  <a:schemeClr val="accent2">
                    <a:lumMod val="75000"/>
                  </a:schemeClr>
                </a:solidFill>
              </a:rPr>
              <a:t>Lectura de textos académicos o especializados: </a:t>
            </a:r>
            <a:r>
              <a:rPr lang="es-MX" sz="2800" dirty="0"/>
              <a:t>En este nivel, los lectores pueden abordar textos más técnicos y especializados, como libros de texto universitarios, artículos científicos o documentos legales.</a:t>
            </a:r>
            <a:endParaRPr lang="es-419" sz="2800" dirty="0"/>
          </a:p>
        </p:txBody>
      </p:sp>
    </p:spTree>
    <p:extLst>
      <p:ext uri="{BB962C8B-B14F-4D97-AF65-F5344CB8AC3E}">
        <p14:creationId xmlns:p14="http://schemas.microsoft.com/office/powerpoint/2010/main" val="236887053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EF24E521-2922-49E6-86C2-1CDE472818A4}"/>
              </a:ext>
            </a:extLst>
          </p:cNvPr>
          <p:cNvSpPr>
            <a:spLocks noGrp="1"/>
          </p:cNvSpPr>
          <p:nvPr>
            <p:ph idx="1"/>
          </p:nvPr>
        </p:nvSpPr>
        <p:spPr>
          <a:xfrm>
            <a:off x="581192" y="861391"/>
            <a:ext cx="11029615" cy="5996609"/>
          </a:xfrm>
        </p:spPr>
        <p:txBody>
          <a:bodyPr>
            <a:normAutofit/>
          </a:bodyPr>
          <a:lstStyle/>
          <a:p>
            <a:pPr algn="just"/>
            <a:r>
              <a:rPr lang="es-MX" sz="2400" u="sng" dirty="0">
                <a:solidFill>
                  <a:schemeClr val="accent2">
                    <a:lumMod val="75000"/>
                  </a:schemeClr>
                </a:solidFill>
              </a:rPr>
              <a:t>Lectura recreativa y literaria avanzada: </a:t>
            </a:r>
            <a:r>
              <a:rPr lang="es-MX" sz="2400" dirty="0"/>
              <a:t>En esta etapa, los lectores pueden disfrutar y comprender obras literarias más complejas, apreciando la riqueza del lenguaje y la profundidad de los temas.</a:t>
            </a:r>
          </a:p>
          <a:p>
            <a:pPr marL="0" indent="0" algn="just">
              <a:buNone/>
            </a:pPr>
            <a:endParaRPr lang="es-MX" sz="2400" dirty="0"/>
          </a:p>
          <a:p>
            <a:pPr marL="0" indent="0" algn="just">
              <a:buNone/>
            </a:pPr>
            <a:r>
              <a:rPr lang="es-MX" sz="2400" dirty="0"/>
              <a:t>Es importante destacar que estos niveles de lectura son generales y que la progresión puede variar según el individuo y su experiencia. </a:t>
            </a:r>
          </a:p>
          <a:p>
            <a:pPr marL="0" indent="0" algn="just">
              <a:buNone/>
            </a:pPr>
            <a:r>
              <a:rPr lang="es-MX" sz="2400" dirty="0"/>
              <a:t>La lectura es una habilidad que se desarrolla a lo largo de la vida, y cada nivel de lectura es esencial para la adquisición de conocimientos y la participación efectiva en la sociedad.</a:t>
            </a:r>
          </a:p>
          <a:p>
            <a:pPr marL="0" indent="0" algn="just">
              <a:buNone/>
            </a:pPr>
            <a:r>
              <a:rPr lang="es-MX" sz="2400" dirty="0"/>
              <a:t> Además, la lectura es una actividad en constante mejora, y los lectores pueden seguir mejorando su comprensión y habilidades a medida que se exponen a diferentes tipos de textos y desafíos de lectura.</a:t>
            </a:r>
            <a:endParaRPr lang="es-419" sz="2400" dirty="0"/>
          </a:p>
        </p:txBody>
      </p:sp>
    </p:spTree>
    <p:extLst>
      <p:ext uri="{BB962C8B-B14F-4D97-AF65-F5344CB8AC3E}">
        <p14:creationId xmlns:p14="http://schemas.microsoft.com/office/powerpoint/2010/main" val="201243485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918AA57-5A26-4914-BD98-2FB61C427CEE}"/>
              </a:ext>
            </a:extLst>
          </p:cNvPr>
          <p:cNvSpPr>
            <a:spLocks noGrp="1"/>
          </p:cNvSpPr>
          <p:nvPr>
            <p:ph type="title"/>
          </p:nvPr>
        </p:nvSpPr>
        <p:spPr/>
        <p:txBody>
          <a:bodyPr/>
          <a:lstStyle/>
          <a:p>
            <a:pPr algn="ctr"/>
            <a:r>
              <a:rPr lang="es-419" dirty="0"/>
              <a:t>Actividades de lectura</a:t>
            </a:r>
          </a:p>
        </p:txBody>
      </p:sp>
      <p:sp>
        <p:nvSpPr>
          <p:cNvPr id="3" name="Marcador de contenido 2">
            <a:extLst>
              <a:ext uri="{FF2B5EF4-FFF2-40B4-BE49-F238E27FC236}">
                <a16:creationId xmlns:a16="http://schemas.microsoft.com/office/drawing/2014/main" id="{4171825E-5172-4696-B5C7-AB4EC26A21F5}"/>
              </a:ext>
            </a:extLst>
          </p:cNvPr>
          <p:cNvSpPr>
            <a:spLocks noGrp="1"/>
          </p:cNvSpPr>
          <p:nvPr>
            <p:ph idx="1"/>
          </p:nvPr>
        </p:nvSpPr>
        <p:spPr>
          <a:xfrm>
            <a:off x="0" y="1431236"/>
            <a:ext cx="11622157" cy="4731026"/>
          </a:xfrm>
        </p:spPr>
        <p:txBody>
          <a:bodyPr>
            <a:normAutofit/>
          </a:bodyPr>
          <a:lstStyle/>
          <a:p>
            <a:pPr algn="just"/>
            <a:r>
              <a:rPr lang="es-MX" sz="4000" dirty="0"/>
              <a:t>La lectura es una de las actividades más placenteras y enriquecedoras porque desarrolla la imaginación, la creatividad y permite conocer mundos posibles, tiempos y lugares diferentes, permite compartir y al mismo tiempo estar acompañados, señalaremos algunas actividades para incentivar a un lectura:</a:t>
            </a:r>
            <a:endParaRPr lang="es-419" sz="4000" dirty="0"/>
          </a:p>
        </p:txBody>
      </p:sp>
    </p:spTree>
    <p:extLst>
      <p:ext uri="{BB962C8B-B14F-4D97-AF65-F5344CB8AC3E}">
        <p14:creationId xmlns:p14="http://schemas.microsoft.com/office/powerpoint/2010/main" val="63280127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84C4540A-5EB4-4221-8B74-DC37144F34C2}"/>
              </a:ext>
            </a:extLst>
          </p:cNvPr>
          <p:cNvSpPr>
            <a:spLocks noGrp="1"/>
          </p:cNvSpPr>
          <p:nvPr>
            <p:ph idx="1"/>
          </p:nvPr>
        </p:nvSpPr>
        <p:spPr>
          <a:xfrm>
            <a:off x="581192" y="1703672"/>
            <a:ext cx="11029615" cy="5082139"/>
          </a:xfrm>
        </p:spPr>
        <p:txBody>
          <a:bodyPr>
            <a:normAutofit/>
          </a:bodyPr>
          <a:lstStyle/>
          <a:p>
            <a:pPr algn="just"/>
            <a:r>
              <a:rPr lang="es-MX" sz="2800" u="sng" dirty="0">
                <a:solidFill>
                  <a:schemeClr val="accent2">
                    <a:lumMod val="75000"/>
                  </a:schemeClr>
                </a:solidFill>
              </a:rPr>
              <a:t>Lectura en voz alta: </a:t>
            </a:r>
            <a:r>
              <a:rPr lang="es-MX" sz="2800" dirty="0"/>
              <a:t>Leer en voz alta un cuento o un fragmento de un libro para compartir la experiencia con otros y practicar la fluidez lectora.</a:t>
            </a:r>
          </a:p>
          <a:p>
            <a:pPr algn="just"/>
            <a:r>
              <a:rPr lang="es-MX" sz="2800" u="sng" dirty="0">
                <a:solidFill>
                  <a:schemeClr val="accent2">
                    <a:lumMod val="75000"/>
                  </a:schemeClr>
                </a:solidFill>
              </a:rPr>
              <a:t>Club de lectura: </a:t>
            </a:r>
            <a:r>
              <a:rPr lang="es-MX" sz="2800" dirty="0"/>
              <a:t>Formar o unirse a un club de lectura donde los participantes puedan leer un libro en común y luego discutir y compartir sus opiniones sobre el contenido.</a:t>
            </a:r>
          </a:p>
          <a:p>
            <a:pPr algn="just"/>
            <a:r>
              <a:rPr lang="es-MX" sz="2800" u="sng" dirty="0">
                <a:solidFill>
                  <a:schemeClr val="accent2">
                    <a:lumMod val="75000"/>
                  </a:schemeClr>
                </a:solidFill>
              </a:rPr>
              <a:t>Lectura en pareja: </a:t>
            </a:r>
            <a:r>
              <a:rPr lang="es-MX" sz="2800" dirty="0"/>
              <a:t>Leer en parejas o en grupos pequeños, donde cada persona puede leer un fragmento del texto y luego comentar y discutir lo que leyeron.</a:t>
            </a:r>
          </a:p>
          <a:p>
            <a:pPr algn="just"/>
            <a:r>
              <a:rPr lang="es-MX" sz="2800" u="sng" dirty="0">
                <a:solidFill>
                  <a:schemeClr val="accent2">
                    <a:lumMod val="75000"/>
                  </a:schemeClr>
                </a:solidFill>
              </a:rPr>
              <a:t>Lectura recreativa: </a:t>
            </a:r>
            <a:r>
              <a:rPr lang="es-MX" sz="2800" dirty="0"/>
              <a:t>Asignar tiempo para leer libros o textos de interés personal, permitiendo que los lectores disfruten de la lectura sin presiones.</a:t>
            </a:r>
            <a:endParaRPr lang="es-419" sz="2800" dirty="0"/>
          </a:p>
        </p:txBody>
      </p:sp>
    </p:spTree>
    <p:extLst>
      <p:ext uri="{BB962C8B-B14F-4D97-AF65-F5344CB8AC3E}">
        <p14:creationId xmlns:p14="http://schemas.microsoft.com/office/powerpoint/2010/main" val="198317997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C52F7985-CEBB-4985-BB0A-9757AB82FD1D}"/>
              </a:ext>
            </a:extLst>
          </p:cNvPr>
          <p:cNvSpPr>
            <a:spLocks noGrp="1"/>
          </p:cNvSpPr>
          <p:nvPr>
            <p:ph idx="1"/>
          </p:nvPr>
        </p:nvSpPr>
        <p:spPr>
          <a:xfrm>
            <a:off x="342653" y="848139"/>
            <a:ext cx="11029615" cy="5399214"/>
          </a:xfrm>
        </p:spPr>
        <p:txBody>
          <a:bodyPr>
            <a:normAutofit fontScale="25000" lnSpcReduction="20000"/>
          </a:bodyPr>
          <a:lstStyle/>
          <a:p>
            <a:pPr algn="just"/>
            <a:r>
              <a:rPr lang="es-MX" sz="11200" u="sng" dirty="0">
                <a:solidFill>
                  <a:schemeClr val="accent2">
                    <a:lumMod val="75000"/>
                  </a:schemeClr>
                </a:solidFill>
              </a:rPr>
              <a:t>Lectura guiada: </a:t>
            </a:r>
            <a:r>
              <a:rPr lang="es-MX" sz="11200" dirty="0"/>
              <a:t>Un adulto o compañero más experimentado guía a un lector menos experimentado a través de un texto, proporcionando apoyo y explicando conceptos clave.</a:t>
            </a:r>
          </a:p>
          <a:p>
            <a:pPr algn="just"/>
            <a:r>
              <a:rPr lang="es-MX" sz="11200" u="sng" dirty="0">
                <a:solidFill>
                  <a:schemeClr val="accent2">
                    <a:lumMod val="75000"/>
                  </a:schemeClr>
                </a:solidFill>
              </a:rPr>
              <a:t>Lectura en línea: </a:t>
            </a:r>
            <a:r>
              <a:rPr lang="es-MX" sz="11200" dirty="0"/>
              <a:t>Explorar sitios web, blogs y artículos en línea sobre temas de interés, lo que también puede promover la alfabetización digital.</a:t>
            </a:r>
          </a:p>
          <a:p>
            <a:pPr algn="just"/>
            <a:r>
              <a:rPr lang="es-MX" sz="11200" u="sng" dirty="0">
                <a:solidFill>
                  <a:schemeClr val="accent2">
                    <a:lumMod val="75000"/>
                  </a:schemeClr>
                </a:solidFill>
              </a:rPr>
              <a:t>Lectura dramatizada: </a:t>
            </a:r>
            <a:r>
              <a:rPr lang="es-MX" sz="11200" dirty="0"/>
              <a:t>Actuar o representar un texto leído, lo que puede ayudar a comprender mejor el significado y la emoción detrás de las palabras.</a:t>
            </a:r>
          </a:p>
          <a:p>
            <a:pPr algn="just"/>
            <a:r>
              <a:rPr lang="es-MX" sz="11200" u="sng" dirty="0">
                <a:solidFill>
                  <a:schemeClr val="accent2">
                    <a:lumMod val="75000"/>
                  </a:schemeClr>
                </a:solidFill>
              </a:rPr>
              <a:t>Lectura compartida: </a:t>
            </a:r>
            <a:r>
              <a:rPr lang="es-MX" sz="11200" dirty="0"/>
              <a:t>Leer juntos un libro o cuento, alternando las partes o páginas entre el adulto y el niño para compartir la experiencia de lectura.</a:t>
            </a:r>
            <a:endParaRPr lang="es-MX" sz="6400" dirty="0"/>
          </a:p>
          <a:p>
            <a:endParaRPr lang="es-419" dirty="0"/>
          </a:p>
        </p:txBody>
      </p:sp>
    </p:spTree>
    <p:extLst>
      <p:ext uri="{BB962C8B-B14F-4D97-AF65-F5344CB8AC3E}">
        <p14:creationId xmlns:p14="http://schemas.microsoft.com/office/powerpoint/2010/main" val="234422385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828FF827-730F-4093-BE45-49EDAA363CD7}"/>
              </a:ext>
            </a:extLst>
          </p:cNvPr>
          <p:cNvSpPr>
            <a:spLocks noGrp="1"/>
          </p:cNvSpPr>
          <p:nvPr>
            <p:ph idx="1"/>
          </p:nvPr>
        </p:nvSpPr>
        <p:spPr>
          <a:xfrm>
            <a:off x="581192" y="848140"/>
            <a:ext cx="11029615" cy="5543036"/>
          </a:xfrm>
        </p:spPr>
        <p:txBody>
          <a:bodyPr>
            <a:normAutofit/>
          </a:bodyPr>
          <a:lstStyle/>
          <a:p>
            <a:pPr algn="just"/>
            <a:r>
              <a:rPr lang="es-MX" sz="2800" u="sng" dirty="0">
                <a:solidFill>
                  <a:schemeClr val="accent2">
                    <a:lumMod val="75000"/>
                  </a:schemeClr>
                </a:solidFill>
              </a:rPr>
              <a:t>Lectura de noticias: </a:t>
            </a:r>
            <a:r>
              <a:rPr lang="es-MX" sz="2800" dirty="0"/>
              <a:t>Leer artículos periodísticos y discutir temas actuales y relevantes.</a:t>
            </a:r>
          </a:p>
          <a:p>
            <a:pPr algn="just"/>
            <a:r>
              <a:rPr lang="es-MX" sz="2800" u="sng" dirty="0">
                <a:solidFill>
                  <a:schemeClr val="accent2">
                    <a:lumMod val="75000"/>
                  </a:schemeClr>
                </a:solidFill>
              </a:rPr>
              <a:t>Lectura reflexiva: </a:t>
            </a:r>
            <a:r>
              <a:rPr lang="es-MX" sz="2800" dirty="0"/>
              <a:t>Después de leer un texto, escribir un diario o un ensayo reflexionando sobre las ideas y pensamientos generados por la lectura.</a:t>
            </a:r>
          </a:p>
          <a:p>
            <a:pPr marL="0" indent="0" algn="just">
              <a:buNone/>
            </a:pPr>
            <a:r>
              <a:rPr lang="es-MX" sz="2800" dirty="0"/>
              <a:t>Estas actividades de lectura pueden llevarse a cabo en diferentes entornos, como el hogar, la escuela, la biblioteca o incluso en línea. El objetivo es fomentar una actitud positiva hacia la lectura, mejorar la comprensión lectora y promover el desarrollo intelectual y emocional a través del acceso a la información y la literatura.</a:t>
            </a:r>
            <a:endParaRPr lang="es-419" sz="2800" dirty="0"/>
          </a:p>
        </p:txBody>
      </p:sp>
    </p:spTree>
    <p:extLst>
      <p:ext uri="{BB962C8B-B14F-4D97-AF65-F5344CB8AC3E}">
        <p14:creationId xmlns:p14="http://schemas.microsoft.com/office/powerpoint/2010/main" val="125846824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DC3F2FE-0C33-4028-9938-DBEFCBCB4467}"/>
              </a:ext>
            </a:extLst>
          </p:cNvPr>
          <p:cNvSpPr>
            <a:spLocks noGrp="1"/>
          </p:cNvSpPr>
          <p:nvPr>
            <p:ph type="title"/>
          </p:nvPr>
        </p:nvSpPr>
        <p:spPr/>
        <p:txBody>
          <a:bodyPr/>
          <a:lstStyle/>
          <a:p>
            <a:r>
              <a:rPr lang="es-419" dirty="0"/>
              <a:t>    Leer para escribir</a:t>
            </a:r>
          </a:p>
        </p:txBody>
      </p:sp>
      <p:sp>
        <p:nvSpPr>
          <p:cNvPr id="3" name="Marcador de contenido 2">
            <a:extLst>
              <a:ext uri="{FF2B5EF4-FFF2-40B4-BE49-F238E27FC236}">
                <a16:creationId xmlns:a16="http://schemas.microsoft.com/office/drawing/2014/main" id="{2B7CA356-FF00-4919-A55F-661CD4D9CD3A}"/>
              </a:ext>
            </a:extLst>
          </p:cNvPr>
          <p:cNvSpPr>
            <a:spLocks noGrp="1"/>
          </p:cNvSpPr>
          <p:nvPr>
            <p:ph idx="1"/>
          </p:nvPr>
        </p:nvSpPr>
        <p:spPr>
          <a:xfrm>
            <a:off x="581192" y="2180496"/>
            <a:ext cx="11029615" cy="4114426"/>
          </a:xfrm>
        </p:spPr>
        <p:txBody>
          <a:bodyPr>
            <a:normAutofit/>
          </a:bodyPr>
          <a:lstStyle/>
          <a:p>
            <a:pPr algn="just"/>
            <a:r>
              <a:rPr lang="es-MX" sz="2800" dirty="0"/>
              <a:t>La lectura y la escritura son entendidas como dos procesos complementarios, donde saber leer y escribir no significan sólo conocer el sistema alfabético de escritura, saber hacer letras o poder decirlas en un acto de lectura. </a:t>
            </a:r>
          </a:p>
          <a:p>
            <a:pPr algn="just"/>
            <a:r>
              <a:rPr lang="es-MX" sz="2800" dirty="0"/>
              <a:t>"Leer para escribir" es una práctica común y efectiva para mejorar tus habilidades de escritura. Implica leer una variedad de textos, como libros, artículos, ensayos y otros tipos de escritura, con el propósito de aprender de ellos y desarrollar tus propias habilidades de redacción. Aquí tienen algunos consejos sobre cómo aprovechar al máximo la estrategia "leer para escribir":</a:t>
            </a:r>
          </a:p>
          <a:p>
            <a:endParaRPr lang="es-MX" dirty="0"/>
          </a:p>
        </p:txBody>
      </p:sp>
      <p:sp>
        <p:nvSpPr>
          <p:cNvPr id="4" name="Bocadillo: ovalado 3">
            <a:extLst>
              <a:ext uri="{FF2B5EF4-FFF2-40B4-BE49-F238E27FC236}">
                <a16:creationId xmlns:a16="http://schemas.microsoft.com/office/drawing/2014/main" id="{2223A3ED-3BE2-4374-A68D-AE5F31AE8C54}"/>
              </a:ext>
            </a:extLst>
          </p:cNvPr>
          <p:cNvSpPr/>
          <p:nvPr/>
        </p:nvSpPr>
        <p:spPr>
          <a:xfrm>
            <a:off x="8266029" y="44716"/>
            <a:ext cx="3717424" cy="1890876"/>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Leer para escribir Leer para n la universidad informar, leer para argumentar y leer para desenvolverte </a:t>
            </a:r>
            <a:endParaRPr lang="es-419" dirty="0"/>
          </a:p>
        </p:txBody>
      </p:sp>
    </p:spTree>
    <p:extLst>
      <p:ext uri="{BB962C8B-B14F-4D97-AF65-F5344CB8AC3E}">
        <p14:creationId xmlns:p14="http://schemas.microsoft.com/office/powerpoint/2010/main" val="355876308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EB0526E3-293A-4904-B5B1-8364A023F9B4}"/>
              </a:ext>
            </a:extLst>
          </p:cNvPr>
          <p:cNvSpPr>
            <a:spLocks noGrp="1"/>
          </p:cNvSpPr>
          <p:nvPr>
            <p:ph idx="1"/>
          </p:nvPr>
        </p:nvSpPr>
        <p:spPr>
          <a:xfrm>
            <a:off x="742122" y="834888"/>
            <a:ext cx="9965635" cy="5413512"/>
          </a:xfrm>
        </p:spPr>
        <p:txBody>
          <a:bodyPr>
            <a:normAutofit/>
          </a:bodyPr>
          <a:lstStyle/>
          <a:p>
            <a:pPr algn="just"/>
            <a:r>
              <a:rPr lang="es-MX" sz="2400" u="sng" dirty="0">
                <a:solidFill>
                  <a:schemeClr val="accent2">
                    <a:lumMod val="75000"/>
                  </a:schemeClr>
                </a:solidFill>
              </a:rPr>
              <a:t>Análisis crítico: </a:t>
            </a:r>
            <a:r>
              <a:rPr lang="es-MX" sz="2400" dirty="0"/>
              <a:t>Leer para escribir implica más que simplemente consumir texto. Debes analizar críticamente lo que lees, examinando cómo se presentan las ideas, cómo se construyen los argumentos y cómo se desarrolla la trama. Esto te ayuda a comprender las técnicas que hacen que un texto sea efectivo y cómo puedes aplicarlas en tus propios escritos.</a:t>
            </a:r>
          </a:p>
          <a:p>
            <a:pPr algn="just"/>
            <a:r>
              <a:rPr lang="es-MX" sz="2400" u="sng" dirty="0">
                <a:solidFill>
                  <a:schemeClr val="accent2">
                    <a:lumMod val="75000"/>
                  </a:schemeClr>
                </a:solidFill>
              </a:rPr>
              <a:t>Identificación de patrones: </a:t>
            </a:r>
            <a:r>
              <a:rPr lang="es-MX" sz="2400" dirty="0"/>
              <a:t>Al leer una variedad de textos, puedes comenzar a identificar patrones recurrentes en la estructura, el estilo y el enfoque de diferentes autores. Esto te permite entender mejor las convenciones de la escritura en diversos géneros y aportar tu propia perspectiva única.</a:t>
            </a:r>
            <a:endParaRPr lang="es-419" sz="2400" dirty="0"/>
          </a:p>
        </p:txBody>
      </p:sp>
    </p:spTree>
    <p:extLst>
      <p:ext uri="{BB962C8B-B14F-4D97-AF65-F5344CB8AC3E}">
        <p14:creationId xmlns:p14="http://schemas.microsoft.com/office/powerpoint/2010/main" val="4476136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9CA9B622-7A62-4F7C-87F0-8AC62A257FDC}"/>
              </a:ext>
            </a:extLst>
          </p:cNvPr>
          <p:cNvSpPr>
            <a:spLocks noGrp="1"/>
          </p:cNvSpPr>
          <p:nvPr>
            <p:ph idx="1"/>
          </p:nvPr>
        </p:nvSpPr>
        <p:spPr>
          <a:xfrm>
            <a:off x="516836" y="384314"/>
            <a:ext cx="10919790" cy="5864086"/>
          </a:xfrm>
        </p:spPr>
        <p:txBody>
          <a:bodyPr>
            <a:normAutofit lnSpcReduction="10000"/>
          </a:bodyPr>
          <a:lstStyle/>
          <a:p>
            <a:pPr algn="just"/>
            <a:r>
              <a:rPr lang="es-ES" sz="4000" dirty="0"/>
              <a:t>En el mundo profesional, las herramientas como resúmenes, esquemas y subrayados son esenciales para facilitar la lectura sencilla. Aprender a utilizar estas herramientas de manera efectiva puede mejorar significativamente su capacidad para procesar información de manera rápida y efectiva.</a:t>
            </a:r>
          </a:p>
          <a:p>
            <a:pPr algn="just"/>
            <a:r>
              <a:rPr lang="es-ES" sz="4000" dirty="0"/>
              <a:t>La concentración es clave para la lectura sencilla. Eliminar distracciones, como dispositivos electrónicos no relacionados o ruido excesivo, puede mejorar significativamente su capacidad para procesar la información de manera eficiente.</a:t>
            </a:r>
          </a:p>
          <a:p>
            <a:endParaRPr lang="es-EC" dirty="0"/>
          </a:p>
        </p:txBody>
      </p:sp>
    </p:spTree>
    <p:extLst>
      <p:ext uri="{BB962C8B-B14F-4D97-AF65-F5344CB8AC3E}">
        <p14:creationId xmlns:p14="http://schemas.microsoft.com/office/powerpoint/2010/main" val="186325533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15A10B7B-32EB-403D-A345-BE3964577EB5}"/>
              </a:ext>
            </a:extLst>
          </p:cNvPr>
          <p:cNvSpPr>
            <a:spLocks noGrp="1"/>
          </p:cNvSpPr>
          <p:nvPr>
            <p:ph idx="1"/>
          </p:nvPr>
        </p:nvSpPr>
        <p:spPr>
          <a:xfrm>
            <a:off x="581192" y="609600"/>
            <a:ext cx="11029615" cy="6176212"/>
          </a:xfrm>
        </p:spPr>
        <p:txBody>
          <a:bodyPr>
            <a:normAutofit/>
          </a:bodyPr>
          <a:lstStyle/>
          <a:p>
            <a:pPr algn="just"/>
            <a:r>
              <a:rPr lang="es-MX" sz="2800" u="sng" dirty="0">
                <a:solidFill>
                  <a:schemeClr val="accent2">
                    <a:lumMod val="75000"/>
                  </a:schemeClr>
                </a:solidFill>
              </a:rPr>
              <a:t>Exploración de temas: </a:t>
            </a:r>
            <a:r>
              <a:rPr lang="es-MX" sz="2800" dirty="0"/>
              <a:t>Leer para escribir te brinda la oportunidad de explorar una amplia gama de temas y temas. Puedes sumergirte en campos de conocimiento que te interesen y aprender más sobre ellos, lo que a su vez puede influir en tus propias áreas de escritura.</a:t>
            </a:r>
          </a:p>
          <a:p>
            <a:pPr algn="just"/>
            <a:r>
              <a:rPr lang="es-MX" sz="2800" u="sng" dirty="0">
                <a:solidFill>
                  <a:schemeClr val="accent2">
                    <a:lumMod val="75000"/>
                  </a:schemeClr>
                </a:solidFill>
              </a:rPr>
              <a:t>Adaptación a la audiencia: </a:t>
            </a:r>
            <a:r>
              <a:rPr lang="es-MX" sz="2800" dirty="0"/>
              <a:t>A medida que lees una variedad de textos dirigidos a diferentes audiencias, puedes aprender a adaptar tu estilo y tono de escritura para llegar a diferentes tipos de lectores. Esto es particularmente útil si deseas escribir para audiencias específicas en el futuro.</a:t>
            </a:r>
          </a:p>
          <a:p>
            <a:pPr algn="just"/>
            <a:r>
              <a:rPr lang="es-MX" sz="2800" u="sng" dirty="0">
                <a:solidFill>
                  <a:schemeClr val="accent2">
                    <a:lumMod val="75000"/>
                  </a:schemeClr>
                </a:solidFill>
              </a:rPr>
              <a:t>Desarrollo de intuición literaria: </a:t>
            </a:r>
            <a:r>
              <a:rPr lang="es-MX" sz="2800" dirty="0"/>
              <a:t>A medida que te vuelves más familiarizado con diferentes estilos literarios y géneros, desarrollas una intuición sobre qué funciona y qué no en la escritura. Esta intuición puede ser valiosa a la hora de tomar decisiones creativas en tus propios escritos.</a:t>
            </a:r>
            <a:endParaRPr lang="es-419" sz="2800" dirty="0"/>
          </a:p>
        </p:txBody>
      </p:sp>
    </p:spTree>
    <p:extLst>
      <p:ext uri="{BB962C8B-B14F-4D97-AF65-F5344CB8AC3E}">
        <p14:creationId xmlns:p14="http://schemas.microsoft.com/office/powerpoint/2010/main" val="312179833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F7A4E451-7177-4D88-B708-E9401808FF0A}"/>
              </a:ext>
            </a:extLst>
          </p:cNvPr>
          <p:cNvSpPr>
            <a:spLocks noGrp="1"/>
          </p:cNvSpPr>
          <p:nvPr>
            <p:ph idx="1"/>
          </p:nvPr>
        </p:nvSpPr>
        <p:spPr>
          <a:xfrm>
            <a:off x="369157" y="397565"/>
            <a:ext cx="11029615" cy="6009861"/>
          </a:xfrm>
        </p:spPr>
        <p:txBody>
          <a:bodyPr>
            <a:normAutofit/>
          </a:bodyPr>
          <a:lstStyle/>
          <a:p>
            <a:pPr algn="just"/>
            <a:r>
              <a:rPr lang="es-MX" sz="2400" u="sng" dirty="0">
                <a:solidFill>
                  <a:schemeClr val="accent2">
                    <a:lumMod val="75000"/>
                  </a:schemeClr>
                </a:solidFill>
              </a:rPr>
              <a:t>Generación de ideas: </a:t>
            </a:r>
            <a:r>
              <a:rPr lang="es-MX" sz="2400" dirty="0"/>
              <a:t>La lectura constante puede ser una fuente inagotable de inspiración. Puedes tomar ideas o conceptos de los textos que lees y desarrollarlos en tus propias creaciones. Incluso un pequeño fragmento puede ser el punto de partida para un nuevo proyecto.</a:t>
            </a:r>
          </a:p>
          <a:p>
            <a:pPr algn="just"/>
            <a:r>
              <a:rPr lang="es-MX" sz="2400" u="sng" dirty="0">
                <a:solidFill>
                  <a:schemeClr val="accent2">
                    <a:lumMod val="75000"/>
                  </a:schemeClr>
                </a:solidFill>
              </a:rPr>
              <a:t>Apertura a la crítica: </a:t>
            </a:r>
            <a:r>
              <a:rPr lang="es-MX" sz="2400" dirty="0"/>
              <a:t>Al exponerte a una variedad de estilos y niveles de escritura, también te expones a una variedad de enfoques críticos y opiniones sobre la escritura. Esto puede ayudarte a desarrollar una mentalidad abierta a la crítica constructiva y a mejorar tu capacidad para evaluar y mejorar tus propias obras.</a:t>
            </a:r>
          </a:p>
          <a:p>
            <a:pPr algn="just"/>
            <a:r>
              <a:rPr lang="es-MX" sz="2400" u="sng" dirty="0">
                <a:solidFill>
                  <a:schemeClr val="accent2">
                    <a:lumMod val="75000"/>
                  </a:schemeClr>
                </a:solidFill>
              </a:rPr>
              <a:t>Evolución constante: </a:t>
            </a:r>
            <a:r>
              <a:rPr lang="es-MX" sz="2400" dirty="0"/>
              <a:t>La práctica de leer para escribir no es estática; evoluciona con el tiempo. A medida que te conviertas en un escritor más competente, tu forma de leer también cambiará. Comenzarás a observar detalles más sutiles y a comprender capas más profundas de los textos que exploras.</a:t>
            </a:r>
            <a:endParaRPr lang="es-419" sz="2400" dirty="0"/>
          </a:p>
        </p:txBody>
      </p:sp>
    </p:spTree>
    <p:extLst>
      <p:ext uri="{BB962C8B-B14F-4D97-AF65-F5344CB8AC3E}">
        <p14:creationId xmlns:p14="http://schemas.microsoft.com/office/powerpoint/2010/main" val="370152914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909E4AB-B673-4C25-ACB4-A27099F9AA69}"/>
              </a:ext>
            </a:extLst>
          </p:cNvPr>
          <p:cNvSpPr>
            <a:spLocks noGrp="1"/>
          </p:cNvSpPr>
          <p:nvPr>
            <p:ph type="title"/>
          </p:nvPr>
        </p:nvSpPr>
        <p:spPr/>
        <p:txBody>
          <a:bodyPr>
            <a:normAutofit/>
          </a:bodyPr>
          <a:lstStyle/>
          <a:p>
            <a:pPr algn="ctr"/>
            <a:r>
              <a:rPr lang="es-MX" dirty="0"/>
              <a:t>Selección de textos y actividades de Lectura</a:t>
            </a:r>
            <a:endParaRPr lang="es-419" dirty="0"/>
          </a:p>
        </p:txBody>
      </p:sp>
      <p:sp>
        <p:nvSpPr>
          <p:cNvPr id="3" name="Marcador de contenido 2">
            <a:extLst>
              <a:ext uri="{FF2B5EF4-FFF2-40B4-BE49-F238E27FC236}">
                <a16:creationId xmlns:a16="http://schemas.microsoft.com/office/drawing/2014/main" id="{5CBE096F-B697-4175-AF0D-A5D2999E99EA}"/>
              </a:ext>
            </a:extLst>
          </p:cNvPr>
          <p:cNvSpPr>
            <a:spLocks noGrp="1"/>
          </p:cNvSpPr>
          <p:nvPr>
            <p:ph idx="1"/>
          </p:nvPr>
        </p:nvSpPr>
        <p:spPr>
          <a:xfrm>
            <a:off x="581192" y="2180496"/>
            <a:ext cx="11029615" cy="4509062"/>
          </a:xfrm>
        </p:spPr>
        <p:txBody>
          <a:bodyPr>
            <a:normAutofit fontScale="92500" lnSpcReduction="10000"/>
          </a:bodyPr>
          <a:lstStyle/>
          <a:p>
            <a:pPr algn="just"/>
            <a:r>
              <a:rPr lang="es-MX" sz="2800" u="sng" dirty="0">
                <a:solidFill>
                  <a:schemeClr val="accent2">
                    <a:lumMod val="75000"/>
                  </a:schemeClr>
                </a:solidFill>
              </a:rPr>
              <a:t>Lectura atenta: </a:t>
            </a:r>
            <a:r>
              <a:rPr lang="es-MX" sz="2800" dirty="0"/>
              <a:t>Lee con atención y toma notas mientras avanzas. Subraya pasajes interesantes, escribe preguntas o comentarios en los márgenes y destaca técnicas de escritura que encuentres.</a:t>
            </a:r>
          </a:p>
          <a:p>
            <a:pPr algn="just"/>
            <a:r>
              <a:rPr lang="es-MX" sz="2800" u="sng" dirty="0">
                <a:solidFill>
                  <a:schemeClr val="accent2">
                    <a:lumMod val="75000"/>
                  </a:schemeClr>
                </a:solidFill>
              </a:rPr>
              <a:t>Resúmenes: </a:t>
            </a:r>
            <a:r>
              <a:rPr lang="es-MX" sz="2800" dirty="0"/>
              <a:t>Después de leer un texto, haz un resumen breve de sus puntos clave. Esto te ayudará a consolidar tu comprensión y a recordar la estructura general.</a:t>
            </a:r>
          </a:p>
          <a:p>
            <a:pPr algn="just"/>
            <a:r>
              <a:rPr lang="es-MX" sz="2800" u="sng" dirty="0">
                <a:solidFill>
                  <a:schemeClr val="accent2">
                    <a:lumMod val="75000"/>
                  </a:schemeClr>
                </a:solidFill>
              </a:rPr>
              <a:t>Análisis de estructura: </a:t>
            </a:r>
            <a:r>
              <a:rPr lang="es-MX" sz="2800" dirty="0"/>
              <a:t>Desglosa la estructura del texto en partes clave, como introducción, desarrollo y conclusión. Examina cómo se conectan y contribuyen al mensaje general.</a:t>
            </a:r>
          </a:p>
          <a:p>
            <a:pPr algn="just"/>
            <a:r>
              <a:rPr lang="es-MX" sz="2800" u="sng" dirty="0">
                <a:solidFill>
                  <a:schemeClr val="accent2">
                    <a:lumMod val="75000"/>
                  </a:schemeClr>
                </a:solidFill>
              </a:rPr>
              <a:t>Identificación de estilo: </a:t>
            </a:r>
            <a:r>
              <a:rPr lang="es-MX" sz="2800" dirty="0"/>
              <a:t>Observa el estilo del autor, incluyendo el uso de metáforas, descripciones, diálogo y otros elementos literarios. Considera cómo estos elementos afectan la forma en que el mensaje se presenta.</a:t>
            </a:r>
            <a:endParaRPr lang="es-419" sz="2800" dirty="0"/>
          </a:p>
        </p:txBody>
      </p:sp>
    </p:spTree>
    <p:extLst>
      <p:ext uri="{BB962C8B-B14F-4D97-AF65-F5344CB8AC3E}">
        <p14:creationId xmlns:p14="http://schemas.microsoft.com/office/powerpoint/2010/main" val="245983972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D7CCD12F-048A-4962-A104-0DCC421B072F}"/>
              </a:ext>
            </a:extLst>
          </p:cNvPr>
          <p:cNvSpPr>
            <a:spLocks noGrp="1"/>
          </p:cNvSpPr>
          <p:nvPr>
            <p:ph idx="1"/>
          </p:nvPr>
        </p:nvSpPr>
        <p:spPr>
          <a:xfrm>
            <a:off x="291548" y="530088"/>
            <a:ext cx="11319259" cy="5957340"/>
          </a:xfrm>
        </p:spPr>
        <p:txBody>
          <a:bodyPr>
            <a:normAutofit/>
          </a:bodyPr>
          <a:lstStyle/>
          <a:p>
            <a:pPr algn="just"/>
            <a:r>
              <a:rPr lang="es-MX" sz="2800" u="sng" dirty="0">
                <a:solidFill>
                  <a:schemeClr val="accent2">
                    <a:lumMod val="75000"/>
                  </a:schemeClr>
                </a:solidFill>
              </a:rPr>
              <a:t>Discusión en grupo: </a:t>
            </a:r>
            <a:r>
              <a:rPr lang="es-MX" sz="2800" dirty="0"/>
              <a:t>Participa en clubes de lectura o grupos en línea donde puedas discutir los textos con otros. Escuchar diferentes perspectivas puede enriquecer tu comprensión y proporcionarte nuevas ideas.</a:t>
            </a:r>
          </a:p>
          <a:p>
            <a:pPr algn="just"/>
            <a:r>
              <a:rPr lang="es-MX" sz="2800" u="sng" dirty="0">
                <a:solidFill>
                  <a:schemeClr val="accent2">
                    <a:lumMod val="75000"/>
                  </a:schemeClr>
                </a:solidFill>
              </a:rPr>
              <a:t>Comparación de autores: </a:t>
            </a:r>
            <a:r>
              <a:rPr lang="es-MX" sz="2800" dirty="0"/>
              <a:t>Lee varios textos de un mismo autor para comprender su estilo distintivo y sus temas recurrentes. También puedes comparar diferentes autores que traten un tema similar para ver cómo lo abordan de manera diferente.</a:t>
            </a:r>
          </a:p>
          <a:p>
            <a:pPr algn="just"/>
            <a:r>
              <a:rPr lang="es-MX" sz="2800" u="sng" dirty="0">
                <a:solidFill>
                  <a:schemeClr val="accent2">
                    <a:lumMod val="75000"/>
                  </a:schemeClr>
                </a:solidFill>
              </a:rPr>
              <a:t>Escritura reflexiva: </a:t>
            </a:r>
            <a:r>
              <a:rPr lang="es-MX" sz="2800" dirty="0"/>
              <a:t>Escribe reflexiones o comentarios sobre los textos que lees. Puedes crear un diario de lectura donde registres tus impresiones, ideas y cómo te inspiran para escribir.</a:t>
            </a:r>
            <a:endParaRPr lang="es-419" sz="2800" dirty="0"/>
          </a:p>
        </p:txBody>
      </p:sp>
    </p:spTree>
    <p:extLst>
      <p:ext uri="{BB962C8B-B14F-4D97-AF65-F5344CB8AC3E}">
        <p14:creationId xmlns:p14="http://schemas.microsoft.com/office/powerpoint/2010/main" val="297365631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B2515429-83A6-4DD7-8A07-56824E873CC4}"/>
              </a:ext>
            </a:extLst>
          </p:cNvPr>
          <p:cNvSpPr>
            <a:spLocks noGrp="1"/>
          </p:cNvSpPr>
          <p:nvPr>
            <p:ph idx="1"/>
          </p:nvPr>
        </p:nvSpPr>
        <p:spPr>
          <a:xfrm>
            <a:off x="329401" y="839804"/>
            <a:ext cx="11029615" cy="5560996"/>
          </a:xfrm>
        </p:spPr>
        <p:txBody>
          <a:bodyPr>
            <a:normAutofit/>
          </a:bodyPr>
          <a:lstStyle/>
          <a:p>
            <a:pPr algn="just"/>
            <a:r>
              <a:rPr lang="es-MX" sz="2800" u="sng" dirty="0">
                <a:solidFill>
                  <a:schemeClr val="accent2">
                    <a:lumMod val="75000"/>
                  </a:schemeClr>
                </a:solidFill>
              </a:rPr>
              <a:t>Emulación creativa: </a:t>
            </a:r>
            <a:r>
              <a:rPr lang="es-MX" sz="2800" dirty="0"/>
              <a:t>Después de leer un texto que te haya impresionado, intenta escribir algo en un estilo similar o inspirado en sus temas. Esto te ayudará a aplicar lo que has aprendido en tu propia escritura.</a:t>
            </a:r>
          </a:p>
          <a:p>
            <a:pPr algn="just"/>
            <a:r>
              <a:rPr lang="es-MX" sz="2800" u="sng" dirty="0">
                <a:solidFill>
                  <a:schemeClr val="accent2">
                    <a:lumMod val="75000"/>
                  </a:schemeClr>
                </a:solidFill>
              </a:rPr>
              <a:t>Investigación adicional: </a:t>
            </a:r>
            <a:r>
              <a:rPr lang="es-MX" sz="2800" dirty="0"/>
              <a:t>Si un texto plantea preguntas o temas interesantes, investiga más sobre el tema. Esto te brindará un conocimiento más profundo y te permitirá escribir con mayor autoridad.</a:t>
            </a:r>
          </a:p>
          <a:p>
            <a:pPr marL="0" indent="0" algn="just">
              <a:buNone/>
            </a:pPr>
            <a:r>
              <a:rPr lang="es-MX" sz="2800" dirty="0"/>
              <a:t>Recuerda que las actividades de lectura deben adaptarse a tus objetivos y preferencias personales. El objetivo principal es desarrollar una comprensión profunda de la escritura y adquirir habilidades que puedas aplicar en tu propia labor creativa.</a:t>
            </a:r>
            <a:endParaRPr lang="es-419" sz="2800" dirty="0"/>
          </a:p>
        </p:txBody>
      </p:sp>
    </p:spTree>
    <p:extLst>
      <p:ext uri="{BB962C8B-B14F-4D97-AF65-F5344CB8AC3E}">
        <p14:creationId xmlns:p14="http://schemas.microsoft.com/office/powerpoint/2010/main" val="352748234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01C40BC-50FE-4DEC-A105-ED8ACA6CBC50}"/>
              </a:ext>
            </a:extLst>
          </p:cNvPr>
          <p:cNvSpPr>
            <a:spLocks noGrp="1"/>
          </p:cNvSpPr>
          <p:nvPr>
            <p:ph type="title"/>
          </p:nvPr>
        </p:nvSpPr>
        <p:spPr>
          <a:xfrm>
            <a:off x="463826" y="3703628"/>
            <a:ext cx="11383617" cy="1400530"/>
          </a:xfrm>
        </p:spPr>
        <p:txBody>
          <a:bodyPr>
            <a:normAutofit fontScale="90000"/>
          </a:bodyPr>
          <a:lstStyle/>
          <a:p>
            <a:pPr algn="ctr"/>
            <a:r>
              <a:rPr lang="es-ES" dirty="0"/>
              <a:t>TALLER INDIVIDUAL DE LECTURA</a:t>
            </a:r>
            <a:br>
              <a:rPr lang="es-ES" dirty="0"/>
            </a:br>
            <a:r>
              <a:rPr lang="es-ES" dirty="0"/>
              <a:t>* Sacar ideas principales y secundarias</a:t>
            </a:r>
            <a:br>
              <a:rPr lang="es-ES" dirty="0"/>
            </a:br>
            <a:r>
              <a:rPr lang="es-ES" dirty="0"/>
              <a:t>* Objetivo del tema</a:t>
            </a:r>
            <a:br>
              <a:rPr lang="es-ES" dirty="0"/>
            </a:br>
            <a:r>
              <a:rPr lang="es-ES" dirty="0"/>
              <a:t>* Vocabulario</a:t>
            </a:r>
            <a:br>
              <a:rPr lang="es-ES" dirty="0"/>
            </a:br>
            <a:r>
              <a:rPr lang="es-ES" dirty="0"/>
              <a:t>* Conclusiones</a:t>
            </a:r>
            <a:br>
              <a:rPr lang="es-ES" dirty="0"/>
            </a:br>
            <a:br>
              <a:rPr lang="es-ES" dirty="0"/>
            </a:br>
            <a:endParaRPr lang="es-EC" dirty="0"/>
          </a:p>
        </p:txBody>
      </p:sp>
      <p:pic>
        <p:nvPicPr>
          <p:cNvPr id="4" name="Imagen 3">
            <a:extLst>
              <a:ext uri="{FF2B5EF4-FFF2-40B4-BE49-F238E27FC236}">
                <a16:creationId xmlns:a16="http://schemas.microsoft.com/office/drawing/2014/main" id="{8B9A7652-57B4-40D3-B4FC-FBA1AC6421B9}"/>
              </a:ext>
            </a:extLst>
          </p:cNvPr>
          <p:cNvPicPr>
            <a:picLocks noChangeAspect="1"/>
          </p:cNvPicPr>
          <p:nvPr/>
        </p:nvPicPr>
        <p:blipFill>
          <a:blip r:embed="rId2"/>
          <a:stretch>
            <a:fillRect/>
          </a:stretch>
        </p:blipFill>
        <p:spPr>
          <a:xfrm>
            <a:off x="712222" y="4248844"/>
            <a:ext cx="3619148" cy="2377924"/>
          </a:xfrm>
          <a:prstGeom prst="rect">
            <a:avLst/>
          </a:prstGeom>
        </p:spPr>
      </p:pic>
    </p:spTree>
    <p:extLst>
      <p:ext uri="{BB962C8B-B14F-4D97-AF65-F5344CB8AC3E}">
        <p14:creationId xmlns:p14="http://schemas.microsoft.com/office/powerpoint/2010/main" val="370833917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A18F3EF-CA82-4686-B402-5EB75695C40D}"/>
              </a:ext>
            </a:extLst>
          </p:cNvPr>
          <p:cNvSpPr>
            <a:spLocks noGrp="1"/>
          </p:cNvSpPr>
          <p:nvPr>
            <p:ph type="title"/>
          </p:nvPr>
        </p:nvSpPr>
        <p:spPr/>
        <p:txBody>
          <a:bodyPr>
            <a:normAutofit/>
          </a:bodyPr>
          <a:lstStyle/>
          <a:p>
            <a:pPr algn="ctr"/>
            <a:r>
              <a:rPr lang="es-419" dirty="0"/>
              <a:t>ORTOGRAFÍA Y VOCABULARIO (Especializado)</a:t>
            </a:r>
          </a:p>
        </p:txBody>
      </p:sp>
      <p:sp>
        <p:nvSpPr>
          <p:cNvPr id="3" name="Marcador de contenido 2">
            <a:extLst>
              <a:ext uri="{FF2B5EF4-FFF2-40B4-BE49-F238E27FC236}">
                <a16:creationId xmlns:a16="http://schemas.microsoft.com/office/drawing/2014/main" id="{CCEB9BAD-F29C-4D8C-9D78-3CA656839068}"/>
              </a:ext>
            </a:extLst>
          </p:cNvPr>
          <p:cNvSpPr>
            <a:spLocks noGrp="1"/>
          </p:cNvSpPr>
          <p:nvPr>
            <p:ph idx="1"/>
          </p:nvPr>
        </p:nvSpPr>
        <p:spPr>
          <a:xfrm>
            <a:off x="581192" y="2180496"/>
            <a:ext cx="11029615" cy="4749693"/>
          </a:xfrm>
        </p:spPr>
        <p:txBody>
          <a:bodyPr>
            <a:normAutofit/>
          </a:bodyPr>
          <a:lstStyle/>
          <a:p>
            <a:pPr algn="just"/>
            <a:r>
              <a:rPr lang="es-MX" sz="2400" dirty="0"/>
              <a:t>La mejora de la ortografía y el vocabulario especializado lleva tiempo y dedicación, pero puede marcar una gran diferencia en la calidad y la efectividad de tus escritos, especialmente en entornos profesionales y académicos.</a:t>
            </a:r>
          </a:p>
          <a:p>
            <a:pPr algn="just"/>
            <a:r>
              <a:rPr lang="es-MX" sz="2400" dirty="0"/>
              <a:t>El desarrollo y la utilización de vocabulario especializado ofrecen varias ventajas en diversos contextos, desde el ámbito profesional hasta la comunicación efectiva en áreas específicas. Aquí están algunas de las ventajas más destacadas:</a:t>
            </a:r>
          </a:p>
          <a:p>
            <a:pPr algn="just"/>
            <a:r>
              <a:rPr lang="es-MX" sz="2400" dirty="0"/>
              <a:t>En resumen, el uso adecuado del vocabulario especializado es esencial para la comunicación precisa y efectiva en contextos técnicos y profesionales. Facilita la transmisión de información detallada, establece autoridad y promueve una comunicación más fluida en áreas específicas.</a:t>
            </a:r>
            <a:endParaRPr lang="es-419" sz="2400" dirty="0"/>
          </a:p>
        </p:txBody>
      </p:sp>
    </p:spTree>
    <p:extLst>
      <p:ext uri="{BB962C8B-B14F-4D97-AF65-F5344CB8AC3E}">
        <p14:creationId xmlns:p14="http://schemas.microsoft.com/office/powerpoint/2010/main" val="196338407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970DC215-DFB8-410A-8B21-3D8FCD88C196}"/>
              </a:ext>
            </a:extLst>
          </p:cNvPr>
          <p:cNvSpPr>
            <a:spLocks noGrp="1"/>
          </p:cNvSpPr>
          <p:nvPr>
            <p:ph idx="1"/>
          </p:nvPr>
        </p:nvSpPr>
        <p:spPr>
          <a:xfrm>
            <a:off x="355905" y="272820"/>
            <a:ext cx="11029615" cy="6312359"/>
          </a:xfrm>
        </p:spPr>
        <p:txBody>
          <a:bodyPr>
            <a:normAutofit/>
          </a:bodyPr>
          <a:lstStyle/>
          <a:p>
            <a:pPr algn="just"/>
            <a:r>
              <a:rPr lang="es-MX" sz="2400" u="sng" dirty="0">
                <a:solidFill>
                  <a:schemeClr val="accent2">
                    <a:lumMod val="75000"/>
                  </a:schemeClr>
                </a:solidFill>
              </a:rPr>
              <a:t>Claridad y precisión: </a:t>
            </a:r>
            <a:r>
              <a:rPr lang="es-MX" sz="2400" dirty="0"/>
              <a:t>El vocabulario especializado permite comunicar ideas de manera más precisa y clara en contextos técnicos o específicos. Utilizar términos técnicos y jerga adecuada evita malentendidos y asegura que el mensaje se transmita de manera exacta.</a:t>
            </a:r>
          </a:p>
          <a:p>
            <a:pPr algn="just"/>
            <a:r>
              <a:rPr lang="es-MX" sz="2400" u="sng" dirty="0">
                <a:solidFill>
                  <a:schemeClr val="accent2">
                    <a:lumMod val="75000"/>
                  </a:schemeClr>
                </a:solidFill>
              </a:rPr>
              <a:t>Autoridad y profesionalismo: </a:t>
            </a:r>
            <a:r>
              <a:rPr lang="es-MX" sz="2400" dirty="0"/>
              <a:t>Utilizar un vocabulario especializado demuestra conocimiento y experiencia en un campo particular. Esto contribuye a establecer una imagen de autoridad y profesionalismo, lo que puede ser valioso en situaciones como presentaciones, escritura académica o comunicación con colegas.</a:t>
            </a:r>
          </a:p>
          <a:p>
            <a:pPr algn="just"/>
            <a:r>
              <a:rPr lang="es-MX" sz="2400" u="sng" dirty="0">
                <a:solidFill>
                  <a:schemeClr val="accent2">
                    <a:lumMod val="75000"/>
                  </a:schemeClr>
                </a:solidFill>
              </a:rPr>
              <a:t>Eficiencia en la comunicación: </a:t>
            </a:r>
            <a:r>
              <a:rPr lang="es-MX" sz="2400" dirty="0"/>
              <a:t>En contextos profesionales o académicos, donde la información a menudo es detallada y específica, el uso de términos técnicos permite transmitir información de manera más concisa y eficiente.</a:t>
            </a:r>
          </a:p>
          <a:p>
            <a:pPr algn="just"/>
            <a:r>
              <a:rPr lang="es-MX" sz="2400" u="sng" dirty="0">
                <a:solidFill>
                  <a:schemeClr val="accent2">
                    <a:lumMod val="75000"/>
                  </a:schemeClr>
                </a:solidFill>
              </a:rPr>
              <a:t>Conexión con la comunidad: </a:t>
            </a:r>
            <a:r>
              <a:rPr lang="es-MX" sz="2400" dirty="0"/>
              <a:t>En comunidades especializadas o en industrias específicas, el uso de vocabulario técnico facilita la comunicación y la interacción con colegas y expertos. Esto puede ayudar a establecer conexiones más sólidas y a ser parte activa de la comunidad.</a:t>
            </a:r>
            <a:endParaRPr lang="es-419" sz="2400" dirty="0"/>
          </a:p>
        </p:txBody>
      </p:sp>
    </p:spTree>
    <p:extLst>
      <p:ext uri="{BB962C8B-B14F-4D97-AF65-F5344CB8AC3E}">
        <p14:creationId xmlns:p14="http://schemas.microsoft.com/office/powerpoint/2010/main" val="263476931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F075CC0A-3ED1-4758-B152-A84D4FC26831}"/>
              </a:ext>
            </a:extLst>
          </p:cNvPr>
          <p:cNvSpPr>
            <a:spLocks noGrp="1"/>
          </p:cNvSpPr>
          <p:nvPr>
            <p:ph idx="1"/>
          </p:nvPr>
        </p:nvSpPr>
        <p:spPr>
          <a:xfrm>
            <a:off x="382409" y="715617"/>
            <a:ext cx="11029615" cy="5689646"/>
          </a:xfrm>
        </p:spPr>
        <p:txBody>
          <a:bodyPr>
            <a:normAutofit/>
          </a:bodyPr>
          <a:lstStyle/>
          <a:p>
            <a:pPr algn="just"/>
            <a:r>
              <a:rPr lang="es-MX" sz="2800" u="sng" dirty="0">
                <a:solidFill>
                  <a:schemeClr val="accent2">
                    <a:lumMod val="75000"/>
                  </a:schemeClr>
                </a:solidFill>
              </a:rPr>
              <a:t>Negociación y colaboración: </a:t>
            </a:r>
            <a:r>
              <a:rPr lang="es-MX" sz="2800" dirty="0"/>
              <a:t>En entornos en los que se discuten acuerdos o se colabora en proyectos, el uso preciso de vocabulario especializado garantiza que todos los involucrados tengan una comprensión común de los términos y las condiciones.</a:t>
            </a:r>
          </a:p>
          <a:p>
            <a:pPr algn="just"/>
            <a:r>
              <a:rPr lang="es-MX" sz="2800" u="sng" dirty="0">
                <a:solidFill>
                  <a:schemeClr val="accent2">
                    <a:lumMod val="75000"/>
                  </a:schemeClr>
                </a:solidFill>
              </a:rPr>
              <a:t>Creatividad técnica: </a:t>
            </a:r>
            <a:r>
              <a:rPr lang="es-MX" sz="2800" dirty="0"/>
              <a:t>En campos como la ciencia, la tecnología y la ingeniería, el vocabulario especializado puede facilitar la expresión de conceptos y soluciones creativas que son difíciles de comunicar con palabras más generales.</a:t>
            </a:r>
          </a:p>
          <a:p>
            <a:pPr algn="just"/>
            <a:r>
              <a:rPr lang="es-MX" sz="2800" u="sng" dirty="0">
                <a:solidFill>
                  <a:schemeClr val="accent2">
                    <a:lumMod val="75000"/>
                  </a:schemeClr>
                </a:solidFill>
              </a:rPr>
              <a:t>Comprensión de documentos técnicos: </a:t>
            </a:r>
            <a:r>
              <a:rPr lang="es-MX" sz="2800" dirty="0"/>
              <a:t>Al leer documentos técnicos, investigaciones o informes, un buen dominio del vocabulario especializado te permite comprender y analizar la información de manera más eficaz.</a:t>
            </a:r>
          </a:p>
        </p:txBody>
      </p:sp>
    </p:spTree>
    <p:extLst>
      <p:ext uri="{BB962C8B-B14F-4D97-AF65-F5344CB8AC3E}">
        <p14:creationId xmlns:p14="http://schemas.microsoft.com/office/powerpoint/2010/main" val="341142390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7A026AEE-EDB0-4C20-86E0-70262A25E7E4}"/>
              </a:ext>
            </a:extLst>
          </p:cNvPr>
          <p:cNvSpPr>
            <a:spLocks noGrp="1"/>
          </p:cNvSpPr>
          <p:nvPr>
            <p:ph idx="1"/>
          </p:nvPr>
        </p:nvSpPr>
        <p:spPr>
          <a:xfrm>
            <a:off x="289644" y="1131155"/>
            <a:ext cx="11029615" cy="5269645"/>
          </a:xfrm>
        </p:spPr>
        <p:txBody>
          <a:bodyPr>
            <a:normAutofit/>
          </a:bodyPr>
          <a:lstStyle/>
          <a:p>
            <a:pPr algn="just"/>
            <a:r>
              <a:rPr lang="es-MX" sz="2400" u="sng" dirty="0">
                <a:solidFill>
                  <a:schemeClr val="accent2">
                    <a:lumMod val="75000"/>
                  </a:schemeClr>
                </a:solidFill>
              </a:rPr>
              <a:t>Comunicación transnacional: </a:t>
            </a:r>
            <a:r>
              <a:rPr lang="es-MX" sz="2400" dirty="0"/>
              <a:t>En campos globales, donde las comunicaciones atraviesan fronteras lingüísticas, un vocabulario especializado en inglés (el idioma predominante en muchas disciplinas) puede facilitar la comunicación y el intercambio de información.</a:t>
            </a:r>
          </a:p>
          <a:p>
            <a:pPr algn="just"/>
            <a:r>
              <a:rPr lang="es-MX" sz="2400" u="sng" dirty="0">
                <a:solidFill>
                  <a:schemeClr val="accent2">
                    <a:lumMod val="75000"/>
                  </a:schemeClr>
                </a:solidFill>
              </a:rPr>
              <a:t>Diferenciación competitiva: </a:t>
            </a:r>
            <a:r>
              <a:rPr lang="es-MX" sz="2400" dirty="0"/>
              <a:t>En campos altamente competitivos, tener un sólido vocabulario especializado puede marcar la diferencia entre los candidatos en términos de habilidades y preparación.</a:t>
            </a:r>
          </a:p>
          <a:p>
            <a:pPr algn="just"/>
            <a:r>
              <a:rPr lang="es-MX" sz="2400" u="sng" dirty="0">
                <a:solidFill>
                  <a:schemeClr val="accent2">
                    <a:lumMod val="75000"/>
                  </a:schemeClr>
                </a:solidFill>
              </a:rPr>
              <a:t>Desarrollo cognitivo: </a:t>
            </a:r>
            <a:r>
              <a:rPr lang="es-MX" sz="2400" dirty="0"/>
              <a:t>Aprender y utilizar vocabulario especializado implica un compromiso activo con el aprendizaje y el desarrollo cognitivo. Ayuda a ampliar tus conocimientos y a ejercitar tu capacidad de retención de información.</a:t>
            </a:r>
            <a:endParaRPr lang="es-419" sz="2400" dirty="0"/>
          </a:p>
          <a:p>
            <a:endParaRPr lang="es-419" dirty="0"/>
          </a:p>
        </p:txBody>
      </p:sp>
    </p:spTree>
    <p:extLst>
      <p:ext uri="{BB962C8B-B14F-4D97-AF65-F5344CB8AC3E}">
        <p14:creationId xmlns:p14="http://schemas.microsoft.com/office/powerpoint/2010/main" val="3660164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9EB7AFC-5025-4E78-977C-AABE40FB7E43}"/>
              </a:ext>
            </a:extLst>
          </p:cNvPr>
          <p:cNvSpPr>
            <a:spLocks noGrp="1"/>
          </p:cNvSpPr>
          <p:nvPr>
            <p:ph type="title"/>
          </p:nvPr>
        </p:nvSpPr>
        <p:spPr>
          <a:xfrm>
            <a:off x="821635" y="0"/>
            <a:ext cx="10515600" cy="1325563"/>
          </a:xfrm>
        </p:spPr>
        <p:txBody>
          <a:bodyPr/>
          <a:lstStyle/>
          <a:p>
            <a:pPr algn="ctr"/>
            <a:r>
              <a:rPr lang="es-ES" dirty="0"/>
              <a:t>LA LECTURA COMO PROCESO CONGITIVO</a:t>
            </a:r>
            <a:endParaRPr lang="es-EC" dirty="0"/>
          </a:p>
        </p:txBody>
      </p:sp>
      <p:sp>
        <p:nvSpPr>
          <p:cNvPr id="3" name="Marcador de contenido 2">
            <a:extLst>
              <a:ext uri="{FF2B5EF4-FFF2-40B4-BE49-F238E27FC236}">
                <a16:creationId xmlns:a16="http://schemas.microsoft.com/office/drawing/2014/main" id="{F39C14A2-318B-4FF2-A246-3F95B2AC2FC0}"/>
              </a:ext>
            </a:extLst>
          </p:cNvPr>
          <p:cNvSpPr>
            <a:spLocks noGrp="1"/>
          </p:cNvSpPr>
          <p:nvPr>
            <p:ph idx="1"/>
          </p:nvPr>
        </p:nvSpPr>
        <p:spPr>
          <a:xfrm>
            <a:off x="901148" y="1270536"/>
            <a:ext cx="10469217" cy="4977864"/>
          </a:xfrm>
        </p:spPr>
        <p:txBody>
          <a:bodyPr>
            <a:normAutofit lnSpcReduction="10000"/>
          </a:bodyPr>
          <a:lstStyle/>
          <a:p>
            <a:pPr algn="just"/>
            <a:r>
              <a:rPr lang="es-ES" sz="3600" dirty="0"/>
              <a:t>Un proceso cognitivo se refiere a cualquier actividad mental que implica el procesamiento de información. Estos procesos son esenciales para adquirir conocimientos, resolver problemas, comprender el entorno y tomar decisiones. Los procesos cognitivos son fundamentales para el funcionamiento del cerebro y la mente, y se dividen en varias categorías. El estudio de estos procesos es fundamental, ya que ayuda a comprender cómo funcionan la mente y el cerebro humano. Aquí hay algunas de las principales:</a:t>
            </a:r>
            <a:endParaRPr lang="es-EC" sz="3600" dirty="0"/>
          </a:p>
        </p:txBody>
      </p:sp>
    </p:spTree>
    <p:extLst>
      <p:ext uri="{BB962C8B-B14F-4D97-AF65-F5344CB8AC3E}">
        <p14:creationId xmlns:p14="http://schemas.microsoft.com/office/powerpoint/2010/main" val="239993782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BC7357-B884-45A2-BDC5-50AE4FECF1DC}"/>
              </a:ext>
            </a:extLst>
          </p:cNvPr>
          <p:cNvSpPr>
            <a:spLocks noGrp="1"/>
          </p:cNvSpPr>
          <p:nvPr>
            <p:ph type="title"/>
          </p:nvPr>
        </p:nvSpPr>
        <p:spPr>
          <a:xfrm>
            <a:off x="990668" y="0"/>
            <a:ext cx="9404723" cy="1400530"/>
          </a:xfrm>
        </p:spPr>
        <p:txBody>
          <a:bodyPr/>
          <a:lstStyle/>
          <a:p>
            <a:pPr algn="ctr"/>
            <a:r>
              <a:rPr lang="es-ES" dirty="0"/>
              <a:t>ORTOGRAFÍA ESPECIALIZADA</a:t>
            </a:r>
            <a:br>
              <a:rPr lang="es-ES" dirty="0"/>
            </a:br>
            <a:r>
              <a:rPr lang="es-ES" dirty="0"/>
              <a:t>PERFIL PROFESIONAL </a:t>
            </a:r>
            <a:endParaRPr lang="es-EC" dirty="0"/>
          </a:p>
        </p:txBody>
      </p:sp>
      <p:sp>
        <p:nvSpPr>
          <p:cNvPr id="3" name="Marcador de contenido 2">
            <a:extLst>
              <a:ext uri="{FF2B5EF4-FFF2-40B4-BE49-F238E27FC236}">
                <a16:creationId xmlns:a16="http://schemas.microsoft.com/office/drawing/2014/main" id="{D15F8DBA-769C-4BD3-AB61-D7D60D1EF142}"/>
              </a:ext>
            </a:extLst>
          </p:cNvPr>
          <p:cNvSpPr>
            <a:spLocks noGrp="1"/>
          </p:cNvSpPr>
          <p:nvPr>
            <p:ph idx="1"/>
          </p:nvPr>
        </p:nvSpPr>
        <p:spPr>
          <a:xfrm>
            <a:off x="645130" y="1400530"/>
            <a:ext cx="10900759" cy="5318322"/>
          </a:xfrm>
        </p:spPr>
        <p:txBody>
          <a:bodyPr>
            <a:normAutofit/>
          </a:bodyPr>
          <a:lstStyle/>
          <a:p>
            <a:pPr algn="just"/>
            <a:r>
              <a:rPr lang="es-ES" sz="3200" dirty="0"/>
              <a:t>Las normas específicas pueden variar según la disciplina y las pautas de estilo del lugar donde se presenta su trabajo (por ejemplo, revistas científicas específicas, conferencias, etc.). Si tiene un conjunto particular de términos en mente, no dude en proporcionar ejemplos para obtener orientación más específica.</a:t>
            </a:r>
          </a:p>
          <a:p>
            <a:pPr algn="just"/>
            <a:r>
              <a:rPr lang="es-ES" sz="3200" dirty="0"/>
              <a:t>Cuando se trata de ortografía especializada en el ámbito de la comunicación, ya sea en el contexto de la teoría de la comunicación, la lingüística o campos relacionados, es importante prestar atención a ciertas convenciones y términos específicos. Aquí tienes algunas pautas generales:</a:t>
            </a:r>
          </a:p>
        </p:txBody>
      </p:sp>
    </p:spTree>
    <p:extLst>
      <p:ext uri="{BB962C8B-B14F-4D97-AF65-F5344CB8AC3E}">
        <p14:creationId xmlns:p14="http://schemas.microsoft.com/office/powerpoint/2010/main" val="398574610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69800D-0E6B-42EF-A963-17C8C25CE90C}"/>
              </a:ext>
            </a:extLst>
          </p:cNvPr>
          <p:cNvSpPr>
            <a:spLocks noGrp="1"/>
          </p:cNvSpPr>
          <p:nvPr>
            <p:ph type="title"/>
          </p:nvPr>
        </p:nvSpPr>
        <p:spPr>
          <a:xfrm>
            <a:off x="646111" y="452718"/>
            <a:ext cx="9404723" cy="726725"/>
          </a:xfrm>
        </p:spPr>
        <p:txBody>
          <a:bodyPr/>
          <a:lstStyle/>
          <a:p>
            <a:pPr algn="ctr"/>
            <a:r>
              <a:rPr lang="es-ES" dirty="0"/>
              <a:t>Términos técnicos</a:t>
            </a:r>
            <a:endParaRPr lang="es-EC" dirty="0"/>
          </a:p>
        </p:txBody>
      </p:sp>
      <p:sp>
        <p:nvSpPr>
          <p:cNvPr id="3" name="Marcador de contenido 2">
            <a:extLst>
              <a:ext uri="{FF2B5EF4-FFF2-40B4-BE49-F238E27FC236}">
                <a16:creationId xmlns:a16="http://schemas.microsoft.com/office/drawing/2014/main" id="{F71E4172-70EE-4E1E-A953-53C77AB2BAA3}"/>
              </a:ext>
            </a:extLst>
          </p:cNvPr>
          <p:cNvSpPr>
            <a:spLocks noGrp="1"/>
          </p:cNvSpPr>
          <p:nvPr>
            <p:ph idx="1"/>
          </p:nvPr>
        </p:nvSpPr>
        <p:spPr>
          <a:xfrm>
            <a:off x="410817" y="1311965"/>
            <a:ext cx="10747513" cy="5287617"/>
          </a:xfrm>
        </p:spPr>
        <p:txBody>
          <a:bodyPr>
            <a:normAutofit/>
          </a:bodyPr>
          <a:lstStyle/>
          <a:p>
            <a:pPr algn="just"/>
            <a:r>
              <a:rPr lang="es-ES" sz="2800" dirty="0"/>
              <a:t>Utiliza los términos técnicos de manera precisa y consistente. Por ejemplo, si estás hablando sobre modelos de comunicación (como el modelo de Shannon y Weaver), asegúrate de escribir los nombres correctamente y seguir las convenciones específicas asociadas con estos modelos.</a:t>
            </a:r>
          </a:p>
          <a:p>
            <a:pPr algn="just"/>
            <a:r>
              <a:rPr lang="es-ES" sz="2800" dirty="0"/>
              <a:t>Ejemplo:</a:t>
            </a:r>
          </a:p>
          <a:p>
            <a:pPr algn="just"/>
            <a:r>
              <a:rPr lang="es-ES" sz="2800" dirty="0"/>
              <a:t>Correcto: "Según el Modelo de Shannon y Weaver, la comunicación se divide en procesos de codificación, transmisión, recepción y decodificación."</a:t>
            </a:r>
          </a:p>
          <a:p>
            <a:pPr algn="just"/>
            <a:r>
              <a:rPr lang="es-ES" sz="2800" dirty="0"/>
              <a:t>Incorrecto: "Según el Modelo de Shannon y Weber, la comunicación se divide en procesos de codificación, transmisión, recepción y decodificación."</a:t>
            </a:r>
            <a:endParaRPr lang="es-EC" sz="2800" dirty="0"/>
          </a:p>
        </p:txBody>
      </p:sp>
    </p:spTree>
    <p:extLst>
      <p:ext uri="{BB962C8B-B14F-4D97-AF65-F5344CB8AC3E}">
        <p14:creationId xmlns:p14="http://schemas.microsoft.com/office/powerpoint/2010/main" val="330984457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C9C926-0D4A-4871-ABA2-CE5F894941A2}"/>
              </a:ext>
            </a:extLst>
          </p:cNvPr>
          <p:cNvSpPr>
            <a:spLocks noGrp="1"/>
          </p:cNvSpPr>
          <p:nvPr>
            <p:ph type="title"/>
          </p:nvPr>
        </p:nvSpPr>
        <p:spPr/>
        <p:txBody>
          <a:bodyPr/>
          <a:lstStyle/>
          <a:p>
            <a:pPr algn="ctr"/>
            <a:r>
              <a:rPr lang="es-ES" dirty="0"/>
              <a:t>Lenguaje claro y preciso</a:t>
            </a:r>
            <a:endParaRPr lang="es-EC" dirty="0"/>
          </a:p>
        </p:txBody>
      </p:sp>
      <p:sp>
        <p:nvSpPr>
          <p:cNvPr id="3" name="Marcador de contenido 2">
            <a:extLst>
              <a:ext uri="{FF2B5EF4-FFF2-40B4-BE49-F238E27FC236}">
                <a16:creationId xmlns:a16="http://schemas.microsoft.com/office/drawing/2014/main" id="{6FE6EFE6-AA82-4C6B-83E3-07F47DF3AAF0}"/>
              </a:ext>
            </a:extLst>
          </p:cNvPr>
          <p:cNvSpPr>
            <a:spLocks noGrp="1"/>
          </p:cNvSpPr>
          <p:nvPr>
            <p:ph idx="1"/>
          </p:nvPr>
        </p:nvSpPr>
        <p:spPr>
          <a:xfrm>
            <a:off x="384313" y="1537252"/>
            <a:ext cx="11383617" cy="5062331"/>
          </a:xfrm>
        </p:spPr>
        <p:txBody>
          <a:bodyPr>
            <a:normAutofit/>
          </a:bodyPr>
          <a:lstStyle/>
          <a:p>
            <a:pPr algn="just"/>
            <a:r>
              <a:rPr lang="es-ES" sz="2800" dirty="0"/>
              <a:t>En la comunicación especializada, la claridad y la precisión son fundamentales. Evita ambigüedades y utiliza un lenguaje que sea comprensible para tu audiencia, que en este caso puede incluir a otros expertos en comunicación o disciplinas relacionadas.</a:t>
            </a:r>
          </a:p>
          <a:p>
            <a:pPr algn="just"/>
            <a:r>
              <a:rPr lang="es-ES" sz="2800" dirty="0"/>
              <a:t>Ejemplo:</a:t>
            </a:r>
          </a:p>
          <a:p>
            <a:pPr algn="just"/>
            <a:r>
              <a:rPr lang="es-ES" sz="2800" dirty="0"/>
              <a:t>Correcto: "El estudio empleó un enfoque cualitativo para analizar los patrones de comunicación organizacional en el entorno empresarial."</a:t>
            </a:r>
          </a:p>
          <a:p>
            <a:pPr algn="just"/>
            <a:r>
              <a:rPr lang="es-ES" sz="2800" dirty="0"/>
              <a:t>Incorrecto: "El estudio utilizó un enfoque cualitativo para mirar los patrones de comunicación organizacional en el entorno empresarial."</a:t>
            </a:r>
            <a:endParaRPr lang="es-EC" sz="2800" dirty="0"/>
          </a:p>
        </p:txBody>
      </p:sp>
    </p:spTree>
    <p:extLst>
      <p:ext uri="{BB962C8B-B14F-4D97-AF65-F5344CB8AC3E}">
        <p14:creationId xmlns:p14="http://schemas.microsoft.com/office/powerpoint/2010/main" val="60775386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717DF92-08EB-409A-B74D-0C5A1BB401A8}"/>
              </a:ext>
            </a:extLst>
          </p:cNvPr>
          <p:cNvSpPr>
            <a:spLocks noGrp="1"/>
          </p:cNvSpPr>
          <p:nvPr>
            <p:ph type="title"/>
          </p:nvPr>
        </p:nvSpPr>
        <p:spPr/>
        <p:txBody>
          <a:bodyPr/>
          <a:lstStyle/>
          <a:p>
            <a:pPr algn="ctr"/>
            <a:r>
              <a:rPr lang="es-ES" dirty="0"/>
              <a:t>Estilo de escritura académica</a:t>
            </a:r>
            <a:endParaRPr lang="es-EC" dirty="0"/>
          </a:p>
        </p:txBody>
      </p:sp>
      <p:sp>
        <p:nvSpPr>
          <p:cNvPr id="3" name="Marcador de contenido 2">
            <a:extLst>
              <a:ext uri="{FF2B5EF4-FFF2-40B4-BE49-F238E27FC236}">
                <a16:creationId xmlns:a16="http://schemas.microsoft.com/office/drawing/2014/main" id="{887709CA-7D01-4D49-A741-12A3D953E908}"/>
              </a:ext>
            </a:extLst>
          </p:cNvPr>
          <p:cNvSpPr>
            <a:spLocks noGrp="1"/>
          </p:cNvSpPr>
          <p:nvPr>
            <p:ph idx="1"/>
          </p:nvPr>
        </p:nvSpPr>
        <p:spPr>
          <a:xfrm>
            <a:off x="159026" y="1550504"/>
            <a:ext cx="11386863" cy="5088835"/>
          </a:xfrm>
        </p:spPr>
        <p:txBody>
          <a:bodyPr>
            <a:normAutofit/>
          </a:bodyPr>
          <a:lstStyle/>
          <a:p>
            <a:pPr algn="just"/>
            <a:r>
              <a:rPr lang="es-ES" sz="4000" dirty="0"/>
              <a:t>Si estás redactando un trabajo académico, sigue las convenciones de estilo establecidas en tu disciplina. Esto puede incluir la citación adecuada de fuentes, la estructura del documento y el formato de las referencias bibliográficas.</a:t>
            </a:r>
            <a:endParaRPr lang="es-EC" sz="4000" dirty="0"/>
          </a:p>
        </p:txBody>
      </p:sp>
    </p:spTree>
    <p:extLst>
      <p:ext uri="{BB962C8B-B14F-4D97-AF65-F5344CB8AC3E}">
        <p14:creationId xmlns:p14="http://schemas.microsoft.com/office/powerpoint/2010/main" val="217496020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3D8CFD-9FE0-46B5-980F-1BB0A17DC0EA}"/>
              </a:ext>
            </a:extLst>
          </p:cNvPr>
          <p:cNvSpPr>
            <a:spLocks noGrp="1"/>
          </p:cNvSpPr>
          <p:nvPr>
            <p:ph type="title"/>
          </p:nvPr>
        </p:nvSpPr>
        <p:spPr/>
        <p:txBody>
          <a:bodyPr/>
          <a:lstStyle/>
          <a:p>
            <a:pPr algn="ctr"/>
            <a:r>
              <a:rPr lang="es-ES" dirty="0"/>
              <a:t>Siglas y abreviaturas</a:t>
            </a:r>
            <a:endParaRPr lang="es-EC" dirty="0"/>
          </a:p>
        </p:txBody>
      </p:sp>
      <p:sp>
        <p:nvSpPr>
          <p:cNvPr id="3" name="Marcador de contenido 2">
            <a:extLst>
              <a:ext uri="{FF2B5EF4-FFF2-40B4-BE49-F238E27FC236}">
                <a16:creationId xmlns:a16="http://schemas.microsoft.com/office/drawing/2014/main" id="{08F900E3-BF30-4C72-AD01-5F3B9BEBE726}"/>
              </a:ext>
            </a:extLst>
          </p:cNvPr>
          <p:cNvSpPr>
            <a:spLocks noGrp="1"/>
          </p:cNvSpPr>
          <p:nvPr>
            <p:ph idx="1"/>
          </p:nvPr>
        </p:nvSpPr>
        <p:spPr>
          <a:xfrm>
            <a:off x="0" y="1351722"/>
            <a:ext cx="11688417" cy="5287617"/>
          </a:xfrm>
        </p:spPr>
        <p:txBody>
          <a:bodyPr>
            <a:normAutofit/>
          </a:bodyPr>
          <a:lstStyle/>
          <a:p>
            <a:pPr algn="just"/>
            <a:r>
              <a:rPr lang="es-ES" sz="3200" dirty="0"/>
              <a:t>Cuando utilices siglas o abreviaturas específicas en el campo de la comunicación, asegúrate de explicarlas la primera vez que aparezcan en tu texto y úsalas de manera consistente después de esa introducción.</a:t>
            </a:r>
          </a:p>
          <a:p>
            <a:pPr algn="just"/>
            <a:r>
              <a:rPr lang="es-ES" sz="3200" dirty="0"/>
              <a:t>Ejemplo:</a:t>
            </a:r>
          </a:p>
          <a:p>
            <a:pPr algn="just"/>
            <a:r>
              <a:rPr lang="es-ES" sz="3200" dirty="0"/>
              <a:t>Correcto: "La ICA (Asociación Internacional de Comunicación) organiza conferencias anuales."</a:t>
            </a:r>
          </a:p>
          <a:p>
            <a:pPr algn="just"/>
            <a:r>
              <a:rPr lang="es-ES" sz="3200" dirty="0"/>
              <a:t>Incorrecto: "La IAC (Asociación Internacional de Comunicación) organiza conferencias anuales."</a:t>
            </a:r>
            <a:endParaRPr lang="es-EC" sz="3200" dirty="0"/>
          </a:p>
        </p:txBody>
      </p:sp>
    </p:spTree>
    <p:extLst>
      <p:ext uri="{BB962C8B-B14F-4D97-AF65-F5344CB8AC3E}">
        <p14:creationId xmlns:p14="http://schemas.microsoft.com/office/powerpoint/2010/main" val="150870217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B9F3BE-5A47-4A20-A220-F226482E13CD}"/>
              </a:ext>
            </a:extLst>
          </p:cNvPr>
          <p:cNvSpPr>
            <a:spLocks noGrp="1"/>
          </p:cNvSpPr>
          <p:nvPr>
            <p:ph type="title"/>
          </p:nvPr>
        </p:nvSpPr>
        <p:spPr/>
        <p:txBody>
          <a:bodyPr/>
          <a:lstStyle/>
          <a:p>
            <a:pPr algn="ctr"/>
            <a:r>
              <a:rPr lang="es-ES" b="0" i="0" dirty="0">
                <a:solidFill>
                  <a:srgbClr val="FF0000"/>
                </a:solidFill>
                <a:effectLst/>
                <a:latin typeface="Söhne"/>
              </a:rPr>
              <a:t>Tipología textual</a:t>
            </a:r>
            <a:endParaRPr lang="es-EC" dirty="0">
              <a:solidFill>
                <a:srgbClr val="FF0000"/>
              </a:solidFill>
            </a:endParaRPr>
          </a:p>
        </p:txBody>
      </p:sp>
      <p:sp>
        <p:nvSpPr>
          <p:cNvPr id="3" name="Marcador de contenido 2">
            <a:extLst>
              <a:ext uri="{FF2B5EF4-FFF2-40B4-BE49-F238E27FC236}">
                <a16:creationId xmlns:a16="http://schemas.microsoft.com/office/drawing/2014/main" id="{1C35D896-293D-45E0-82F8-494648696951}"/>
              </a:ext>
            </a:extLst>
          </p:cNvPr>
          <p:cNvSpPr>
            <a:spLocks noGrp="1"/>
          </p:cNvSpPr>
          <p:nvPr>
            <p:ph idx="1"/>
          </p:nvPr>
        </p:nvSpPr>
        <p:spPr/>
        <p:txBody>
          <a:bodyPr>
            <a:normAutofit/>
          </a:bodyPr>
          <a:lstStyle/>
          <a:p>
            <a:pPr algn="just"/>
            <a:r>
              <a:rPr lang="es-ES" sz="3600" dirty="0"/>
              <a:t>En el contexto de la tipología textual, se refiere a la clasificación de los textos según sus características estructurales y comunicativas. Cada tipo de texto tiene propósitos y estructuras particulares. Aquí hay una descripción más detallada de algunos tipos de tipologías textuales comunes:</a:t>
            </a:r>
            <a:endParaRPr lang="es-EC" sz="3600" dirty="0"/>
          </a:p>
        </p:txBody>
      </p:sp>
    </p:spTree>
    <p:extLst>
      <p:ext uri="{BB962C8B-B14F-4D97-AF65-F5344CB8AC3E}">
        <p14:creationId xmlns:p14="http://schemas.microsoft.com/office/powerpoint/2010/main" val="538566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CB91394-EDCE-4DC7-8901-EB94804BCF50}"/>
              </a:ext>
            </a:extLst>
          </p:cNvPr>
          <p:cNvSpPr>
            <a:spLocks noGrp="1"/>
          </p:cNvSpPr>
          <p:nvPr>
            <p:ph type="title"/>
          </p:nvPr>
        </p:nvSpPr>
        <p:spPr/>
        <p:txBody>
          <a:bodyPr/>
          <a:lstStyle/>
          <a:p>
            <a:pPr algn="ctr"/>
            <a:r>
              <a:rPr lang="es-ES" dirty="0"/>
              <a:t>LO PONEMOS EN PRÁCTICA…….AHORA</a:t>
            </a:r>
            <a:endParaRPr lang="es-EC" dirty="0"/>
          </a:p>
        </p:txBody>
      </p:sp>
      <p:pic>
        <p:nvPicPr>
          <p:cNvPr id="4" name="Marcador de contenido 3">
            <a:extLst>
              <a:ext uri="{FF2B5EF4-FFF2-40B4-BE49-F238E27FC236}">
                <a16:creationId xmlns:a16="http://schemas.microsoft.com/office/drawing/2014/main" id="{1B6BB540-3E28-4C64-B542-AFD9EED74824}"/>
              </a:ext>
            </a:extLst>
          </p:cNvPr>
          <p:cNvPicPr>
            <a:picLocks noGrp="1" noChangeAspect="1"/>
          </p:cNvPicPr>
          <p:nvPr>
            <p:ph idx="1"/>
          </p:nvPr>
        </p:nvPicPr>
        <p:blipFill>
          <a:blip r:embed="rId2"/>
          <a:stretch>
            <a:fillRect/>
          </a:stretch>
        </p:blipFill>
        <p:spPr>
          <a:xfrm>
            <a:off x="3705726" y="1690688"/>
            <a:ext cx="3874687" cy="5080584"/>
          </a:xfrm>
          <a:prstGeom prst="rect">
            <a:avLst/>
          </a:prstGeom>
        </p:spPr>
      </p:pic>
    </p:spTree>
    <p:extLst>
      <p:ext uri="{BB962C8B-B14F-4D97-AF65-F5344CB8AC3E}">
        <p14:creationId xmlns:p14="http://schemas.microsoft.com/office/powerpoint/2010/main" val="428998974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898890BD-CC7C-4D30-A21C-2B4B73AD6811}"/>
              </a:ext>
            </a:extLst>
          </p:cNvPr>
          <p:cNvSpPr>
            <a:spLocks noGrp="1"/>
          </p:cNvSpPr>
          <p:nvPr>
            <p:ph idx="1"/>
          </p:nvPr>
        </p:nvSpPr>
        <p:spPr>
          <a:xfrm>
            <a:off x="741145" y="750771"/>
            <a:ext cx="10612655" cy="5426192"/>
          </a:xfrm>
        </p:spPr>
        <p:txBody>
          <a:bodyPr>
            <a:normAutofit/>
          </a:bodyPr>
          <a:lstStyle/>
          <a:p>
            <a:r>
              <a:rPr lang="es-MX" sz="3200" dirty="0"/>
              <a:t>La tipología textual se refiere a la clasificación de los textos según su propósito, estructura y características lingüísticas. Los principales tipos de textos incluyen narrativos, descriptivos, expositivos, argumentativos e instructivos, entre otros. Aquí te explico cada uno con ejemplos:</a:t>
            </a:r>
          </a:p>
          <a:p>
            <a:pPr marL="0" indent="0">
              <a:buNone/>
            </a:pPr>
            <a:r>
              <a:rPr lang="es-MX" sz="3200" b="1" dirty="0"/>
              <a:t>Texto Narrativo</a:t>
            </a:r>
            <a:r>
              <a:rPr lang="es-MX" sz="3200" dirty="0"/>
              <a:t>:</a:t>
            </a:r>
          </a:p>
          <a:p>
            <a:pPr marL="742950" lvl="1" indent="-285750">
              <a:buFont typeface="+mj-lt"/>
              <a:buAutoNum type="arabicPeriod"/>
            </a:pPr>
            <a:r>
              <a:rPr lang="es-MX" sz="2800" b="1" dirty="0"/>
              <a:t>Definición</a:t>
            </a:r>
            <a:r>
              <a:rPr lang="es-MX" sz="2800" dirty="0"/>
              <a:t>: Relata una historia o serie de eventos, generalmente con un inicio, desarrollo y final.</a:t>
            </a:r>
          </a:p>
          <a:p>
            <a:pPr marL="742950" lvl="1" indent="-285750">
              <a:buFont typeface="+mj-lt"/>
              <a:buAutoNum type="arabicPeriod"/>
            </a:pPr>
            <a:r>
              <a:rPr lang="es-MX" sz="2800" b="1" dirty="0"/>
              <a:t>Ejemplo</a:t>
            </a:r>
            <a:r>
              <a:rPr lang="es-MX" sz="2800" dirty="0"/>
              <a:t>: Un cuento, una novela, una leyenda.</a:t>
            </a:r>
          </a:p>
          <a:p>
            <a:pPr marL="742950" lvl="1" indent="-285750">
              <a:buFont typeface="+mj-lt"/>
              <a:buAutoNum type="arabicPeriod"/>
            </a:pPr>
            <a:r>
              <a:rPr lang="es-MX" sz="2800" b="1" dirty="0"/>
              <a:t>Fragmento</a:t>
            </a:r>
            <a:r>
              <a:rPr lang="es-MX" sz="2800" dirty="0"/>
              <a:t>: "Había una vez un pequeño pueblo rodeado de montañas, donde vivía un joven pastor llamado Pedro. Un día, mientras cuidaba de sus ovejas..."</a:t>
            </a:r>
          </a:p>
          <a:p>
            <a:endParaRPr lang="es-419" dirty="0"/>
          </a:p>
        </p:txBody>
      </p:sp>
    </p:spTree>
    <p:extLst>
      <p:ext uri="{BB962C8B-B14F-4D97-AF65-F5344CB8AC3E}">
        <p14:creationId xmlns:p14="http://schemas.microsoft.com/office/powerpoint/2010/main" val="200059049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35640EDE-39C7-498A-99B4-F2ACCE09F1F8}"/>
              </a:ext>
            </a:extLst>
          </p:cNvPr>
          <p:cNvSpPr>
            <a:spLocks noGrp="1"/>
          </p:cNvSpPr>
          <p:nvPr>
            <p:ph idx="1"/>
          </p:nvPr>
        </p:nvSpPr>
        <p:spPr>
          <a:xfrm>
            <a:off x="838200" y="539015"/>
            <a:ext cx="10515600" cy="5637948"/>
          </a:xfrm>
        </p:spPr>
        <p:txBody>
          <a:bodyPr/>
          <a:lstStyle/>
          <a:p>
            <a:r>
              <a:rPr lang="es-MX" sz="3600" b="1" dirty="0"/>
              <a:t>Texto Descriptivo</a:t>
            </a:r>
            <a:r>
              <a:rPr lang="es-MX" sz="3600" dirty="0"/>
              <a:t>:</a:t>
            </a:r>
          </a:p>
          <a:p>
            <a:pPr>
              <a:buFont typeface="Arial" panose="020B0604020202020204" pitchFamily="34" charset="0"/>
              <a:buChar char="•"/>
            </a:pPr>
            <a:r>
              <a:rPr lang="es-MX" sz="3600" b="1" dirty="0"/>
              <a:t>Definición</a:t>
            </a:r>
            <a:r>
              <a:rPr lang="es-MX" sz="3600" dirty="0"/>
              <a:t>: Describe personas, lugares, objetos o situaciones, detallando sus características.</a:t>
            </a:r>
          </a:p>
          <a:p>
            <a:pPr>
              <a:buFont typeface="Arial" panose="020B0604020202020204" pitchFamily="34" charset="0"/>
              <a:buChar char="•"/>
            </a:pPr>
            <a:r>
              <a:rPr lang="es-MX" sz="3600" b="1" dirty="0"/>
              <a:t>Ejemplo</a:t>
            </a:r>
            <a:r>
              <a:rPr lang="es-MX" sz="3600" dirty="0"/>
              <a:t>: Una descripción de un paisaje, un retrato de un personaje, un catálogo de productos.</a:t>
            </a:r>
          </a:p>
          <a:p>
            <a:pPr>
              <a:buFont typeface="Arial" panose="020B0604020202020204" pitchFamily="34" charset="0"/>
              <a:buChar char="•"/>
            </a:pPr>
            <a:r>
              <a:rPr lang="es-MX" sz="3600" b="1" dirty="0"/>
              <a:t>Fragmento</a:t>
            </a:r>
            <a:r>
              <a:rPr lang="es-MX" sz="3600" dirty="0"/>
              <a:t>: "El jardín era un oasis de colores vibrantes, con flores de todos los tonos del arcoíris y árboles altos que brindaban una sombra refrescante..."</a:t>
            </a:r>
          </a:p>
          <a:p>
            <a:endParaRPr lang="es-419" dirty="0"/>
          </a:p>
        </p:txBody>
      </p:sp>
    </p:spTree>
    <p:extLst>
      <p:ext uri="{BB962C8B-B14F-4D97-AF65-F5344CB8AC3E}">
        <p14:creationId xmlns:p14="http://schemas.microsoft.com/office/powerpoint/2010/main" val="370776278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3BF88F14-9A77-422F-B36F-B04FFE13AD7E}"/>
              </a:ext>
            </a:extLst>
          </p:cNvPr>
          <p:cNvSpPr>
            <a:spLocks noGrp="1"/>
          </p:cNvSpPr>
          <p:nvPr>
            <p:ph idx="1"/>
          </p:nvPr>
        </p:nvSpPr>
        <p:spPr>
          <a:xfrm>
            <a:off x="838200" y="558265"/>
            <a:ext cx="10515600" cy="5618698"/>
          </a:xfrm>
        </p:spPr>
        <p:txBody>
          <a:bodyPr/>
          <a:lstStyle/>
          <a:p>
            <a:r>
              <a:rPr lang="es-MX" sz="3600" b="1" dirty="0"/>
              <a:t>Texto Expositivo</a:t>
            </a:r>
            <a:r>
              <a:rPr lang="es-MX" sz="3600" dirty="0"/>
              <a:t>:</a:t>
            </a:r>
          </a:p>
          <a:p>
            <a:pPr>
              <a:buFont typeface="Arial" panose="020B0604020202020204" pitchFamily="34" charset="0"/>
              <a:buChar char="•"/>
            </a:pPr>
            <a:r>
              <a:rPr lang="es-MX" sz="3600" b="1" dirty="0"/>
              <a:t>Definición</a:t>
            </a:r>
            <a:r>
              <a:rPr lang="es-MX" sz="3600" dirty="0"/>
              <a:t>: Explica información, conceptos o ideas de manera clara y ordenada.</a:t>
            </a:r>
          </a:p>
          <a:p>
            <a:pPr>
              <a:buFont typeface="Arial" panose="020B0604020202020204" pitchFamily="34" charset="0"/>
              <a:buChar char="•"/>
            </a:pPr>
            <a:r>
              <a:rPr lang="es-MX" sz="3600" b="1" dirty="0"/>
              <a:t>Ejemplo</a:t>
            </a:r>
            <a:r>
              <a:rPr lang="es-MX" sz="3600" dirty="0"/>
              <a:t>: Un artículo científico, un manual de instrucciones, un ensayo informativo.</a:t>
            </a:r>
          </a:p>
          <a:p>
            <a:pPr>
              <a:buFont typeface="Arial" panose="020B0604020202020204" pitchFamily="34" charset="0"/>
              <a:buChar char="•"/>
            </a:pPr>
            <a:r>
              <a:rPr lang="es-MX" sz="3600" b="1" dirty="0"/>
              <a:t>Fragmento</a:t>
            </a:r>
            <a:r>
              <a:rPr lang="es-MX" sz="3600" dirty="0"/>
              <a:t>: "La fotosíntesis es el proceso por el cual las plantas convierten la luz solar en energía química. Este proceso ocurre en las hojas, donde se encuentra la clorofila..."</a:t>
            </a:r>
          </a:p>
          <a:p>
            <a:endParaRPr lang="es-419" dirty="0"/>
          </a:p>
        </p:txBody>
      </p:sp>
    </p:spTree>
    <p:extLst>
      <p:ext uri="{BB962C8B-B14F-4D97-AF65-F5344CB8AC3E}">
        <p14:creationId xmlns:p14="http://schemas.microsoft.com/office/powerpoint/2010/main" val="36963253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AC3972E3-FCD7-4701-8F27-E62B1E530BDE}"/>
              </a:ext>
            </a:extLst>
          </p:cNvPr>
          <p:cNvSpPr>
            <a:spLocks noGrp="1"/>
          </p:cNvSpPr>
          <p:nvPr>
            <p:ph idx="1"/>
          </p:nvPr>
        </p:nvSpPr>
        <p:spPr>
          <a:xfrm>
            <a:off x="742122" y="768626"/>
            <a:ext cx="10575235" cy="5883965"/>
          </a:xfrm>
        </p:spPr>
        <p:txBody>
          <a:bodyPr>
            <a:normAutofit/>
          </a:bodyPr>
          <a:lstStyle/>
          <a:p>
            <a:pPr algn="just"/>
            <a:r>
              <a:rPr lang="es-ES" sz="3600" dirty="0"/>
              <a:t>Es el proceso de interpretar e organizar la información sensorial proveniente del entorno. Incluye la visión, el oído, el tacto, el gusto y el olfato. </a:t>
            </a:r>
            <a:r>
              <a:rPr lang="es-ES" sz="3600" u="sng" dirty="0">
                <a:solidFill>
                  <a:schemeClr val="bg1"/>
                </a:solidFill>
              </a:rPr>
              <a:t>Ejemplo:</a:t>
            </a:r>
            <a:r>
              <a:rPr lang="es-ES" sz="3600" dirty="0"/>
              <a:t> Identificar rápidamente la forma y el color de un objeto en un entorno.</a:t>
            </a:r>
          </a:p>
          <a:p>
            <a:pPr algn="just"/>
            <a:r>
              <a:rPr lang="es-ES" sz="3600" dirty="0"/>
              <a:t>La atención se refiere a la capacidad de concentrarse en estímulos específicos mientras se ignoran otros. Es esencial para filtrar y procesar la gran cantidad de información disponible en cualquier momento.</a:t>
            </a:r>
          </a:p>
          <a:p>
            <a:pPr algn="just"/>
            <a:r>
              <a:rPr lang="es-ES" sz="3600" dirty="0"/>
              <a:t>Concentrarse en una tarea específica, como leer un libro, mientras ignora distracciones externas.</a:t>
            </a:r>
            <a:endParaRPr lang="es-EC" sz="3600" dirty="0"/>
          </a:p>
        </p:txBody>
      </p:sp>
    </p:spTree>
    <p:extLst>
      <p:ext uri="{BB962C8B-B14F-4D97-AF65-F5344CB8AC3E}">
        <p14:creationId xmlns:p14="http://schemas.microsoft.com/office/powerpoint/2010/main" val="13983012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6AEACBF0-EC1E-4D54-B324-A9B71E21D537}"/>
              </a:ext>
            </a:extLst>
          </p:cNvPr>
          <p:cNvSpPr>
            <a:spLocks noGrp="1"/>
          </p:cNvSpPr>
          <p:nvPr>
            <p:ph idx="1"/>
          </p:nvPr>
        </p:nvSpPr>
        <p:spPr>
          <a:xfrm>
            <a:off x="838200" y="798897"/>
            <a:ext cx="10515600" cy="5378066"/>
          </a:xfrm>
        </p:spPr>
        <p:txBody>
          <a:bodyPr>
            <a:normAutofit lnSpcReduction="10000"/>
          </a:bodyPr>
          <a:lstStyle/>
          <a:p>
            <a:r>
              <a:rPr lang="es-MX" sz="3600" b="1" dirty="0"/>
              <a:t>Texto Argumentativo</a:t>
            </a:r>
            <a:r>
              <a:rPr lang="es-MX" sz="3600" dirty="0"/>
              <a:t>:</a:t>
            </a:r>
          </a:p>
          <a:p>
            <a:pPr>
              <a:buFont typeface="Arial" panose="020B0604020202020204" pitchFamily="34" charset="0"/>
              <a:buChar char="•"/>
            </a:pPr>
            <a:r>
              <a:rPr lang="es-MX" sz="3600" b="1" dirty="0"/>
              <a:t>Definición</a:t>
            </a:r>
            <a:r>
              <a:rPr lang="es-MX" sz="3600" dirty="0"/>
              <a:t>: Presenta argumentos para persuadir o convencer al lector de una opinión o punto de vista.</a:t>
            </a:r>
          </a:p>
          <a:p>
            <a:pPr>
              <a:buFont typeface="Arial" panose="020B0604020202020204" pitchFamily="34" charset="0"/>
              <a:buChar char="•"/>
            </a:pPr>
            <a:r>
              <a:rPr lang="es-MX" sz="3600" b="1" dirty="0"/>
              <a:t>Ejemplo</a:t>
            </a:r>
            <a:r>
              <a:rPr lang="es-MX" sz="3600" dirty="0"/>
              <a:t>: Un editorial, un ensayo argumentativo, un discurso político.</a:t>
            </a:r>
          </a:p>
          <a:p>
            <a:pPr>
              <a:buFont typeface="Arial" panose="020B0604020202020204" pitchFamily="34" charset="0"/>
              <a:buChar char="•"/>
            </a:pPr>
            <a:r>
              <a:rPr lang="es-MX" sz="3600" b="1" dirty="0"/>
              <a:t>Fragmento</a:t>
            </a:r>
            <a:r>
              <a:rPr lang="es-MX" sz="3600" dirty="0"/>
              <a:t>: "Es fundamental implementar políticas ambientales más estrictas. La contaminación está alcanzando niveles insostenibles, y solo con medidas drásticas podremos asegurar un futuro saludable para las próximas generaciones..."</a:t>
            </a:r>
          </a:p>
          <a:p>
            <a:endParaRPr lang="es-419" dirty="0"/>
          </a:p>
        </p:txBody>
      </p:sp>
    </p:spTree>
    <p:extLst>
      <p:ext uri="{BB962C8B-B14F-4D97-AF65-F5344CB8AC3E}">
        <p14:creationId xmlns:p14="http://schemas.microsoft.com/office/powerpoint/2010/main" val="22903883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F381429B-854F-49DF-BA10-C045AAFE8535}"/>
              </a:ext>
            </a:extLst>
          </p:cNvPr>
          <p:cNvSpPr>
            <a:spLocks noGrp="1"/>
          </p:cNvSpPr>
          <p:nvPr>
            <p:ph idx="1"/>
          </p:nvPr>
        </p:nvSpPr>
        <p:spPr>
          <a:xfrm>
            <a:off x="838200" y="712269"/>
            <a:ext cx="10515600" cy="5464694"/>
          </a:xfrm>
        </p:spPr>
        <p:txBody>
          <a:bodyPr>
            <a:normAutofit lnSpcReduction="10000"/>
          </a:bodyPr>
          <a:lstStyle/>
          <a:p>
            <a:pPr marL="0" indent="0">
              <a:buNone/>
            </a:pPr>
            <a:r>
              <a:rPr lang="es-MX" sz="3200" b="1" dirty="0"/>
              <a:t>Texto Instructivo</a:t>
            </a:r>
            <a:r>
              <a:rPr lang="es-MX" sz="3200" dirty="0"/>
              <a:t>:</a:t>
            </a:r>
          </a:p>
          <a:p>
            <a:pPr marL="742950" lvl="1" indent="-285750">
              <a:buFont typeface="+mj-lt"/>
              <a:buAutoNum type="arabicPeriod"/>
            </a:pPr>
            <a:r>
              <a:rPr lang="es-MX" sz="2800" b="1" dirty="0"/>
              <a:t>Definición</a:t>
            </a:r>
            <a:r>
              <a:rPr lang="es-MX" sz="2800" dirty="0"/>
              <a:t>: Proporciona instrucciones o directrices para realizar una tarea o procedimiento.</a:t>
            </a:r>
          </a:p>
          <a:p>
            <a:pPr marL="742950" lvl="1" indent="-285750">
              <a:buFont typeface="+mj-lt"/>
              <a:buAutoNum type="arabicPeriod"/>
            </a:pPr>
            <a:r>
              <a:rPr lang="es-MX" sz="2800" b="1" dirty="0"/>
              <a:t>Ejemplo</a:t>
            </a:r>
            <a:r>
              <a:rPr lang="es-MX" sz="2800" dirty="0"/>
              <a:t>: Una receta de cocina, un manual de usuario, las reglas de un juego.</a:t>
            </a:r>
          </a:p>
          <a:p>
            <a:pPr marL="742950" lvl="1" indent="-285750">
              <a:buFont typeface="+mj-lt"/>
              <a:buAutoNum type="arabicPeriod"/>
            </a:pPr>
            <a:r>
              <a:rPr lang="es-MX" sz="2800" b="1" dirty="0"/>
              <a:t>Fragmento</a:t>
            </a:r>
            <a:r>
              <a:rPr lang="es-MX" sz="2800" dirty="0"/>
              <a:t>: "Para preparar una ensalada César, primero lava y corta la lechuga romana. Luego, prepara el aderezo mezclando aceite de oliva, jugo de limón, ajo, mostaza y salsa ..."</a:t>
            </a:r>
          </a:p>
          <a:p>
            <a:r>
              <a:rPr lang="es-MX" sz="3200" dirty="0"/>
              <a:t>Cada tipo de texto tiene su propio conjunto de características y estructuras que se adaptan a su propósito específico. La tipología textual es una herramienta útil para comprender mejor cómo se comunican diferentes tipos de información y cómo interpretarla de manera efectiva.</a:t>
            </a:r>
          </a:p>
          <a:p>
            <a:endParaRPr lang="es-419" dirty="0"/>
          </a:p>
        </p:txBody>
      </p:sp>
    </p:spTree>
    <p:extLst>
      <p:ext uri="{BB962C8B-B14F-4D97-AF65-F5344CB8AC3E}">
        <p14:creationId xmlns:p14="http://schemas.microsoft.com/office/powerpoint/2010/main" val="342005241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0AB7EC36-D2CC-4418-99B7-7A541EF4CF86}"/>
              </a:ext>
            </a:extLst>
          </p:cNvPr>
          <p:cNvSpPr>
            <a:spLocks noGrp="1"/>
          </p:cNvSpPr>
          <p:nvPr>
            <p:ph idx="1"/>
          </p:nvPr>
        </p:nvSpPr>
        <p:spPr>
          <a:xfrm>
            <a:off x="371062" y="728870"/>
            <a:ext cx="11370364" cy="5857460"/>
          </a:xfrm>
        </p:spPr>
        <p:txBody>
          <a:bodyPr>
            <a:normAutofit/>
          </a:bodyPr>
          <a:lstStyle/>
          <a:p>
            <a:pPr algn="just"/>
            <a:r>
              <a:rPr lang="es-ES" sz="3200" b="1" dirty="0"/>
              <a:t>Dialogal o Conversacional: </a:t>
            </a:r>
          </a:p>
          <a:p>
            <a:pPr algn="just"/>
            <a:r>
              <a:rPr lang="es-ES" sz="3200" dirty="0"/>
              <a:t>Presenta diálogos entre personajes, imitando una conversación real o imaginaria.</a:t>
            </a:r>
          </a:p>
          <a:p>
            <a:pPr algn="just"/>
            <a:endParaRPr lang="es-ES" sz="3200" dirty="0"/>
          </a:p>
          <a:p>
            <a:pPr algn="just"/>
            <a:r>
              <a:rPr lang="es-ES" sz="3200" dirty="0"/>
              <a:t>Ejemplo:</a:t>
            </a:r>
          </a:p>
          <a:p>
            <a:pPr algn="just"/>
            <a:r>
              <a:rPr lang="es-ES" sz="3200" dirty="0"/>
              <a:t>Persona 1: “¿Cómo estás hoy?"</a:t>
            </a:r>
          </a:p>
          <a:p>
            <a:pPr algn="just"/>
            <a:r>
              <a:rPr lang="es-ES" sz="3200" dirty="0"/>
              <a:t>Persona 2: "Estoy bien, gracias. ¿Y tú?"</a:t>
            </a:r>
          </a:p>
          <a:p>
            <a:pPr algn="just"/>
            <a:r>
              <a:rPr lang="es-ES" sz="3200" dirty="0"/>
              <a:t>Persona 1: "Muy bien. ¿Qué planes tienes para el fin de semana?"</a:t>
            </a:r>
            <a:endParaRPr lang="es-EC" sz="3200" dirty="0"/>
          </a:p>
        </p:txBody>
      </p:sp>
    </p:spTree>
    <p:extLst>
      <p:ext uri="{BB962C8B-B14F-4D97-AF65-F5344CB8AC3E}">
        <p14:creationId xmlns:p14="http://schemas.microsoft.com/office/powerpoint/2010/main" val="62953250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FC140F5-4CBA-4E4A-9867-4D55D7FA8D4D}"/>
              </a:ext>
            </a:extLst>
          </p:cNvPr>
          <p:cNvSpPr>
            <a:spLocks noGrp="1"/>
          </p:cNvSpPr>
          <p:nvPr>
            <p:ph type="title"/>
          </p:nvPr>
        </p:nvSpPr>
        <p:spPr/>
        <p:txBody>
          <a:bodyPr>
            <a:normAutofit/>
          </a:bodyPr>
          <a:lstStyle/>
          <a:p>
            <a:pPr algn="ctr"/>
            <a:r>
              <a:rPr lang="es-MX" sz="4000" dirty="0"/>
              <a:t>MUCHAS GRACIAS</a:t>
            </a:r>
            <a:endParaRPr lang="es-419" sz="4000" dirty="0"/>
          </a:p>
        </p:txBody>
      </p:sp>
      <p:pic>
        <p:nvPicPr>
          <p:cNvPr id="5" name="Imagen 4">
            <a:extLst>
              <a:ext uri="{FF2B5EF4-FFF2-40B4-BE49-F238E27FC236}">
                <a16:creationId xmlns:a16="http://schemas.microsoft.com/office/drawing/2014/main" id="{11D8DCEC-B06C-4320-A631-E420E786DC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10623" y="1929585"/>
            <a:ext cx="4475697" cy="4475697"/>
          </a:xfrm>
          <a:prstGeom prst="rect">
            <a:avLst/>
          </a:prstGeom>
        </p:spPr>
      </p:pic>
    </p:spTree>
    <p:extLst>
      <p:ext uri="{BB962C8B-B14F-4D97-AF65-F5344CB8AC3E}">
        <p14:creationId xmlns:p14="http://schemas.microsoft.com/office/powerpoint/2010/main" val="5909310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E3F55BAE-A45B-4C28-9FAA-7F7D9BCEB3FD}"/>
              </a:ext>
            </a:extLst>
          </p:cNvPr>
          <p:cNvSpPr>
            <a:spLocks noGrp="1"/>
          </p:cNvSpPr>
          <p:nvPr>
            <p:ph idx="1"/>
          </p:nvPr>
        </p:nvSpPr>
        <p:spPr>
          <a:xfrm>
            <a:off x="583096" y="304800"/>
            <a:ext cx="10760765" cy="6294783"/>
          </a:xfrm>
        </p:spPr>
        <p:txBody>
          <a:bodyPr>
            <a:normAutofit/>
          </a:bodyPr>
          <a:lstStyle/>
          <a:p>
            <a:pPr algn="just"/>
            <a:r>
              <a:rPr lang="es-ES" sz="4400" dirty="0"/>
              <a:t>La memoria se puede dividir en memoria a corto plazo y memoria a largo plazo, y es crucial para el aprendizaje y la retención de experiencias pasadas. Ejemplo: recordar los nombres y caras de nuevas personas que conociste en un evento social.</a:t>
            </a:r>
          </a:p>
          <a:p>
            <a:pPr algn="just"/>
            <a:r>
              <a:rPr lang="es-ES" sz="4400" dirty="0"/>
              <a:t>La capacidad de hablar, leer y escribir se basa en procesos cognitivos complejos. Ejemplo: hablar en público durante una presentación, utilizando un lenguaje claro y expresivo.</a:t>
            </a:r>
            <a:endParaRPr lang="es-EC" sz="4400" dirty="0"/>
          </a:p>
        </p:txBody>
      </p:sp>
    </p:spTree>
    <p:extLst>
      <p:ext uri="{BB962C8B-B14F-4D97-AF65-F5344CB8AC3E}">
        <p14:creationId xmlns:p14="http://schemas.microsoft.com/office/powerpoint/2010/main" val="3178865997"/>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864</TotalTime>
  <Words>6608</Words>
  <Application>Microsoft Office PowerPoint</Application>
  <PresentationFormat>Panorámica</PresentationFormat>
  <Paragraphs>293</Paragraphs>
  <Slides>83</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83</vt:i4>
      </vt:variant>
    </vt:vector>
  </HeadingPairs>
  <TitlesOfParts>
    <vt:vector size="89" baseType="lpstr">
      <vt:lpstr>Arial</vt:lpstr>
      <vt:lpstr>Calibri</vt:lpstr>
      <vt:lpstr>Calibri Light</vt:lpstr>
      <vt:lpstr>Century Gothic</vt:lpstr>
      <vt:lpstr>Söhne</vt:lpstr>
      <vt:lpstr>Tema de Office</vt:lpstr>
      <vt:lpstr>UNIDAD III</vt:lpstr>
      <vt:lpstr>LA LECTURA</vt:lpstr>
      <vt:lpstr>Presentación de PowerPoint</vt:lpstr>
      <vt:lpstr>CONSIDERACIONES IMPORTANTES SOBRE LA LECTURA SENCILLA</vt:lpstr>
      <vt:lpstr>Presentación de PowerPoint</vt:lpstr>
      <vt:lpstr>Presentación de PowerPoint</vt:lpstr>
      <vt:lpstr>LA LECTURA COMO PROCESO CONGITIVO</vt:lpstr>
      <vt:lpstr>Presentación de PowerPoint</vt:lpstr>
      <vt:lpstr>Presentación de PowerPoint</vt:lpstr>
      <vt:lpstr>LA LECTURA COMO PROCESO  LINGÜÍSTICO</vt:lpstr>
      <vt:lpstr>Presentación de PowerPoint</vt:lpstr>
      <vt:lpstr>Presentación de PowerPoint</vt:lpstr>
      <vt:lpstr>Presentación de PowerPoint</vt:lpstr>
      <vt:lpstr>Presentación de PowerPoint</vt:lpstr>
      <vt:lpstr>Presentación de PowerPoint</vt:lpstr>
      <vt:lpstr>Presentación de PowerPoint</vt:lpstr>
      <vt:lpstr>LA PRELECTURA</vt:lpstr>
      <vt:lpstr>Técnicas para una prelectura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LA LECTURA</vt:lpstr>
      <vt:lpstr>LA POSLECTURA</vt:lpstr>
      <vt:lpstr>TÉCNICAS DE LA POSLECTURA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 COMPRENSIÓN LECTORA O LECTURA COMPRENSIVA  </vt:lpstr>
      <vt:lpstr>Presentación de PowerPoint</vt:lpstr>
      <vt:lpstr>Presentación de PowerPoint</vt:lpstr>
      <vt:lpstr>Presentación de PowerPoint</vt:lpstr>
      <vt:lpstr>Clases y técnicas de lectura</vt:lpstr>
      <vt:lpstr>Presentación de PowerPoint</vt:lpstr>
      <vt:lpstr>Niveles de lectura</vt:lpstr>
      <vt:lpstr>Presentación de PowerPoint</vt:lpstr>
      <vt:lpstr>Presentación de PowerPoint</vt:lpstr>
      <vt:lpstr>Presentación de PowerPoint</vt:lpstr>
      <vt:lpstr>Actividades de lectura</vt:lpstr>
      <vt:lpstr>Presentación de PowerPoint</vt:lpstr>
      <vt:lpstr>Presentación de PowerPoint</vt:lpstr>
      <vt:lpstr>Presentación de PowerPoint</vt:lpstr>
      <vt:lpstr>    Leer para escribir</vt:lpstr>
      <vt:lpstr>Presentación de PowerPoint</vt:lpstr>
      <vt:lpstr>Presentación de PowerPoint</vt:lpstr>
      <vt:lpstr>Presentación de PowerPoint</vt:lpstr>
      <vt:lpstr>Selección de textos y actividades de Lectura</vt:lpstr>
      <vt:lpstr>Presentación de PowerPoint</vt:lpstr>
      <vt:lpstr>Presentación de PowerPoint</vt:lpstr>
      <vt:lpstr>TALLER INDIVIDUAL DE LECTURA * Sacar ideas principales y secundarias * Objetivo del tema * Vocabulario * Conclusiones  </vt:lpstr>
      <vt:lpstr>ORTOGRAFÍA Y VOCABULARIO (Especializado)</vt:lpstr>
      <vt:lpstr>Presentación de PowerPoint</vt:lpstr>
      <vt:lpstr>Presentación de PowerPoint</vt:lpstr>
      <vt:lpstr>Presentación de PowerPoint</vt:lpstr>
      <vt:lpstr>ORTOGRAFÍA ESPECIALIZADA PERFIL PROFESIONAL </vt:lpstr>
      <vt:lpstr>Términos técnicos</vt:lpstr>
      <vt:lpstr>Lenguaje claro y preciso</vt:lpstr>
      <vt:lpstr>Estilo de escritura académica</vt:lpstr>
      <vt:lpstr>Siglas y abreviaturas</vt:lpstr>
      <vt:lpstr>Tipología textual</vt:lpstr>
      <vt:lpstr>LO PONEMOS EN PRÁCTICA…….AHORA</vt:lpstr>
      <vt:lpstr>Presentación de PowerPoint</vt:lpstr>
      <vt:lpstr>Presentación de PowerPoint</vt:lpstr>
      <vt:lpstr>Presentación de PowerPoint</vt:lpstr>
      <vt:lpstr>Presentación de PowerPoint</vt:lpstr>
      <vt:lpstr>Presentación de PowerPoint</vt:lpstr>
      <vt:lpstr>Presentación de PowerPoint</vt:lpstr>
      <vt:lpstr>MUCHAS GRACIAS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Marcos Gomez</dc:creator>
  <cp:lastModifiedBy>Mariela De Jesus Ramos Idrovo</cp:lastModifiedBy>
  <cp:revision>74</cp:revision>
  <dcterms:created xsi:type="dcterms:W3CDTF">2023-06-21T01:32:47Z</dcterms:created>
  <dcterms:modified xsi:type="dcterms:W3CDTF">2024-06-30T20:18:36Z</dcterms:modified>
</cp:coreProperties>
</file>