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2" r:id="rId2"/>
    <p:sldId id="273" r:id="rId3"/>
    <p:sldId id="274" r:id="rId4"/>
    <p:sldId id="275" r:id="rId5"/>
  </p:sldIdLst>
  <p:sldSz cx="14630400" cy="8229600"/>
  <p:notesSz cx="82296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8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56" d="100"/>
          <a:sy n="56" d="100"/>
        </p:scale>
        <p:origin x="6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242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451387" y="-304404"/>
            <a:ext cx="2193165" cy="1652386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69969" y="506575"/>
            <a:ext cx="774441" cy="77444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2052178" y="786168"/>
            <a:ext cx="824966" cy="82496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227971" y="0"/>
            <a:ext cx="3402429" cy="1777004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571612" y="7338601"/>
            <a:ext cx="1793416" cy="8909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124896" y="7743771"/>
            <a:ext cx="977883" cy="48582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DC2689B-A79D-F7C0-43C0-E52E1646E630}"/>
              </a:ext>
            </a:extLst>
          </p:cNvPr>
          <p:cNvSpPr/>
          <p:nvPr/>
        </p:nvSpPr>
        <p:spPr>
          <a:xfrm>
            <a:off x="1228879" y="1777003"/>
            <a:ext cx="10902965" cy="5795292"/>
          </a:xfrm>
          <a:prstGeom prst="rect">
            <a:avLst/>
          </a:prstGeom>
          <a:noFill/>
          <a:ln w="38100">
            <a:solidFill>
              <a:srgbClr val="2FB8D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22225">
                <a:solidFill>
                  <a:srgbClr val="0070C0"/>
                </a:solidFill>
              </a:ln>
              <a:noFill/>
            </a:endParaRPr>
          </a:p>
        </p:txBody>
      </p:sp>
      <p:sp>
        <p:nvSpPr>
          <p:cNvPr id="4" name="Text 2">
            <a:extLst>
              <a:ext uri="{FF2B5EF4-FFF2-40B4-BE49-F238E27FC236}">
                <a16:creationId xmlns:a16="http://schemas.microsoft.com/office/drawing/2014/main" id="{40D7A5AB-EE54-3C90-5030-692BA35AFDEE}"/>
              </a:ext>
            </a:extLst>
          </p:cNvPr>
          <p:cNvSpPr/>
          <p:nvPr/>
        </p:nvSpPr>
        <p:spPr>
          <a:xfrm>
            <a:off x="1910247" y="194129"/>
            <a:ext cx="10554414" cy="13887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5468"/>
              </a:lnSpc>
              <a:buNone/>
            </a:pPr>
            <a:endParaRPr lang="en-US" sz="4374" b="1" dirty="0">
              <a:solidFill>
                <a:srgbClr val="443728"/>
              </a:solidFill>
              <a:latin typeface="Crimson Pro" pitchFamily="34" charset="0"/>
              <a:ea typeface="Crimson Pro" pitchFamily="34" charset="-122"/>
              <a:cs typeface="Crimson Pro" pitchFamily="34" charset="-120"/>
            </a:endParaRPr>
          </a:p>
          <a:p>
            <a:pPr marL="0" indent="0" algn="ctr">
              <a:lnSpc>
                <a:spcPts val="5468"/>
              </a:lnSpc>
              <a:buNone/>
            </a:pPr>
            <a:r>
              <a:rPr lang="en-US" sz="4374" b="1" dirty="0" err="1">
                <a:solidFill>
                  <a:srgbClr val="443728"/>
                </a:solidFill>
                <a:latin typeface="Crimson Pro" pitchFamily="34" charset="0"/>
                <a:ea typeface="Crimson Pro" pitchFamily="34" charset="-122"/>
                <a:cs typeface="Crimson Pro" pitchFamily="34" charset="-120"/>
              </a:rPr>
              <a:t>Ecuación</a:t>
            </a:r>
            <a:r>
              <a:rPr lang="en-US" sz="4374" b="1" dirty="0">
                <a:solidFill>
                  <a:srgbClr val="443728"/>
                </a:solidFill>
                <a:latin typeface="Crimson Pro" pitchFamily="34" charset="0"/>
                <a:ea typeface="Crimson Pro" pitchFamily="34" charset="-122"/>
                <a:cs typeface="Crimson Pro" pitchFamily="34" charset="-120"/>
              </a:rPr>
              <a:t> de Lagrange</a:t>
            </a:r>
            <a:endParaRPr lang="en-US" sz="4374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A55B327-3A31-73FF-5BE3-B151FA87DE68}"/>
                  </a:ext>
                </a:extLst>
              </p:cNvPr>
              <p:cNvSpPr txBox="1"/>
              <p:nvPr/>
            </p:nvSpPr>
            <p:spPr>
              <a:xfrm>
                <a:off x="1748789" y="2263140"/>
                <a:ext cx="10132531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Una ecuación </a:t>
                </a:r>
                <a:r>
                  <a:rPr lang="en-GB" dirty="0" err="1"/>
                  <a:t>diferencial</a:t>
                </a:r>
                <a:r>
                  <a:rPr lang="en-GB" dirty="0"/>
                  <a:t> de la forma:</a:t>
                </a:r>
              </a:p>
              <a:p>
                <a:endParaRPr lang="en-GB" dirty="0"/>
              </a:p>
              <a:p>
                <a:pPr algn="l"/>
                <a:r>
                  <a:rPr lang="en-GB" dirty="0"/>
                  <a:t>S</a:t>
                </a:r>
                <a:r>
                  <a:rPr lang="es-ES" dirty="0"/>
                  <a:t>e denomina ecuación de Lagrange. Para resolverla, tomamos la sustitución </a:t>
                </a:r>
                <a14:m>
                  <m:oMath xmlns:m="http://schemas.openxmlformats.org/officeDocument/2006/math">
                    <m:r>
                      <a:rPr lang="es-ES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dirty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para obtener la solución general de la ecuación en forma paramétrica, mediante la cual se reduce a</a:t>
                </a:r>
              </a:p>
              <a:p>
                <a:pPr algn="l"/>
                <a:endParaRPr lang="es-ES" dirty="0"/>
              </a:p>
              <a:p>
                <a:pPr algn="l"/>
                <a:endParaRPr lang="es-ES" dirty="0"/>
              </a:p>
              <a:p>
                <a:pPr algn="l"/>
                <a:endParaRPr lang="es-ES" dirty="0"/>
              </a:p>
              <a:p>
                <a:pPr algn="l"/>
                <a:r>
                  <a:rPr lang="es-ES" dirty="0"/>
                  <a:t>Derivamos la ecuación anterior con respecto a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" dirty="0"/>
                  <a:t>.</a:t>
                </a:r>
              </a:p>
              <a:p>
                <a:pPr algn="l"/>
                <a:endParaRPr lang="es-ES" dirty="0"/>
              </a:p>
              <a:p>
                <a:pPr algn="l"/>
                <a:endParaRPr lang="es-ES" dirty="0"/>
              </a:p>
              <a:p>
                <a:pPr algn="l"/>
                <a:endParaRPr lang="es-ES" dirty="0"/>
              </a:p>
              <a:p>
                <a:pPr algn="l"/>
                <a:r>
                  <a:rPr lang="es-ES" dirty="0"/>
                  <a:t>Reemplazamos </a:t>
                </a:r>
                <a14:m>
                  <m:oMath xmlns:m="http://schemas.openxmlformats.org/officeDocument/2006/math">
                    <m:r>
                      <a:rPr lang="es-ES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dirty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 en la ecuación anterior.</a:t>
                </a:r>
              </a:p>
              <a:p>
                <a:pPr algn="l"/>
                <a:endParaRPr lang="es-ES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A55B327-3A31-73FF-5BE3-B151FA87D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789" y="2263140"/>
                <a:ext cx="10132531" cy="3693319"/>
              </a:xfrm>
              <a:prstGeom prst="rect">
                <a:avLst/>
              </a:prstGeom>
              <a:blipFill>
                <a:blip r:embed="rId2"/>
                <a:stretch>
                  <a:fillRect l="-542" t="-82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n 6">
            <a:extLst>
              <a:ext uri="{FF2B5EF4-FFF2-40B4-BE49-F238E27FC236}">
                <a16:creationId xmlns:a16="http://schemas.microsoft.com/office/drawing/2014/main" id="{2208308B-C185-1389-DE3E-E3BA10395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4819" y="2234955"/>
            <a:ext cx="2143125" cy="37147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2D5DA2B-040D-F60D-AAA0-B78C263CD0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8823" y="3639818"/>
            <a:ext cx="1743075" cy="30480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BF7B9129-1877-0934-247F-DE878971AD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2092" y="4600298"/>
            <a:ext cx="3228975" cy="46672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E6B42AF8-DC2B-7981-2B42-462A5BB113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64819" y="5707264"/>
            <a:ext cx="318135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28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451387" y="-304404"/>
            <a:ext cx="2193165" cy="1652386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69969" y="506575"/>
            <a:ext cx="774441" cy="77444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2052178" y="786168"/>
            <a:ext cx="824966" cy="82496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227971" y="0"/>
            <a:ext cx="3402429" cy="1777004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571612" y="7338601"/>
            <a:ext cx="1793416" cy="8909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124896" y="7743771"/>
            <a:ext cx="977883" cy="48582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DC2689B-A79D-F7C0-43C0-E52E1646E630}"/>
              </a:ext>
            </a:extLst>
          </p:cNvPr>
          <p:cNvSpPr/>
          <p:nvPr/>
        </p:nvSpPr>
        <p:spPr>
          <a:xfrm>
            <a:off x="1228879" y="1777003"/>
            <a:ext cx="10902965" cy="5795292"/>
          </a:xfrm>
          <a:prstGeom prst="rect">
            <a:avLst/>
          </a:prstGeom>
          <a:noFill/>
          <a:ln w="38100">
            <a:solidFill>
              <a:srgbClr val="2FB8D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22225">
                <a:solidFill>
                  <a:srgbClr val="0070C0"/>
                </a:solidFill>
              </a:ln>
              <a:noFill/>
            </a:endParaRPr>
          </a:p>
        </p:txBody>
      </p:sp>
      <p:sp>
        <p:nvSpPr>
          <p:cNvPr id="4" name="Text 2">
            <a:extLst>
              <a:ext uri="{FF2B5EF4-FFF2-40B4-BE49-F238E27FC236}">
                <a16:creationId xmlns:a16="http://schemas.microsoft.com/office/drawing/2014/main" id="{40D7A5AB-EE54-3C90-5030-692BA35AFDEE}"/>
              </a:ext>
            </a:extLst>
          </p:cNvPr>
          <p:cNvSpPr/>
          <p:nvPr/>
        </p:nvSpPr>
        <p:spPr>
          <a:xfrm>
            <a:off x="1910247" y="194129"/>
            <a:ext cx="10554414" cy="13887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5468"/>
              </a:lnSpc>
              <a:buNone/>
            </a:pPr>
            <a:endParaRPr lang="en-US" sz="4374" b="1" dirty="0">
              <a:solidFill>
                <a:srgbClr val="443728"/>
              </a:solidFill>
              <a:latin typeface="Crimson Pro" pitchFamily="34" charset="0"/>
              <a:ea typeface="Crimson Pro" pitchFamily="34" charset="-122"/>
              <a:cs typeface="Crimson Pro" pitchFamily="34" charset="-120"/>
            </a:endParaRPr>
          </a:p>
          <a:p>
            <a:pPr marL="0" indent="0" algn="ctr">
              <a:lnSpc>
                <a:spcPts val="5468"/>
              </a:lnSpc>
              <a:buNone/>
            </a:pPr>
            <a:r>
              <a:rPr lang="en-US" sz="4374" b="1" dirty="0" err="1">
                <a:solidFill>
                  <a:srgbClr val="443728"/>
                </a:solidFill>
                <a:latin typeface="Crimson Pro" pitchFamily="34" charset="0"/>
                <a:ea typeface="Crimson Pro" pitchFamily="34" charset="-122"/>
                <a:cs typeface="Crimson Pro" pitchFamily="34" charset="-120"/>
              </a:rPr>
              <a:t>Ecuación</a:t>
            </a:r>
            <a:r>
              <a:rPr lang="en-US" sz="4374" b="1" dirty="0">
                <a:solidFill>
                  <a:srgbClr val="443728"/>
                </a:solidFill>
                <a:latin typeface="Crimson Pro" pitchFamily="34" charset="0"/>
                <a:ea typeface="Crimson Pro" pitchFamily="34" charset="-122"/>
                <a:cs typeface="Crimson Pro" pitchFamily="34" charset="-120"/>
              </a:rPr>
              <a:t> de Lagrange</a:t>
            </a:r>
            <a:endParaRPr lang="en-US" sz="4374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A55B327-3A31-73FF-5BE3-B151FA87DE68}"/>
                  </a:ext>
                </a:extLst>
              </p:cNvPr>
              <p:cNvSpPr txBox="1"/>
              <p:nvPr/>
            </p:nvSpPr>
            <p:spPr>
              <a:xfrm>
                <a:off x="1748789" y="2263140"/>
                <a:ext cx="10132531" cy="5045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Despejamos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𝑑𝑝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s-ES" sz="1800" b="0" i="0" u="none" strike="noStrike" baseline="0" dirty="0">
                    <a:latin typeface="BaskervilleF-Regular"/>
                  </a:rPr>
                  <a:t>Como </a:t>
                </a:r>
                <a14:m>
                  <m:oMath xmlns:m="http://schemas.openxmlformats.org/officeDocument/2006/math">
                    <m:r>
                      <a:rPr lang="es-ES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dirty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800" b="0" i="1" u="none" strike="noStrike" baseline="0" dirty="0">
                    <a:latin typeface="BaskervilleF-Italic"/>
                  </a:rPr>
                  <a:t> y</a:t>
                </a:r>
                <a:r>
                  <a:rPr lang="es-ES" sz="1800" b="0" i="1" u="none" strike="noStrike" dirty="0">
                    <a:latin typeface="BaskervilleF-Italic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𝑑𝑝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800" b="0" i="1" u="none" strike="noStrike" baseline="0" dirty="0">
                    <a:latin typeface="BaskervilleF-Italic"/>
                  </a:rPr>
                  <a:t> </a:t>
                </a:r>
                <a:r>
                  <a:rPr lang="es-ES" sz="1800" b="0" i="0" u="none" strike="noStrike" baseline="0" dirty="0">
                    <a:latin typeface="BaskervilleF-Regular"/>
                  </a:rPr>
                  <a:t>son funciones inversas, intercambiando estas ecuaciones</a:t>
                </a:r>
                <a:r>
                  <a:rPr lang="es-ES" sz="1800" b="0" i="0" u="none" strike="noStrike" dirty="0">
                    <a:latin typeface="BaskervilleF-Regular"/>
                  </a:rPr>
                  <a:t> tenemos:</a:t>
                </a:r>
                <a:endParaRPr lang="es-ES" sz="1800" b="0" i="0" u="none" strike="noStrike" baseline="0" dirty="0">
                  <a:latin typeface="BaskervilleF-Regular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Y esta </a:t>
                </a:r>
                <a:r>
                  <a:rPr lang="es-ES" sz="1800" b="0" i="0" u="none" strike="noStrike" baseline="0" dirty="0">
                    <a:latin typeface="BaskervilleF-Regular"/>
                  </a:rPr>
                  <a:t>es una ecuación lineal con solución: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 algn="l"/>
                <a:endParaRPr lang="es-ES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A55B327-3A31-73FF-5BE3-B151FA87D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789" y="2263140"/>
                <a:ext cx="10132531" cy="5045227"/>
              </a:xfrm>
              <a:prstGeom prst="rect">
                <a:avLst/>
              </a:prstGeom>
              <a:blipFill>
                <a:blip r:embed="rId2"/>
                <a:stretch>
                  <a:fillRect l="-54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n 5">
            <a:extLst>
              <a:ext uri="{FF2B5EF4-FFF2-40B4-BE49-F238E27FC236}">
                <a16:creationId xmlns:a16="http://schemas.microsoft.com/office/drawing/2014/main" id="{E2560AF2-4771-3917-80C4-51386BF06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545" y="2857500"/>
            <a:ext cx="2152650" cy="6858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8869006-1113-994D-651D-CCD32F7532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1554" y="4381119"/>
            <a:ext cx="2971800" cy="153352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1DCAEEA-146C-0584-2495-798AB23A14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8591" y="6466503"/>
            <a:ext cx="43529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08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451387" y="-304404"/>
            <a:ext cx="2193165" cy="1652386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69969" y="506575"/>
            <a:ext cx="774441" cy="77444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2052178" y="786168"/>
            <a:ext cx="824966" cy="82496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227971" y="0"/>
            <a:ext cx="3402429" cy="1777004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571612" y="7338601"/>
            <a:ext cx="1793416" cy="8909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124896" y="7743771"/>
            <a:ext cx="977883" cy="48582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DC2689B-A79D-F7C0-43C0-E52E1646E630}"/>
              </a:ext>
            </a:extLst>
          </p:cNvPr>
          <p:cNvSpPr/>
          <p:nvPr/>
        </p:nvSpPr>
        <p:spPr>
          <a:xfrm>
            <a:off x="1228879" y="1777003"/>
            <a:ext cx="10902965" cy="5795292"/>
          </a:xfrm>
          <a:prstGeom prst="rect">
            <a:avLst/>
          </a:prstGeom>
          <a:noFill/>
          <a:ln w="38100">
            <a:solidFill>
              <a:srgbClr val="2FB8D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22225">
                <a:solidFill>
                  <a:srgbClr val="0070C0"/>
                </a:solidFill>
              </a:ln>
              <a:noFill/>
            </a:endParaRPr>
          </a:p>
        </p:txBody>
      </p:sp>
      <p:sp>
        <p:nvSpPr>
          <p:cNvPr id="4" name="Text 2">
            <a:extLst>
              <a:ext uri="{FF2B5EF4-FFF2-40B4-BE49-F238E27FC236}">
                <a16:creationId xmlns:a16="http://schemas.microsoft.com/office/drawing/2014/main" id="{40D7A5AB-EE54-3C90-5030-692BA35AFDEE}"/>
              </a:ext>
            </a:extLst>
          </p:cNvPr>
          <p:cNvSpPr/>
          <p:nvPr/>
        </p:nvSpPr>
        <p:spPr>
          <a:xfrm>
            <a:off x="1910247" y="194129"/>
            <a:ext cx="10554414" cy="13887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5468"/>
              </a:lnSpc>
              <a:buNone/>
            </a:pPr>
            <a:endParaRPr lang="en-US" sz="4374" b="1" dirty="0">
              <a:solidFill>
                <a:srgbClr val="443728"/>
              </a:solidFill>
              <a:latin typeface="Crimson Pro" pitchFamily="34" charset="0"/>
              <a:ea typeface="Crimson Pro" pitchFamily="34" charset="-122"/>
              <a:cs typeface="Crimson Pro" pitchFamily="34" charset="-120"/>
            </a:endParaRPr>
          </a:p>
          <a:p>
            <a:pPr marL="0" indent="0" algn="ctr">
              <a:lnSpc>
                <a:spcPts val="5468"/>
              </a:lnSpc>
              <a:buNone/>
            </a:pPr>
            <a:r>
              <a:rPr lang="en-US" sz="4374" b="1" dirty="0" err="1">
                <a:solidFill>
                  <a:srgbClr val="443728"/>
                </a:solidFill>
                <a:latin typeface="Crimson Pro" pitchFamily="34" charset="0"/>
                <a:ea typeface="Crimson Pro" pitchFamily="34" charset="-122"/>
                <a:cs typeface="Crimson Pro" pitchFamily="34" charset="-120"/>
              </a:rPr>
              <a:t>Ecuación</a:t>
            </a:r>
            <a:r>
              <a:rPr lang="en-US" sz="4374" b="1" dirty="0">
                <a:solidFill>
                  <a:srgbClr val="443728"/>
                </a:solidFill>
                <a:latin typeface="Crimson Pro" pitchFamily="34" charset="0"/>
                <a:ea typeface="Crimson Pro" pitchFamily="34" charset="-122"/>
                <a:cs typeface="Crimson Pro" pitchFamily="34" charset="-120"/>
              </a:rPr>
              <a:t> de Lagrange</a:t>
            </a:r>
            <a:endParaRPr lang="en-US" sz="4374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A55B327-3A31-73FF-5BE3-B151FA87DE68}"/>
                  </a:ext>
                </a:extLst>
              </p:cNvPr>
              <p:cNvSpPr txBox="1"/>
              <p:nvPr/>
            </p:nvSpPr>
            <p:spPr>
              <a:xfrm>
                <a:off x="1748789" y="2263140"/>
                <a:ext cx="10132531" cy="5045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Despejamos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𝑑𝑝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s-ES" sz="1800" b="0" i="0" u="none" strike="noStrike" baseline="0" dirty="0">
                    <a:latin typeface="BaskervilleF-Regular"/>
                  </a:rPr>
                  <a:t>Como </a:t>
                </a:r>
                <a14:m>
                  <m:oMath xmlns:m="http://schemas.openxmlformats.org/officeDocument/2006/math">
                    <m:r>
                      <a:rPr lang="es-ES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dirty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ES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800" b="0" i="1" u="none" strike="noStrike" baseline="0" dirty="0">
                    <a:latin typeface="BaskervilleF-Italic"/>
                  </a:rPr>
                  <a:t> y</a:t>
                </a:r>
                <a:r>
                  <a:rPr lang="es-ES" sz="1800" b="0" i="1" u="none" strike="noStrike" dirty="0">
                    <a:latin typeface="BaskervilleF-Italic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𝑑𝑝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800" b="0" i="1" u="none" strike="noStrike" baseline="0" dirty="0">
                    <a:latin typeface="BaskervilleF-Italic"/>
                  </a:rPr>
                  <a:t> </a:t>
                </a:r>
                <a:r>
                  <a:rPr lang="es-ES" sz="1800" b="0" i="0" u="none" strike="noStrike" baseline="0" dirty="0">
                    <a:latin typeface="BaskervilleF-Regular"/>
                  </a:rPr>
                  <a:t>son funciones inversas, intercambiando estas ecuaciones</a:t>
                </a:r>
                <a:r>
                  <a:rPr lang="es-ES" sz="1800" b="0" i="0" u="none" strike="noStrike" dirty="0">
                    <a:latin typeface="BaskervilleF-Regular"/>
                  </a:rPr>
                  <a:t> tenemos:</a:t>
                </a:r>
                <a:endParaRPr lang="es-ES" sz="1800" b="0" i="0" u="none" strike="noStrike" baseline="0" dirty="0">
                  <a:latin typeface="BaskervilleF-Regular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Y esta </a:t>
                </a:r>
                <a:r>
                  <a:rPr lang="es-ES" sz="1800" b="0" i="0" u="none" strike="noStrike" baseline="0" dirty="0">
                    <a:latin typeface="BaskervilleF-Regular"/>
                  </a:rPr>
                  <a:t>es una ecuación lineal con solución: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 algn="l"/>
                <a:endParaRPr lang="es-ES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A55B327-3A31-73FF-5BE3-B151FA87D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789" y="2263140"/>
                <a:ext cx="10132531" cy="5045227"/>
              </a:xfrm>
              <a:prstGeom prst="rect">
                <a:avLst/>
              </a:prstGeom>
              <a:blipFill>
                <a:blip r:embed="rId2"/>
                <a:stretch>
                  <a:fillRect l="-54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n 5">
            <a:extLst>
              <a:ext uri="{FF2B5EF4-FFF2-40B4-BE49-F238E27FC236}">
                <a16:creationId xmlns:a16="http://schemas.microsoft.com/office/drawing/2014/main" id="{E2560AF2-4771-3917-80C4-51386BF06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545" y="2857500"/>
            <a:ext cx="2152650" cy="6858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8869006-1113-994D-651D-CCD32F7532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1554" y="4381119"/>
            <a:ext cx="2971800" cy="153352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1DCAEEA-146C-0584-2495-798AB23A14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8591" y="6466503"/>
            <a:ext cx="43529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490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451387" y="-304404"/>
            <a:ext cx="2193165" cy="1652386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69969" y="506575"/>
            <a:ext cx="774441" cy="77444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2052178" y="786168"/>
            <a:ext cx="824966" cy="82496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227971" y="0"/>
            <a:ext cx="3402429" cy="1777004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571612" y="7338601"/>
            <a:ext cx="1793416" cy="8909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124896" y="7743771"/>
            <a:ext cx="977883" cy="48582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DC2689B-A79D-F7C0-43C0-E52E1646E630}"/>
              </a:ext>
            </a:extLst>
          </p:cNvPr>
          <p:cNvSpPr/>
          <p:nvPr/>
        </p:nvSpPr>
        <p:spPr>
          <a:xfrm>
            <a:off x="1228879" y="1777003"/>
            <a:ext cx="10902965" cy="5795292"/>
          </a:xfrm>
          <a:prstGeom prst="rect">
            <a:avLst/>
          </a:prstGeom>
          <a:noFill/>
          <a:ln w="38100">
            <a:solidFill>
              <a:srgbClr val="2FB8D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22225">
                <a:solidFill>
                  <a:srgbClr val="0070C0"/>
                </a:solidFill>
              </a:ln>
              <a:noFill/>
            </a:endParaRPr>
          </a:p>
        </p:txBody>
      </p:sp>
      <p:sp>
        <p:nvSpPr>
          <p:cNvPr id="4" name="Text 2">
            <a:extLst>
              <a:ext uri="{FF2B5EF4-FFF2-40B4-BE49-F238E27FC236}">
                <a16:creationId xmlns:a16="http://schemas.microsoft.com/office/drawing/2014/main" id="{40D7A5AB-EE54-3C90-5030-692BA35AFDEE}"/>
              </a:ext>
            </a:extLst>
          </p:cNvPr>
          <p:cNvSpPr/>
          <p:nvPr/>
        </p:nvSpPr>
        <p:spPr>
          <a:xfrm>
            <a:off x="1910247" y="194129"/>
            <a:ext cx="10554414" cy="13887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5468"/>
              </a:lnSpc>
              <a:buNone/>
            </a:pPr>
            <a:endParaRPr lang="en-US" sz="4374" b="1" dirty="0">
              <a:solidFill>
                <a:srgbClr val="443728"/>
              </a:solidFill>
              <a:latin typeface="Crimson Pro" pitchFamily="34" charset="0"/>
              <a:ea typeface="Crimson Pro" pitchFamily="34" charset="-122"/>
              <a:cs typeface="Crimson Pro" pitchFamily="34" charset="-120"/>
            </a:endParaRPr>
          </a:p>
          <a:p>
            <a:pPr marL="0" indent="0" algn="ctr">
              <a:lnSpc>
                <a:spcPts val="5468"/>
              </a:lnSpc>
              <a:buNone/>
            </a:pPr>
            <a:r>
              <a:rPr lang="en-US" sz="4374" b="1" dirty="0" err="1">
                <a:solidFill>
                  <a:srgbClr val="443728"/>
                </a:solidFill>
                <a:latin typeface="Crimson Pro" pitchFamily="34" charset="0"/>
                <a:ea typeface="Crimson Pro" pitchFamily="34" charset="-122"/>
                <a:cs typeface="Crimson Pro" pitchFamily="34" charset="-120"/>
              </a:rPr>
              <a:t>Ecuación</a:t>
            </a:r>
            <a:r>
              <a:rPr lang="en-US" sz="4374" b="1" dirty="0">
                <a:solidFill>
                  <a:srgbClr val="443728"/>
                </a:solidFill>
                <a:latin typeface="Crimson Pro" pitchFamily="34" charset="0"/>
                <a:ea typeface="Crimson Pro" pitchFamily="34" charset="-122"/>
                <a:cs typeface="Crimson Pro" pitchFamily="34" charset="-120"/>
              </a:rPr>
              <a:t> de Lagrange</a:t>
            </a:r>
            <a:endParaRPr lang="en-US" sz="4374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A55B327-3A31-73FF-5BE3-B151FA87DE68}"/>
              </a:ext>
            </a:extLst>
          </p:cNvPr>
          <p:cNvSpPr txBox="1"/>
          <p:nvPr/>
        </p:nvSpPr>
        <p:spPr>
          <a:xfrm>
            <a:off x="1748789" y="2263140"/>
            <a:ext cx="1013253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Así la expresión para </a:t>
            </a:r>
            <a:r>
              <a:rPr lang="es-ES" i="1" dirty="0"/>
              <a:t>y </a:t>
            </a:r>
            <a:r>
              <a:rPr lang="es-ES" dirty="0"/>
              <a:t>viene dada por la fórmula </a:t>
            </a:r>
            <a:r>
              <a:rPr lang="en-GB" dirty="0"/>
              <a:t>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s-ES" dirty="0"/>
              <a:t>Las ecuaciones paramétricas de la solución general de la ecuación de Lagrange son: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Donde c es la constante de la familia de curvas</a:t>
            </a:r>
            <a:r>
              <a:rPr lang="es-ES" dirty="0">
                <a:latin typeface="BaskervilleF-Regular"/>
              </a:rPr>
              <a:t>.</a:t>
            </a:r>
            <a:endParaRPr lang="es-ES" sz="1800" b="0" i="0" u="none" strike="noStrike" baseline="0" dirty="0">
              <a:latin typeface="BaskervilleF-Regular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l"/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12C2387-BFC0-CF61-9459-3905B12D4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515" y="2691128"/>
            <a:ext cx="1743075" cy="3048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3D90C08-A74B-8E8C-A0AB-6181CFDAE8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8315" y="3026118"/>
            <a:ext cx="2762250" cy="43815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C6311856-E38F-6EE0-5D17-424C4C25B2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7660" y="4247929"/>
            <a:ext cx="1409700" cy="38100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8E710736-7A9F-39B5-7560-D57C4ED50D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7905" y="4083012"/>
            <a:ext cx="2762250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62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245</TotalTime>
  <Words>165</Words>
  <Application>Microsoft Office PowerPoint</Application>
  <PresentationFormat>Personalizado</PresentationFormat>
  <Paragraphs>66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BaskervilleF-Italic</vt:lpstr>
      <vt:lpstr>BaskervilleF-Regular</vt:lpstr>
      <vt:lpstr>Cambria Math</vt:lpstr>
      <vt:lpstr>Crimson Pro</vt:lpstr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Jenny Patricia Paredes Fierro</cp:lastModifiedBy>
  <cp:revision>14</cp:revision>
  <dcterms:created xsi:type="dcterms:W3CDTF">2024-03-21T16:06:49Z</dcterms:created>
  <dcterms:modified xsi:type="dcterms:W3CDTF">2024-05-08T02:49:56Z</dcterms:modified>
</cp:coreProperties>
</file>