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80" r:id="rId14"/>
    <p:sldId id="282" r:id="rId15"/>
    <p:sldId id="269" r:id="rId16"/>
    <p:sldId id="285" r:id="rId17"/>
    <p:sldId id="270" r:id="rId18"/>
    <p:sldId id="271" r:id="rId19"/>
    <p:sldId id="272" r:id="rId20"/>
    <p:sldId id="274" r:id="rId21"/>
    <p:sldId id="276" r:id="rId22"/>
    <p:sldId id="277" r:id="rId23"/>
    <p:sldId id="278" r:id="rId24"/>
    <p:sldId id="279" r:id="rId25"/>
    <p:sldId id="281" r:id="rId26"/>
    <p:sldId id="287" r:id="rId27"/>
    <p:sldId id="284" r:id="rId28"/>
    <p:sldId id="2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6/7/2021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23A1CC3-2375-41D4-9E03-427CAF2A4C1A}" type="datetimeFigureOut">
              <a:rPr lang="en-US" dirty="0"/>
              <a:t>6/7/2021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FF16868-8199-4C2C-A5B1-63AEE139F88E}" type="datetimeFigureOut">
              <a:rPr lang="en-US" dirty="0"/>
              <a:t>6/7/2021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D9FF7F-6988-44CC-821B-644E70CD2F73}" type="datetimeFigureOut">
              <a:rPr lang="en-US" dirty="0"/>
              <a:t>6/7/2021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12C299-16B2-4475-990D-751901EACC14}" type="datetimeFigureOut">
              <a:rPr lang="en-US" dirty="0"/>
              <a:t>6/7/2021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6/7/2021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6/7/2021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6/7/2021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6/7/2021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6/7/2021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4E6425-0181-43F2-84FC-787E803FD2F8}" type="datetimeFigureOut">
              <a:rPr lang="en-US" dirty="0"/>
              <a:t>6/7/2021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6/7/2021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6/7/2021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6/7/2021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6/7/2021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6E86A4C-8E40-4F87-A4F0-01A0687C5742}" type="datetimeFigureOut">
              <a:rPr lang="en-US" dirty="0"/>
              <a:t>6/7/2021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5E72C73-2D91-4E12-BA25-F0AA0C03599B}" type="datetimeFigureOut">
              <a:rPr lang="en-US" dirty="0"/>
              <a:t>6/7/2021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6/7/2021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PREPARACIÓN PREOPERATORIA</a:t>
            </a:r>
            <a:r>
              <a:rPr lang="es-EC" dirty="0"/>
              <a:t/>
            </a:r>
            <a:br>
              <a:rPr lang="es-EC" dirty="0"/>
            </a:br>
            <a:endParaRPr lang="es-EC" dirty="0"/>
          </a:p>
        </p:txBody>
      </p:sp>
      <p:sp>
        <p:nvSpPr>
          <p:cNvPr id="3" name="Subtítulo 2"/>
          <p:cNvSpPr>
            <a:spLocks noGrp="1"/>
          </p:cNvSpPr>
          <p:nvPr>
            <p:ph type="subTitle" idx="1"/>
          </p:nvPr>
        </p:nvSpPr>
        <p:spPr/>
        <p:txBody>
          <a:bodyPr>
            <a:noAutofit/>
          </a:bodyPr>
          <a:lstStyle/>
          <a:p>
            <a:r>
              <a:rPr lang="es-MX" sz="2400" b="1" dirty="0" smtClean="0"/>
              <a:t>LIC ELISA CURAY Y</a:t>
            </a:r>
          </a:p>
          <a:p>
            <a:r>
              <a:rPr lang="es-MX" sz="2400" b="1" dirty="0" smtClean="0"/>
              <a:t>DOCENTE</a:t>
            </a:r>
            <a:endParaRPr lang="es-EC" sz="24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5100" y="1957589"/>
            <a:ext cx="2892246" cy="2289890"/>
          </a:xfrm>
          <a:prstGeom prst="rect">
            <a:avLst/>
          </a:prstGeom>
        </p:spPr>
      </p:pic>
    </p:spTree>
    <p:extLst>
      <p:ext uri="{BB962C8B-B14F-4D97-AF65-F5344CB8AC3E}">
        <p14:creationId xmlns:p14="http://schemas.microsoft.com/office/powerpoint/2010/main" val="2752071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34096" y="759854"/>
            <a:ext cx="10612191" cy="5434884"/>
          </a:xfrm>
        </p:spPr>
        <p:style>
          <a:lnRef idx="1">
            <a:schemeClr val="accent3"/>
          </a:lnRef>
          <a:fillRef idx="2">
            <a:schemeClr val="accent3"/>
          </a:fillRef>
          <a:effectRef idx="1">
            <a:schemeClr val="accent3"/>
          </a:effectRef>
          <a:fontRef idx="minor">
            <a:schemeClr val="dk1"/>
          </a:fontRef>
        </p:style>
        <p:txBody>
          <a:bodyPr/>
          <a:lstStyle/>
          <a:p>
            <a:pPr marL="0" indent="0" algn="just">
              <a:buNone/>
            </a:pPr>
            <a:r>
              <a:rPr lang="es-ES" sz="3200" dirty="0" smtClean="0"/>
              <a:t>Preparación </a:t>
            </a:r>
            <a:r>
              <a:rPr lang="es-ES" sz="3200" dirty="0"/>
              <a:t>pulmonar </a:t>
            </a:r>
            <a:endParaRPr lang="es-ES" sz="3200" dirty="0" smtClean="0"/>
          </a:p>
          <a:p>
            <a:pPr marL="0" indent="0" algn="just">
              <a:buNone/>
            </a:pPr>
            <a:r>
              <a:rPr lang="es-ES" sz="3200" dirty="0" smtClean="0"/>
              <a:t>Debe </a:t>
            </a:r>
            <a:r>
              <a:rPr lang="es-ES" sz="3200" dirty="0"/>
              <a:t>ser realizada el día anterior a la cirugía mediante ejercicios respiratorios, tos asistida, inspiración profunda de incentivo; se debe familiarizar al paciente con los equipos de terapia </a:t>
            </a:r>
            <a:r>
              <a:rPr lang="es-ES" sz="3200" dirty="0" smtClean="0"/>
              <a:t>respiratoria</a:t>
            </a:r>
          </a:p>
          <a:p>
            <a:pPr marL="0" indent="0" algn="just">
              <a:buNone/>
            </a:pPr>
            <a:r>
              <a:rPr lang="es-ES" sz="3200" dirty="0" err="1" smtClean="0"/>
              <a:t>Rx</a:t>
            </a:r>
            <a:r>
              <a:rPr lang="es-ES" sz="3200" dirty="0" smtClean="0"/>
              <a:t> de tórax</a:t>
            </a:r>
            <a:endParaRPr lang="es-E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5591" y="3720626"/>
            <a:ext cx="3685504" cy="236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667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89397" y="412125"/>
            <a:ext cx="10985679" cy="5743977"/>
          </a:xfrm>
        </p:spPr>
        <p:style>
          <a:lnRef idx="1">
            <a:schemeClr val="accent2"/>
          </a:lnRef>
          <a:fillRef idx="2">
            <a:schemeClr val="accent2"/>
          </a:fillRef>
          <a:effectRef idx="1">
            <a:schemeClr val="accent2"/>
          </a:effectRef>
          <a:fontRef idx="minor">
            <a:schemeClr val="dk1"/>
          </a:fontRef>
        </p:style>
        <p:txBody>
          <a:bodyPr/>
          <a:lstStyle/>
          <a:p>
            <a:pPr marL="0" indent="0">
              <a:buNone/>
            </a:pPr>
            <a:endParaRPr lang="es-ES" sz="2400" b="1" dirty="0" smtClean="0">
              <a:solidFill>
                <a:schemeClr val="accent2"/>
              </a:solidFill>
            </a:endParaRPr>
          </a:p>
          <a:p>
            <a:pPr marL="0" indent="0">
              <a:buNone/>
            </a:pPr>
            <a:endParaRPr lang="es-ES" sz="2400" b="1" dirty="0">
              <a:solidFill>
                <a:schemeClr val="accent2"/>
              </a:solidFill>
            </a:endParaRPr>
          </a:p>
          <a:p>
            <a:pPr marL="0" indent="0">
              <a:buNone/>
            </a:pPr>
            <a:endParaRPr lang="es-ES" sz="2400" b="1" dirty="0" smtClean="0">
              <a:solidFill>
                <a:schemeClr val="accent2"/>
              </a:solidFill>
            </a:endParaRPr>
          </a:p>
          <a:p>
            <a:pPr marL="0" indent="0">
              <a:buNone/>
            </a:pPr>
            <a:r>
              <a:rPr lang="es-ES" sz="2400" b="1" dirty="0" smtClean="0">
                <a:solidFill>
                  <a:schemeClr val="accent2"/>
                </a:solidFill>
              </a:rPr>
              <a:t>Enfermedades </a:t>
            </a:r>
            <a:r>
              <a:rPr lang="es-ES" sz="2400" b="1" dirty="0">
                <a:solidFill>
                  <a:schemeClr val="accent2"/>
                </a:solidFill>
              </a:rPr>
              <a:t>cardiovasculares </a:t>
            </a:r>
            <a:r>
              <a:rPr lang="es-ES" sz="2400" b="1" dirty="0" smtClean="0">
                <a:solidFill>
                  <a:schemeClr val="accent2"/>
                </a:solidFill>
              </a:rPr>
              <a:t>:</a:t>
            </a:r>
          </a:p>
          <a:p>
            <a:pPr marL="0" indent="0">
              <a:buNone/>
            </a:pPr>
            <a:r>
              <a:rPr lang="es-ES" sz="2400" b="1" dirty="0" smtClean="0">
                <a:solidFill>
                  <a:schemeClr val="accent2"/>
                </a:solidFill>
              </a:rPr>
              <a:t>HTA</a:t>
            </a:r>
          </a:p>
          <a:p>
            <a:pPr marL="0" indent="0">
              <a:buNone/>
            </a:pPr>
            <a:r>
              <a:rPr lang="es-ES" sz="2400" b="1" dirty="0" err="1" smtClean="0">
                <a:solidFill>
                  <a:schemeClr val="accent2"/>
                </a:solidFill>
              </a:rPr>
              <a:t>Sindromes</a:t>
            </a:r>
            <a:r>
              <a:rPr lang="es-ES" sz="2400" b="1" dirty="0" smtClean="0">
                <a:solidFill>
                  <a:schemeClr val="accent2"/>
                </a:solidFill>
              </a:rPr>
              <a:t> coronarios </a:t>
            </a:r>
            <a:r>
              <a:rPr lang="es-ES" sz="2400" b="1" dirty="0">
                <a:solidFill>
                  <a:schemeClr val="accent2"/>
                </a:solidFill>
              </a:rPr>
              <a:t>inestables</a:t>
            </a:r>
          </a:p>
          <a:p>
            <a:pPr marL="0" indent="0">
              <a:buNone/>
            </a:pPr>
            <a:r>
              <a:rPr lang="es-ES" sz="2400" b="1" dirty="0" smtClean="0">
                <a:solidFill>
                  <a:schemeClr val="accent2"/>
                </a:solidFill>
              </a:rPr>
              <a:t>Angina </a:t>
            </a:r>
            <a:r>
              <a:rPr lang="es-ES" sz="2400" b="1" dirty="0">
                <a:solidFill>
                  <a:schemeClr val="accent2"/>
                </a:solidFill>
              </a:rPr>
              <a:t>inestable o IAM </a:t>
            </a:r>
            <a:r>
              <a:rPr lang="es-ES" sz="2400" b="1" dirty="0" smtClean="0">
                <a:solidFill>
                  <a:schemeClr val="accent2"/>
                </a:solidFill>
              </a:rPr>
              <a:t>reciente</a:t>
            </a:r>
          </a:p>
          <a:p>
            <a:pPr marL="0" indent="0">
              <a:buNone/>
            </a:pPr>
            <a:endParaRPr lang="es-ES" sz="2400" b="1" dirty="0" smtClean="0">
              <a:solidFill>
                <a:schemeClr val="accent2"/>
              </a:solidFill>
            </a:endParaRPr>
          </a:p>
          <a:p>
            <a:pPr marL="0" indent="0">
              <a:buNone/>
            </a:pPr>
            <a:r>
              <a:rPr lang="es-ES" sz="2400" b="1" dirty="0" smtClean="0">
                <a:solidFill>
                  <a:schemeClr val="accent2"/>
                </a:solidFill>
              </a:rPr>
              <a:t>PARA EL CONTROL DE PROBLEMSA CAR</a:t>
            </a:r>
          </a:p>
          <a:p>
            <a:pPr marL="0" indent="0">
              <a:buNone/>
            </a:pPr>
            <a:r>
              <a:rPr lang="es-ES" sz="2400" b="1" dirty="0" smtClean="0">
                <a:solidFill>
                  <a:schemeClr val="accent2"/>
                </a:solidFill>
              </a:rPr>
              <a:t>DÍACOS SE REALIZA </a:t>
            </a:r>
            <a:r>
              <a:rPr lang="es-ES" sz="2400" b="1" dirty="0" smtClean="0">
                <a:solidFill>
                  <a:schemeClr val="accent2"/>
                </a:solidFill>
              </a:rPr>
              <a:t>EKG</a:t>
            </a:r>
            <a:endParaRPr lang="es-ES" sz="2400" b="1" dirty="0">
              <a:solidFill>
                <a:schemeClr val="accent2"/>
              </a:solidFill>
            </a:endParaRPr>
          </a:p>
          <a:p>
            <a:pPr marL="0" indent="0">
              <a:buNone/>
            </a:pPr>
            <a:r>
              <a:rPr lang="es-ES" sz="2400" b="1" dirty="0" smtClean="0">
                <a:solidFill>
                  <a:schemeClr val="accent2"/>
                </a:solidFill>
              </a:rPr>
              <a:t> </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119" y="2189409"/>
            <a:ext cx="3758954" cy="396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622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0304"/>
            <a:ext cx="10515600" cy="5996659"/>
          </a:xfrm>
        </p:spPr>
        <p:txBody>
          <a:bodyPr>
            <a:normAutofit/>
          </a:bodyPr>
          <a:lstStyle/>
          <a:p>
            <a:pPr marL="0" indent="0">
              <a:buNone/>
            </a:pPr>
            <a:endParaRPr lang="es-ES" dirty="0"/>
          </a:p>
          <a:p>
            <a:pPr marL="0" indent="0">
              <a:buNone/>
            </a:pPr>
            <a:endParaRPr lang="es-ES" b="1" dirty="0" smtClean="0"/>
          </a:p>
          <a:p>
            <a:pPr marL="0" indent="0">
              <a:buNone/>
            </a:pPr>
            <a:endParaRPr lang="es-ES" b="1" dirty="0"/>
          </a:p>
          <a:p>
            <a:pPr marL="0" indent="0">
              <a:buNone/>
            </a:pPr>
            <a:endParaRPr lang="es-ES" b="1" dirty="0" smtClean="0"/>
          </a:p>
          <a:p>
            <a:pPr marL="0" indent="0">
              <a:buNone/>
            </a:pPr>
            <a:endParaRPr lang="es-ES" b="1" dirty="0"/>
          </a:p>
          <a:p>
            <a:pPr marL="0" indent="0">
              <a:buNone/>
            </a:pPr>
            <a:r>
              <a:rPr lang="es-ES" sz="2800" b="1" dirty="0" smtClean="0">
                <a:solidFill>
                  <a:schemeClr val="accent2"/>
                </a:solidFill>
              </a:rPr>
              <a:t>Función renal:</a:t>
            </a:r>
          </a:p>
          <a:p>
            <a:pPr marL="0" indent="0">
              <a:buNone/>
            </a:pPr>
            <a:r>
              <a:rPr lang="es-ES" sz="2800" b="1" dirty="0" smtClean="0">
                <a:solidFill>
                  <a:schemeClr val="accent2"/>
                </a:solidFill>
              </a:rPr>
              <a:t>Excreción de fármacos anestésicos.</a:t>
            </a:r>
          </a:p>
          <a:p>
            <a:pPr marL="0" indent="0">
              <a:buNone/>
            </a:pPr>
            <a:r>
              <a:rPr lang="es-ES" sz="2800" b="1" dirty="0">
                <a:solidFill>
                  <a:schemeClr val="accent2"/>
                </a:solidFill>
              </a:rPr>
              <a:t>Creatinina </a:t>
            </a:r>
            <a:r>
              <a:rPr lang="es-ES" sz="2800" b="1" dirty="0" smtClean="0">
                <a:solidFill>
                  <a:schemeClr val="accent2"/>
                </a:solidFill>
              </a:rPr>
              <a:t>sérica</a:t>
            </a:r>
            <a:endParaRPr lang="es-ES" sz="2800" b="1" dirty="0">
              <a:solidFill>
                <a:schemeClr val="accent2"/>
              </a:solidFill>
            </a:endParaRPr>
          </a:p>
          <a:p>
            <a:pPr marL="0" indent="0">
              <a:buNone/>
            </a:pPr>
            <a:r>
              <a:rPr lang="es-ES" sz="2800" b="1" dirty="0" smtClean="0">
                <a:solidFill>
                  <a:schemeClr val="accent2"/>
                </a:solidFill>
              </a:rPr>
              <a:t>Diuréticos</a:t>
            </a:r>
            <a:endParaRPr lang="es-ES" sz="2800" b="1" dirty="0">
              <a:solidFill>
                <a:schemeClr val="accent2"/>
              </a:solidFill>
            </a:endParaRPr>
          </a:p>
          <a:p>
            <a:pPr marL="0" indent="0">
              <a:buNone/>
            </a:pPr>
            <a:r>
              <a:rPr lang="es-ES" sz="2800" b="1" dirty="0">
                <a:solidFill>
                  <a:schemeClr val="accent2"/>
                </a:solidFill>
              </a:rPr>
              <a:t>Manejo de </a:t>
            </a:r>
            <a:r>
              <a:rPr lang="es-ES" sz="2800" b="1" dirty="0" smtClean="0">
                <a:solidFill>
                  <a:schemeClr val="accent2"/>
                </a:solidFill>
              </a:rPr>
              <a:t>líquidos</a:t>
            </a:r>
            <a:endParaRPr lang="es-ES" sz="2800" b="1" dirty="0">
              <a:solidFill>
                <a:schemeClr val="accent2"/>
              </a:solidFill>
            </a:endParaRPr>
          </a:p>
          <a:p>
            <a:pPr marL="0" indent="0">
              <a:buNone/>
            </a:pPr>
            <a:r>
              <a:rPr lang="es-ES" sz="2800" b="1" dirty="0">
                <a:solidFill>
                  <a:schemeClr val="accent2"/>
                </a:solidFill>
              </a:rPr>
              <a:t>Uso de </a:t>
            </a:r>
            <a:r>
              <a:rPr lang="es-ES" sz="2800" b="1" dirty="0" smtClean="0">
                <a:solidFill>
                  <a:schemeClr val="accent2"/>
                </a:solidFill>
              </a:rPr>
              <a:t>contrastes</a:t>
            </a:r>
            <a:endParaRPr lang="es-ES" sz="2800" b="1" dirty="0">
              <a:solidFill>
                <a:schemeClr val="accent2"/>
              </a:solidFill>
            </a:endParaRPr>
          </a:p>
          <a:p>
            <a:pPr marL="0" indent="0">
              <a:buNone/>
            </a:pPr>
            <a:r>
              <a:rPr lang="es-ES" sz="2800" b="1" dirty="0">
                <a:solidFill>
                  <a:schemeClr val="accent2"/>
                </a:solidFill>
              </a:rPr>
              <a:t>Volumen de </a:t>
            </a:r>
            <a:r>
              <a:rPr lang="es-ES" sz="2800" b="1" dirty="0" smtClean="0">
                <a:solidFill>
                  <a:schemeClr val="accent2"/>
                </a:solidFill>
              </a:rPr>
              <a:t>orina(oliguria-anuria)</a:t>
            </a:r>
            <a:endParaRPr lang="es-MX" sz="2800" b="1" dirty="0">
              <a:solidFill>
                <a:schemeClr val="accent2"/>
              </a:solidFill>
            </a:endParaRPr>
          </a:p>
          <a:p>
            <a:pPr marL="0" indent="0">
              <a:buNone/>
            </a:pPr>
            <a:endParaRPr lang="es-ES" dirty="0"/>
          </a:p>
          <a:p>
            <a:endParaRPr lang="es-MX" dirty="0" smtClean="0"/>
          </a:p>
          <a:p>
            <a:endParaRPr lang="es-MX" dirty="0"/>
          </a:p>
          <a:p>
            <a:endParaRPr lang="es-ES" dirty="0"/>
          </a:p>
        </p:txBody>
      </p:sp>
      <p:pic>
        <p:nvPicPr>
          <p:cNvPr id="4" name="Imagen 3"/>
          <p:cNvPicPr>
            <a:picLocks noChangeAspect="1"/>
          </p:cNvPicPr>
          <p:nvPr/>
        </p:nvPicPr>
        <p:blipFill>
          <a:blip r:embed="rId2"/>
          <a:stretch>
            <a:fillRect/>
          </a:stretch>
        </p:blipFill>
        <p:spPr>
          <a:xfrm>
            <a:off x="8071340" y="2871988"/>
            <a:ext cx="2462997" cy="1847248"/>
          </a:xfrm>
          <a:prstGeom prst="rect">
            <a:avLst/>
          </a:prstGeom>
        </p:spPr>
      </p:pic>
    </p:spTree>
    <p:extLst>
      <p:ext uri="{BB962C8B-B14F-4D97-AF65-F5344CB8AC3E}">
        <p14:creationId xmlns:p14="http://schemas.microsoft.com/office/powerpoint/2010/main" val="1835542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2123" y="412125"/>
            <a:ext cx="11346287" cy="5756856"/>
          </a:xfrm>
        </p:spPr>
        <p:style>
          <a:lnRef idx="1">
            <a:schemeClr val="accent1"/>
          </a:lnRef>
          <a:fillRef idx="2">
            <a:schemeClr val="accent1"/>
          </a:fillRef>
          <a:effectRef idx="1">
            <a:schemeClr val="accent1"/>
          </a:effectRef>
          <a:fontRef idx="minor">
            <a:schemeClr val="dk1"/>
          </a:fontRef>
        </p:style>
        <p:txBody>
          <a:bodyPr/>
          <a:lstStyle/>
          <a:p>
            <a:pPr marL="0" lvl="0" indent="0">
              <a:buClr>
                <a:srgbClr val="83992A"/>
              </a:buClr>
              <a:buNone/>
            </a:pPr>
            <a:r>
              <a:rPr lang="es-ES" sz="2800" dirty="0" smtClean="0">
                <a:solidFill>
                  <a:prstClr val="black">
                    <a:lumMod val="85000"/>
                    <a:lumOff val="15000"/>
                  </a:prstClr>
                </a:solidFill>
              </a:rPr>
              <a:t>PRUEBAS  (sanguíneas)</a:t>
            </a:r>
          </a:p>
          <a:p>
            <a:pPr marL="0" lvl="0" indent="0">
              <a:buClr>
                <a:srgbClr val="83992A"/>
              </a:buClr>
              <a:buNone/>
            </a:pPr>
            <a:r>
              <a:rPr lang="es-ES" sz="2800" dirty="0">
                <a:solidFill>
                  <a:prstClr val="black">
                    <a:lumMod val="85000"/>
                    <a:lumOff val="15000"/>
                  </a:prstClr>
                </a:solidFill>
              </a:rPr>
              <a:t>Urea: las cifras elevadas pueden traducir una insuficiencia renal </a:t>
            </a:r>
          </a:p>
          <a:p>
            <a:pPr marL="0" lvl="0" indent="0">
              <a:buClr>
                <a:srgbClr val="83992A"/>
              </a:buClr>
              <a:buNone/>
            </a:pPr>
            <a:r>
              <a:rPr lang="es-ES" sz="2800" dirty="0">
                <a:solidFill>
                  <a:prstClr val="black">
                    <a:lumMod val="85000"/>
                    <a:lumOff val="15000"/>
                  </a:prstClr>
                </a:solidFill>
              </a:rPr>
              <a:t>La </a:t>
            </a:r>
            <a:r>
              <a:rPr lang="es-ES" sz="2800" dirty="0" smtClean="0">
                <a:solidFill>
                  <a:prstClr val="black">
                    <a:lumMod val="85000"/>
                    <a:lumOff val="15000"/>
                  </a:prstClr>
                </a:solidFill>
              </a:rPr>
              <a:t>creatinina: se </a:t>
            </a:r>
            <a:r>
              <a:rPr lang="es-ES" sz="2800" dirty="0">
                <a:solidFill>
                  <a:prstClr val="black">
                    <a:lumMod val="85000"/>
                    <a:lumOff val="15000"/>
                  </a:prstClr>
                </a:solidFill>
              </a:rPr>
              <a:t>excreta por el riñón en forma constante, por lo que constituye una excelente medida del índice de filtración glomerular. Un aumento de su nivel puede ser un indicador de insuficiencia renal o deshidratación</a:t>
            </a:r>
          </a:p>
          <a:p>
            <a:endParaRPr lang="es-EC"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7152" y="3385936"/>
            <a:ext cx="2976227" cy="2976227"/>
          </a:xfrm>
          <a:prstGeom prst="rect">
            <a:avLst/>
          </a:prstGeom>
        </p:spPr>
      </p:pic>
    </p:spTree>
    <p:extLst>
      <p:ext uri="{BB962C8B-B14F-4D97-AF65-F5344CB8AC3E}">
        <p14:creationId xmlns:p14="http://schemas.microsoft.com/office/powerpoint/2010/main" val="944954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0762" y="450761"/>
            <a:ext cx="11256134" cy="593716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s-ES" sz="3200" dirty="0" smtClean="0">
                <a:solidFill>
                  <a:schemeClr val="tx1"/>
                </a:solidFill>
              </a:rPr>
              <a:t>Orina </a:t>
            </a:r>
            <a:r>
              <a:rPr lang="es-ES" sz="3200" dirty="0">
                <a:solidFill>
                  <a:schemeClr val="tx1"/>
                </a:solidFill>
              </a:rPr>
              <a:t>completa: </a:t>
            </a:r>
            <a:r>
              <a:rPr lang="es-ES" sz="3200" dirty="0" smtClean="0">
                <a:solidFill>
                  <a:schemeClr val="tx1"/>
                </a:solidFill>
              </a:rPr>
              <a:t>(EMO) se </a:t>
            </a:r>
            <a:r>
              <a:rPr lang="es-ES" sz="3200" dirty="0">
                <a:solidFill>
                  <a:schemeClr val="tx1"/>
                </a:solidFill>
              </a:rPr>
              <a:t>valora el color, el pH, la densidad y la presencia de proteínas, glucosa, cuerpos </a:t>
            </a:r>
            <a:r>
              <a:rPr lang="es-ES" sz="3200" dirty="0" err="1">
                <a:solidFill>
                  <a:schemeClr val="tx1"/>
                </a:solidFill>
              </a:rPr>
              <a:t>cetónicos</a:t>
            </a:r>
            <a:r>
              <a:rPr lang="es-ES" sz="3200" dirty="0">
                <a:solidFill>
                  <a:schemeClr val="tx1"/>
                </a:solidFill>
              </a:rPr>
              <a:t> y sangre. Permite detectar infecciones urológicas que pueden complicar el curso postoperatorio y a través del estudio de su densidad y del sedimento urinario conocer posibles daños </a:t>
            </a:r>
            <a:r>
              <a:rPr lang="es-ES" sz="3200" dirty="0" smtClean="0">
                <a:solidFill>
                  <a:schemeClr val="tx1"/>
                </a:solidFill>
              </a:rPr>
              <a:t>renales.</a:t>
            </a:r>
            <a:endParaRPr lang="es-EC" sz="3200" dirty="0">
              <a:solidFill>
                <a:schemeClr val="tx1"/>
              </a:solidFill>
            </a:endParaRPr>
          </a:p>
        </p:txBody>
      </p:sp>
      <p:pic>
        <p:nvPicPr>
          <p:cNvPr id="4" name="Imagen 3"/>
          <p:cNvPicPr>
            <a:picLocks noChangeAspect="1"/>
          </p:cNvPicPr>
          <p:nvPr/>
        </p:nvPicPr>
        <p:blipFill>
          <a:blip r:embed="rId2"/>
          <a:stretch>
            <a:fillRect/>
          </a:stretch>
        </p:blipFill>
        <p:spPr>
          <a:xfrm>
            <a:off x="4857415" y="3862056"/>
            <a:ext cx="1994145" cy="2013812"/>
          </a:xfrm>
          <a:prstGeom prst="rect">
            <a:avLst/>
          </a:prstGeom>
        </p:spPr>
      </p:pic>
    </p:spTree>
    <p:extLst>
      <p:ext uri="{BB962C8B-B14F-4D97-AF65-F5344CB8AC3E}">
        <p14:creationId xmlns:p14="http://schemas.microsoft.com/office/powerpoint/2010/main" val="93086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92428" y="553792"/>
            <a:ext cx="11062952" cy="5756856"/>
          </a:xfrm>
        </p:spPr>
        <p:txBody>
          <a:bodyPr>
            <a:normAutofit lnSpcReduction="10000"/>
          </a:bodyPr>
          <a:lstStyle/>
          <a:p>
            <a:endParaRPr lang="es-ES" dirty="0" smtClean="0"/>
          </a:p>
          <a:p>
            <a:endParaRPr lang="es-ES" dirty="0"/>
          </a:p>
          <a:p>
            <a:endParaRPr lang="es-ES" dirty="0" smtClean="0"/>
          </a:p>
          <a:p>
            <a:pPr marL="0" indent="0">
              <a:buNone/>
            </a:pPr>
            <a:endParaRPr lang="es-ES" dirty="0" smtClean="0"/>
          </a:p>
          <a:p>
            <a:pPr marL="0" indent="0">
              <a:buNone/>
            </a:pPr>
            <a:endParaRPr lang="es-ES" dirty="0" smtClean="0"/>
          </a:p>
          <a:p>
            <a:pPr marL="0" indent="0">
              <a:buNone/>
            </a:pPr>
            <a:r>
              <a:rPr lang="es-ES" sz="2800" b="1" dirty="0" smtClean="0">
                <a:solidFill>
                  <a:schemeClr val="tx1"/>
                </a:solidFill>
              </a:rPr>
              <a:t>Función </a:t>
            </a:r>
            <a:r>
              <a:rPr lang="es-ES" sz="2800" b="1" dirty="0">
                <a:solidFill>
                  <a:schemeClr val="tx1"/>
                </a:solidFill>
              </a:rPr>
              <a:t>hepática: </a:t>
            </a:r>
            <a:r>
              <a:rPr lang="es-ES" sz="2800" dirty="0">
                <a:solidFill>
                  <a:schemeClr val="tx1"/>
                </a:solidFill>
              </a:rPr>
              <a:t>La  hepatopatía  crónica  </a:t>
            </a:r>
            <a:r>
              <a:rPr lang="es-ES" sz="2800" dirty="0" smtClean="0">
                <a:solidFill>
                  <a:schemeClr val="tx1"/>
                </a:solidFill>
              </a:rPr>
              <a:t>y   </a:t>
            </a:r>
            <a:r>
              <a:rPr lang="es-ES" sz="2800" dirty="0">
                <a:solidFill>
                  <a:schemeClr val="tx1"/>
                </a:solidFill>
              </a:rPr>
              <a:t>aguda  </a:t>
            </a:r>
            <a:r>
              <a:rPr lang="es-ES" sz="2800" dirty="0" smtClean="0">
                <a:solidFill>
                  <a:schemeClr val="tx1"/>
                </a:solidFill>
              </a:rPr>
              <a:t>debe ser valorada, </a:t>
            </a:r>
            <a:r>
              <a:rPr lang="es-ES" sz="2800" dirty="0">
                <a:solidFill>
                  <a:schemeClr val="tx1"/>
                </a:solidFill>
              </a:rPr>
              <a:t>ya que </a:t>
            </a:r>
            <a:r>
              <a:rPr lang="es-ES" sz="2800" dirty="0" smtClean="0">
                <a:solidFill>
                  <a:schemeClr val="tx1"/>
                </a:solidFill>
              </a:rPr>
              <a:t>los fármacos, anestésicos y toxinas deben ser  eliminados, algunos agentes </a:t>
            </a:r>
            <a:r>
              <a:rPr lang="es-ES" sz="2800" dirty="0">
                <a:solidFill>
                  <a:schemeClr val="tx1"/>
                </a:solidFill>
              </a:rPr>
              <a:t>anestésicos  </a:t>
            </a:r>
            <a:r>
              <a:rPr lang="es-ES" sz="2800" dirty="0" smtClean="0">
                <a:solidFill>
                  <a:schemeClr val="tx1"/>
                </a:solidFill>
              </a:rPr>
              <a:t>pueden </a:t>
            </a:r>
            <a:r>
              <a:rPr lang="es-ES" sz="2800" dirty="0">
                <a:solidFill>
                  <a:schemeClr val="tx1"/>
                </a:solidFill>
              </a:rPr>
              <a:t>ser </a:t>
            </a:r>
            <a:r>
              <a:rPr lang="es-ES" sz="2800" dirty="0" err="1">
                <a:solidFill>
                  <a:schemeClr val="tx1"/>
                </a:solidFill>
              </a:rPr>
              <a:t>hepatotóxicos</a:t>
            </a:r>
            <a:r>
              <a:rPr lang="es-ES" sz="2800" dirty="0">
                <a:solidFill>
                  <a:schemeClr val="tx1"/>
                </a:solidFill>
              </a:rPr>
              <a:t> o </a:t>
            </a:r>
            <a:r>
              <a:rPr lang="es-ES" sz="2800" dirty="0" smtClean="0">
                <a:solidFill>
                  <a:schemeClr val="tx1"/>
                </a:solidFill>
              </a:rPr>
              <a:t>puede haber alteración en su </a:t>
            </a:r>
            <a:r>
              <a:rPr lang="es-ES" sz="2800" dirty="0">
                <a:solidFill>
                  <a:schemeClr val="tx1"/>
                </a:solidFill>
              </a:rPr>
              <a:t>sistema hepatobiliar (ictericia, cirrosis, etc.) </a:t>
            </a:r>
            <a:endParaRPr lang="es-ES" sz="2800" dirty="0" smtClean="0">
              <a:solidFill>
                <a:schemeClr val="tx1"/>
              </a:solidFill>
            </a:endParaRPr>
          </a:p>
          <a:p>
            <a:pPr marL="0" indent="0">
              <a:buNone/>
            </a:pPr>
            <a:r>
              <a:rPr lang="es-ES" sz="2800" dirty="0" smtClean="0">
                <a:solidFill>
                  <a:schemeClr val="tx1"/>
                </a:solidFill>
              </a:rPr>
              <a:t>En el  hígado  se produce la </a:t>
            </a:r>
            <a:r>
              <a:rPr lang="es-ES" sz="2800" dirty="0" err="1" smtClean="0">
                <a:solidFill>
                  <a:schemeClr val="tx1"/>
                </a:solidFill>
              </a:rPr>
              <a:t>biotransformación</a:t>
            </a:r>
            <a:r>
              <a:rPr lang="es-ES" sz="2800" dirty="0" smtClean="0">
                <a:solidFill>
                  <a:schemeClr val="tx1"/>
                </a:solidFill>
              </a:rPr>
              <a:t> de los componentes anestésicos. </a:t>
            </a:r>
          </a:p>
          <a:p>
            <a:pPr marL="0" indent="0">
              <a:buNone/>
            </a:pPr>
            <a:r>
              <a:rPr lang="es-ES" sz="2800" dirty="0" smtClean="0">
                <a:solidFill>
                  <a:schemeClr val="tx1"/>
                </a:solidFill>
              </a:rPr>
              <a:t>Coagulación</a:t>
            </a:r>
          </a:p>
          <a:p>
            <a:pPr marL="0" indent="0" algn="just">
              <a:buNone/>
            </a:pPr>
            <a:endParaRPr lang="es-ES" sz="2400" b="1" dirty="0">
              <a:solidFill>
                <a:schemeClr val="accent3">
                  <a:lumMod val="75000"/>
                </a:schemeClr>
              </a:solidFill>
            </a:endParaRPr>
          </a:p>
          <a:p>
            <a:pPr marL="0" indent="0">
              <a:buNone/>
            </a:pPr>
            <a:endParaRPr lang="es-ES" sz="2800" dirty="0"/>
          </a:p>
          <a:p>
            <a:endParaRPr lang="es-ES" dirty="0"/>
          </a:p>
          <a:p>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9977" y="277141"/>
            <a:ext cx="2947853" cy="196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994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6670" y="2603500"/>
            <a:ext cx="10985679" cy="3732906"/>
          </a:xfrm>
        </p:spPr>
        <p:txBody>
          <a:bodyPr/>
          <a:lstStyle/>
          <a:p>
            <a:pPr lvl="0" algn="just"/>
            <a:r>
              <a:rPr lang="es-ES" sz="3600" dirty="0" smtClean="0">
                <a:solidFill>
                  <a:prstClr val="black">
                    <a:lumMod val="85000"/>
                    <a:lumOff val="15000"/>
                  </a:prstClr>
                </a:solidFill>
              </a:rPr>
              <a:t>La </a:t>
            </a:r>
            <a:r>
              <a:rPr lang="es-ES" sz="3600" dirty="0">
                <a:solidFill>
                  <a:prstClr val="black">
                    <a:lumMod val="85000"/>
                    <a:lumOff val="15000"/>
                  </a:prstClr>
                </a:solidFill>
              </a:rPr>
              <a:t>función se mide, por lo general, según la actividad de enzimas en el suero como transaminasas (G.O.T. y G.P.T.), fosfatasa alcalina, </a:t>
            </a:r>
            <a:r>
              <a:rPr lang="es-ES" sz="3600" dirty="0" err="1">
                <a:solidFill>
                  <a:prstClr val="black">
                    <a:lumMod val="85000"/>
                    <a:lumOff val="15000"/>
                  </a:prstClr>
                </a:solidFill>
              </a:rPr>
              <a:t>colinesterasa</a:t>
            </a:r>
            <a:r>
              <a:rPr lang="es-ES" sz="3600" dirty="0">
                <a:solidFill>
                  <a:prstClr val="black">
                    <a:lumMod val="85000"/>
                    <a:lumOff val="15000"/>
                  </a:prstClr>
                </a:solidFill>
              </a:rPr>
              <a:t> (enzima hepática que metaboliza el anestésico).</a:t>
            </a:r>
          </a:p>
          <a:p>
            <a:endParaRPr lang="es-EC" dirty="0"/>
          </a:p>
        </p:txBody>
      </p:sp>
    </p:spTree>
    <p:extLst>
      <p:ext uri="{BB962C8B-B14F-4D97-AF65-F5344CB8AC3E}">
        <p14:creationId xmlns:p14="http://schemas.microsoft.com/office/powerpoint/2010/main" val="1087363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4851" y="283335"/>
            <a:ext cx="11423560" cy="5847009"/>
          </a:xfrm>
        </p:spPr>
        <p:style>
          <a:lnRef idx="1">
            <a:schemeClr val="accent2"/>
          </a:lnRef>
          <a:fillRef idx="2">
            <a:schemeClr val="accent2"/>
          </a:fillRef>
          <a:effectRef idx="1">
            <a:schemeClr val="accent2"/>
          </a:effectRef>
          <a:fontRef idx="minor">
            <a:schemeClr val="dk1"/>
          </a:fontRef>
        </p:style>
        <p:txBody>
          <a:bodyPr>
            <a:normAutofit/>
          </a:bodyPr>
          <a:lstStyle/>
          <a:p>
            <a:pPr marL="0" indent="0" algn="ctr">
              <a:buNone/>
            </a:pPr>
            <a:endParaRPr lang="es-ES" sz="2800" dirty="0" smtClean="0"/>
          </a:p>
          <a:p>
            <a:pPr marL="0" indent="0" algn="ctr">
              <a:buNone/>
            </a:pPr>
            <a:r>
              <a:rPr lang="es-ES" sz="2400" dirty="0" smtClean="0">
                <a:solidFill>
                  <a:schemeClr val="accent2"/>
                </a:solidFill>
              </a:rPr>
              <a:t>SISTEMA ENDOCRINO</a:t>
            </a:r>
          </a:p>
          <a:p>
            <a:pPr lvl="0">
              <a:buClr>
                <a:srgbClr val="83992A"/>
              </a:buClr>
            </a:pPr>
            <a:r>
              <a:rPr lang="es-ES" sz="3200" dirty="0" smtClean="0">
                <a:solidFill>
                  <a:schemeClr val="accent2"/>
                </a:solidFill>
              </a:rPr>
              <a:t>DIABETES: (hipoglicemia-hiperglicemia) que se relaciona con el suministro de glucosa o insulina. Acidosis y glucosuria </a:t>
            </a:r>
            <a:endParaRPr lang="es-ES" sz="3200" dirty="0">
              <a:solidFill>
                <a:schemeClr val="accent2"/>
              </a:solidFill>
            </a:endParaRPr>
          </a:p>
          <a:p>
            <a:r>
              <a:rPr lang="es-ES" sz="3200" dirty="0" smtClean="0">
                <a:solidFill>
                  <a:schemeClr val="accent2"/>
                </a:solidFill>
              </a:rPr>
              <a:t>También en la valoración del sistema</a:t>
            </a:r>
            <a:r>
              <a:rPr lang="es-ES" sz="3200" dirty="0">
                <a:solidFill>
                  <a:schemeClr val="accent2"/>
                </a:solidFill>
              </a:rPr>
              <a:t> </a:t>
            </a:r>
            <a:r>
              <a:rPr lang="es-ES" sz="3200" dirty="0" smtClean="0">
                <a:solidFill>
                  <a:schemeClr val="accent2"/>
                </a:solidFill>
              </a:rPr>
              <a:t>endocrino</a:t>
            </a:r>
            <a:r>
              <a:rPr lang="es-ES" sz="3200" dirty="0">
                <a:solidFill>
                  <a:schemeClr val="accent2"/>
                </a:solidFill>
              </a:rPr>
              <a:t> </a:t>
            </a:r>
            <a:r>
              <a:rPr lang="es-ES" sz="3200" dirty="0" smtClean="0">
                <a:solidFill>
                  <a:schemeClr val="accent2"/>
                </a:solidFill>
              </a:rPr>
              <a:t>incluyen: hipo</a:t>
            </a:r>
            <a:r>
              <a:rPr lang="es-ES" sz="3200" dirty="0">
                <a:solidFill>
                  <a:schemeClr val="accent2"/>
                </a:solidFill>
              </a:rPr>
              <a:t> </a:t>
            </a:r>
            <a:r>
              <a:rPr lang="es-ES" sz="3200" dirty="0" smtClean="0">
                <a:solidFill>
                  <a:schemeClr val="accent2"/>
                </a:solidFill>
              </a:rPr>
              <a:t>e</a:t>
            </a:r>
            <a:r>
              <a:rPr lang="es-ES" sz="3200" dirty="0">
                <a:solidFill>
                  <a:schemeClr val="accent2"/>
                </a:solidFill>
              </a:rPr>
              <a:t> hipertiroidismo</a:t>
            </a:r>
            <a:r>
              <a:rPr lang="es-ES" sz="3200" dirty="0" smtClean="0">
                <a:solidFill>
                  <a:schemeClr val="accent2"/>
                </a:solidFill>
              </a:rPr>
              <a:t>, insuficiencia suprarrenal</a:t>
            </a:r>
            <a:r>
              <a:rPr lang="es-ES" sz="2400" dirty="0">
                <a:solidFill>
                  <a:schemeClr val="accent2"/>
                </a:solidFill>
              </a:rPr>
              <a:t>.</a:t>
            </a:r>
            <a:endParaRPr lang="es-ES" sz="2400" dirty="0" smtClean="0">
              <a:solidFill>
                <a:schemeClr val="accent2"/>
              </a:solidFill>
            </a:endParaRPr>
          </a:p>
          <a:p>
            <a:endParaRPr lang="es-MX" dirty="0"/>
          </a:p>
          <a:p>
            <a:pPr marL="0" indent="0">
              <a:buNone/>
            </a:pPr>
            <a:endParaRPr lang="es-ES" dirty="0"/>
          </a:p>
          <a:p>
            <a:pPr marL="0" indent="0">
              <a:buNone/>
            </a:pPr>
            <a:endParaRPr lang="es-ES" dirty="0"/>
          </a:p>
        </p:txBody>
      </p:sp>
      <p:pic>
        <p:nvPicPr>
          <p:cNvPr id="2" name="Imagen 1"/>
          <p:cNvPicPr>
            <a:picLocks noChangeAspect="1"/>
          </p:cNvPicPr>
          <p:nvPr/>
        </p:nvPicPr>
        <p:blipFill>
          <a:blip r:embed="rId2"/>
          <a:stretch>
            <a:fillRect/>
          </a:stretch>
        </p:blipFill>
        <p:spPr>
          <a:xfrm>
            <a:off x="1085313" y="4847554"/>
            <a:ext cx="2628900" cy="1733550"/>
          </a:xfrm>
          <a:prstGeom prst="rect">
            <a:avLst/>
          </a:prstGeom>
        </p:spPr>
      </p:pic>
      <p:pic>
        <p:nvPicPr>
          <p:cNvPr id="4" name="Imagen 3"/>
          <p:cNvPicPr>
            <a:picLocks noChangeAspect="1"/>
          </p:cNvPicPr>
          <p:nvPr/>
        </p:nvPicPr>
        <p:blipFill>
          <a:blip r:embed="rId3"/>
          <a:stretch>
            <a:fillRect/>
          </a:stretch>
        </p:blipFill>
        <p:spPr>
          <a:xfrm>
            <a:off x="4733026" y="4847554"/>
            <a:ext cx="2281918" cy="1733550"/>
          </a:xfrm>
          <a:prstGeom prst="rect">
            <a:avLst/>
          </a:prstGeom>
        </p:spPr>
      </p:pic>
      <p:pic>
        <p:nvPicPr>
          <p:cNvPr id="5" name="Imagen 4"/>
          <p:cNvPicPr>
            <a:picLocks noChangeAspect="1"/>
          </p:cNvPicPr>
          <p:nvPr/>
        </p:nvPicPr>
        <p:blipFill>
          <a:blip r:embed="rId4"/>
          <a:stretch>
            <a:fillRect/>
          </a:stretch>
        </p:blipFill>
        <p:spPr>
          <a:xfrm>
            <a:off x="8033757" y="4847554"/>
            <a:ext cx="2196145" cy="1790431"/>
          </a:xfrm>
          <a:prstGeom prst="rect">
            <a:avLst/>
          </a:prstGeom>
        </p:spPr>
      </p:pic>
    </p:spTree>
    <p:extLst>
      <p:ext uri="{BB962C8B-B14F-4D97-AF65-F5344CB8AC3E}">
        <p14:creationId xmlns:p14="http://schemas.microsoft.com/office/powerpoint/2010/main" val="2729433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9398" y="425003"/>
            <a:ext cx="11230378" cy="5808372"/>
          </a:xfrm>
        </p:spPr>
        <p:style>
          <a:lnRef idx="1">
            <a:schemeClr val="accent1"/>
          </a:lnRef>
          <a:fillRef idx="2">
            <a:schemeClr val="accent1"/>
          </a:fillRef>
          <a:effectRef idx="1">
            <a:schemeClr val="accent1"/>
          </a:effectRef>
          <a:fontRef idx="minor">
            <a:schemeClr val="dk1"/>
          </a:fontRef>
        </p:style>
        <p:txBody>
          <a:bodyPr>
            <a:normAutofit/>
          </a:bodyPr>
          <a:lstStyle/>
          <a:p>
            <a:pPr lvl="0">
              <a:buClr>
                <a:srgbClr val="83992A"/>
              </a:buClr>
            </a:pPr>
            <a:endParaRPr lang="es-ES" sz="2200" dirty="0" smtClean="0">
              <a:solidFill>
                <a:schemeClr val="accent2"/>
              </a:solidFill>
            </a:endParaRPr>
          </a:p>
          <a:p>
            <a:pPr marL="0" lvl="0" indent="0">
              <a:buClr>
                <a:srgbClr val="83992A"/>
              </a:buClr>
              <a:buNone/>
            </a:pPr>
            <a:r>
              <a:rPr lang="es-ES" sz="2800" dirty="0" smtClean="0">
                <a:solidFill>
                  <a:schemeClr val="accent2">
                    <a:lumMod val="75000"/>
                  </a:schemeClr>
                </a:solidFill>
              </a:rPr>
              <a:t>FUNCIÓN INMUNITARIA</a:t>
            </a:r>
          </a:p>
          <a:p>
            <a:pPr marL="0" lvl="0" indent="0">
              <a:buClr>
                <a:srgbClr val="83992A"/>
              </a:buClr>
              <a:buNone/>
            </a:pPr>
            <a:r>
              <a:rPr lang="es-ES" sz="2800" dirty="0" smtClean="0">
                <a:solidFill>
                  <a:schemeClr val="accent2">
                    <a:lumMod val="75000"/>
                  </a:schemeClr>
                </a:solidFill>
              </a:rPr>
              <a:t>Alergias (documentar)</a:t>
            </a:r>
            <a:endParaRPr lang="es-ES" sz="2800" dirty="0">
              <a:solidFill>
                <a:schemeClr val="accent2">
                  <a:lumMod val="75000"/>
                </a:schemeClr>
              </a:solidFill>
            </a:endParaRPr>
          </a:p>
          <a:p>
            <a:pPr marL="0" lvl="0" indent="0">
              <a:buClr>
                <a:srgbClr val="83992A"/>
              </a:buClr>
              <a:buNone/>
            </a:pPr>
            <a:r>
              <a:rPr lang="es-ES" sz="2800" dirty="0" smtClean="0">
                <a:solidFill>
                  <a:schemeClr val="accent2">
                    <a:lumMod val="75000"/>
                  </a:schemeClr>
                </a:solidFill>
              </a:rPr>
              <a:t>Medicamentos: Relajantes musculares, antibióticos </a:t>
            </a:r>
            <a:r>
              <a:rPr lang="es-ES" sz="2800" dirty="0">
                <a:solidFill>
                  <a:schemeClr val="accent2">
                    <a:lumMod val="75000"/>
                  </a:schemeClr>
                </a:solidFill>
              </a:rPr>
              <a:t>(</a:t>
            </a:r>
            <a:r>
              <a:rPr lang="es-ES" sz="2800" dirty="0" err="1" smtClean="0">
                <a:solidFill>
                  <a:schemeClr val="accent2">
                    <a:lumMod val="75000"/>
                  </a:schemeClr>
                </a:solidFill>
              </a:rPr>
              <a:t>betalactámicos</a:t>
            </a:r>
            <a:r>
              <a:rPr lang="es-ES" sz="2800" dirty="0" smtClean="0">
                <a:solidFill>
                  <a:schemeClr val="accent2">
                    <a:lumMod val="75000"/>
                  </a:schemeClr>
                </a:solidFill>
              </a:rPr>
              <a:t>),hipnóticos, opioides </a:t>
            </a:r>
            <a:r>
              <a:rPr lang="es-ES" sz="2800" dirty="0">
                <a:solidFill>
                  <a:schemeClr val="accent2">
                    <a:lumMod val="75000"/>
                  </a:schemeClr>
                </a:solidFill>
              </a:rPr>
              <a:t>(morfina</a:t>
            </a:r>
            <a:r>
              <a:rPr lang="es-ES" sz="2800" dirty="0" smtClean="0">
                <a:solidFill>
                  <a:schemeClr val="accent2">
                    <a:lumMod val="75000"/>
                  </a:schemeClr>
                </a:solidFill>
              </a:rPr>
              <a:t>)</a:t>
            </a:r>
          </a:p>
          <a:p>
            <a:pPr marL="0" lvl="0" indent="0">
              <a:buClr>
                <a:srgbClr val="83992A"/>
              </a:buClr>
              <a:buNone/>
            </a:pPr>
            <a:r>
              <a:rPr lang="es-ES" sz="2800" dirty="0" smtClean="0">
                <a:solidFill>
                  <a:schemeClr val="accent2">
                    <a:lumMod val="75000"/>
                  </a:schemeClr>
                </a:solidFill>
              </a:rPr>
              <a:t>Látex</a:t>
            </a:r>
          </a:p>
          <a:p>
            <a:pPr marL="0" lvl="0" indent="0">
              <a:buClr>
                <a:srgbClr val="83992A"/>
              </a:buClr>
              <a:buNone/>
            </a:pPr>
            <a:r>
              <a:rPr lang="es-ES" sz="2800" dirty="0" smtClean="0">
                <a:solidFill>
                  <a:schemeClr val="accent2">
                    <a:lumMod val="75000"/>
                  </a:schemeClr>
                </a:solidFill>
              </a:rPr>
              <a:t>Alimentos, colorantes</a:t>
            </a:r>
          </a:p>
          <a:p>
            <a:pPr marL="0" lvl="0" indent="0">
              <a:buClr>
                <a:srgbClr val="83992A"/>
              </a:buClr>
              <a:buNone/>
            </a:pPr>
            <a:r>
              <a:rPr lang="es-ES" sz="2800" dirty="0" smtClean="0">
                <a:solidFill>
                  <a:schemeClr val="accent2">
                    <a:lumMod val="75000"/>
                  </a:schemeClr>
                </a:solidFill>
              </a:rPr>
              <a:t>Transfusiones sanguíneas</a:t>
            </a:r>
          </a:p>
          <a:p>
            <a:pPr marL="0" lvl="0" indent="0">
              <a:buClr>
                <a:srgbClr val="83992A"/>
              </a:buClr>
              <a:buNone/>
            </a:pPr>
            <a:r>
              <a:rPr lang="es-ES" sz="2800" dirty="0" smtClean="0">
                <a:solidFill>
                  <a:schemeClr val="accent2">
                    <a:lumMod val="75000"/>
                  </a:schemeClr>
                </a:solidFill>
              </a:rPr>
              <a:t>Radioterapia, quimioterapia</a:t>
            </a:r>
          </a:p>
          <a:p>
            <a:pPr marL="0" lvl="0" indent="0">
              <a:buClr>
                <a:srgbClr val="83992A"/>
              </a:buClr>
              <a:buNone/>
            </a:pPr>
            <a:r>
              <a:rPr lang="es-ES" sz="2800" dirty="0" smtClean="0">
                <a:solidFill>
                  <a:schemeClr val="accent2">
                    <a:lumMod val="75000"/>
                  </a:schemeClr>
                </a:solidFill>
              </a:rPr>
              <a:t>SIDA</a:t>
            </a:r>
          </a:p>
          <a:p>
            <a:pPr marL="0" lvl="0" indent="0">
              <a:buClr>
                <a:srgbClr val="83992A"/>
              </a:buClr>
              <a:buNone/>
            </a:pPr>
            <a:endParaRPr lang="es-ES" sz="2200" dirty="0" smtClean="0">
              <a:solidFill>
                <a:prstClr val="black">
                  <a:lumMod val="85000"/>
                  <a:lumOff val="15000"/>
                </a:prstClr>
              </a:solidFill>
            </a:endParaRPr>
          </a:p>
          <a:p>
            <a:pPr marL="0" lvl="0" indent="0">
              <a:buClr>
                <a:srgbClr val="83992A"/>
              </a:buClr>
              <a:buNone/>
            </a:pPr>
            <a:endParaRPr lang="es-ES" sz="2200" dirty="0" smtClean="0">
              <a:solidFill>
                <a:prstClr val="black">
                  <a:lumMod val="85000"/>
                  <a:lumOff val="15000"/>
                </a:prstClr>
              </a:solidFill>
            </a:endParaRPr>
          </a:p>
          <a:p>
            <a:endParaRPr lang="es-EC" dirty="0"/>
          </a:p>
        </p:txBody>
      </p:sp>
    </p:spTree>
    <p:extLst>
      <p:ext uri="{BB962C8B-B14F-4D97-AF65-F5344CB8AC3E}">
        <p14:creationId xmlns:p14="http://schemas.microsoft.com/office/powerpoint/2010/main" val="4218964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6975" y="746975"/>
            <a:ext cx="10650828" cy="5396248"/>
          </a:xfrm>
        </p:spPr>
        <p:txBody>
          <a:bodyPr/>
          <a:lstStyle/>
          <a:p>
            <a:pPr marL="0" indent="0" algn="ctr">
              <a:buNone/>
            </a:pPr>
            <a:endParaRPr lang="es-MX" b="1" dirty="0"/>
          </a:p>
          <a:p>
            <a:pPr marL="0" indent="0" algn="ctr">
              <a:buNone/>
            </a:pPr>
            <a:r>
              <a:rPr lang="es-MX" sz="2800" b="1" dirty="0" smtClean="0">
                <a:solidFill>
                  <a:schemeClr val="bg1"/>
                </a:solidFill>
              </a:rPr>
              <a:t>USO DE MEDICAMENTOS</a:t>
            </a:r>
          </a:p>
          <a:p>
            <a:pPr marL="0" indent="0" algn="ctr">
              <a:buNone/>
            </a:pPr>
            <a:endParaRPr lang="es-EC" sz="2400" b="1" dirty="0">
              <a:solidFill>
                <a:schemeClr val="bg1"/>
              </a:solidFill>
            </a:endParaRPr>
          </a:p>
          <a:p>
            <a:pPr marL="0" indent="0">
              <a:buNone/>
            </a:pPr>
            <a:r>
              <a:rPr lang="es-MX" sz="2800" dirty="0" smtClean="0">
                <a:solidFill>
                  <a:schemeClr val="accent2">
                    <a:lumMod val="75000"/>
                  </a:schemeClr>
                </a:solidFill>
              </a:rPr>
              <a:t>Medicación habitual</a:t>
            </a:r>
          </a:p>
          <a:p>
            <a:pPr marL="0" indent="0">
              <a:buNone/>
            </a:pPr>
            <a:r>
              <a:rPr lang="es-MX" sz="2800" dirty="0" smtClean="0">
                <a:solidFill>
                  <a:schemeClr val="accent2">
                    <a:lumMod val="75000"/>
                  </a:schemeClr>
                </a:solidFill>
              </a:rPr>
              <a:t>Automedicación (aspirina)</a:t>
            </a:r>
          </a:p>
          <a:p>
            <a:pPr marL="0" indent="0">
              <a:buNone/>
            </a:pPr>
            <a:r>
              <a:rPr lang="es-MX" sz="2800" dirty="0" smtClean="0">
                <a:solidFill>
                  <a:schemeClr val="accent2">
                    <a:lumMod val="75000"/>
                  </a:schemeClr>
                </a:solidFill>
              </a:rPr>
              <a:t>Preparaciones herbarias ( ajo, ginseng, valeriana)</a:t>
            </a:r>
          </a:p>
          <a:p>
            <a:pPr marL="0" indent="0">
              <a:buNone/>
            </a:pPr>
            <a:endParaRPr lang="es-EC" sz="2400" dirty="0">
              <a:solidFill>
                <a:schemeClr val="tx2"/>
              </a:solidFill>
            </a:endParaRPr>
          </a:p>
        </p:txBody>
      </p:sp>
      <p:pic>
        <p:nvPicPr>
          <p:cNvPr id="4" name="Imagen 3"/>
          <p:cNvPicPr>
            <a:picLocks noChangeAspect="1"/>
          </p:cNvPicPr>
          <p:nvPr/>
        </p:nvPicPr>
        <p:blipFill>
          <a:blip r:embed="rId2"/>
          <a:stretch>
            <a:fillRect/>
          </a:stretch>
        </p:blipFill>
        <p:spPr>
          <a:xfrm>
            <a:off x="3812481" y="3916786"/>
            <a:ext cx="3464082" cy="2484013"/>
          </a:xfrm>
          <a:prstGeom prst="rect">
            <a:avLst/>
          </a:prstGeom>
        </p:spPr>
      </p:pic>
    </p:spTree>
    <p:extLst>
      <p:ext uri="{BB962C8B-B14F-4D97-AF65-F5344CB8AC3E}">
        <p14:creationId xmlns:p14="http://schemas.microsoft.com/office/powerpoint/2010/main" val="990093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4552" y="991673"/>
            <a:ext cx="10200068" cy="5028127"/>
          </a:xfrm>
        </p:spPr>
        <p:txBody>
          <a:bodyPr>
            <a:normAutofit fontScale="92500" lnSpcReduction="10000"/>
          </a:bodyPr>
          <a:lstStyle/>
          <a:p>
            <a:pPr marL="0" indent="0">
              <a:buNone/>
            </a:pPr>
            <a:r>
              <a:rPr lang="es-MX" sz="3200" dirty="0">
                <a:solidFill>
                  <a:schemeClr val="bg1"/>
                </a:solidFill>
                <a:latin typeface="Arial" panose="020B0604020202020204" pitchFamily="34" charset="0"/>
                <a:cs typeface="Times New Roman" panose="02020603050405020304" pitchFamily="18" charset="0"/>
              </a:rPr>
              <a:t>VALORACIÓN</a:t>
            </a:r>
            <a:r>
              <a:rPr lang="es-MX" sz="3200" dirty="0" smtClean="0">
                <a:solidFill>
                  <a:schemeClr val="bg1"/>
                </a:solidFill>
                <a:latin typeface="Arial" panose="020B0604020202020204" pitchFamily="34" charset="0"/>
                <a:cs typeface="Times New Roman" panose="02020603050405020304" pitchFamily="18" charset="0"/>
              </a:rPr>
              <a:t>:</a:t>
            </a:r>
          </a:p>
          <a:p>
            <a:pPr marL="0" indent="0">
              <a:buNone/>
            </a:pPr>
            <a:endParaRPr lang="es-MX" sz="3200" dirty="0">
              <a:solidFill>
                <a:schemeClr val="bg1"/>
              </a:solidFill>
              <a:latin typeface="Arial" panose="020B0604020202020204" pitchFamily="34" charset="0"/>
              <a:cs typeface="Times New Roman" panose="02020603050405020304" pitchFamily="18" charset="0"/>
            </a:endParaRPr>
          </a:p>
          <a:p>
            <a:pPr marL="0" indent="0">
              <a:buNone/>
            </a:pPr>
            <a:r>
              <a:rPr lang="es-MX" sz="3200" dirty="0">
                <a:solidFill>
                  <a:schemeClr val="bg1"/>
                </a:solidFill>
                <a:latin typeface="Arial" panose="020B0604020202020204" pitchFamily="34" charset="0"/>
                <a:cs typeface="Times New Roman" panose="02020603050405020304" pitchFamily="18" charset="0"/>
              </a:rPr>
              <a:t>Obtención de datos</a:t>
            </a:r>
          </a:p>
          <a:p>
            <a:pPr marL="0" indent="0">
              <a:buNone/>
            </a:pPr>
            <a:r>
              <a:rPr lang="es-MX" sz="3200" dirty="0">
                <a:solidFill>
                  <a:schemeClr val="tx1"/>
                </a:solidFill>
                <a:latin typeface="Arial" panose="020B0604020202020204" pitchFamily="34" charset="0"/>
                <a:cs typeface="Times New Roman" panose="02020603050405020304" pitchFamily="18" charset="0"/>
              </a:rPr>
              <a:t>Información general</a:t>
            </a:r>
          </a:p>
          <a:p>
            <a:pPr marL="0" indent="0">
              <a:buNone/>
            </a:pPr>
            <a:r>
              <a:rPr lang="es-MX" sz="3200" dirty="0">
                <a:solidFill>
                  <a:srgbClr val="000000"/>
                </a:solidFill>
                <a:latin typeface="Arial" panose="020B0604020202020204" pitchFamily="34" charset="0"/>
                <a:cs typeface="Times New Roman" panose="02020603050405020304" pitchFamily="18" charset="0"/>
              </a:rPr>
              <a:t>Características personales</a:t>
            </a:r>
          </a:p>
          <a:p>
            <a:pPr marL="0" indent="0">
              <a:buNone/>
            </a:pPr>
            <a:r>
              <a:rPr lang="es-MX" sz="3200" dirty="0">
                <a:solidFill>
                  <a:srgbClr val="000000"/>
                </a:solidFill>
                <a:latin typeface="Arial" panose="020B0604020202020204" pitchFamily="34" charset="0"/>
                <a:cs typeface="Times New Roman" panose="02020603050405020304" pitchFamily="18" charset="0"/>
              </a:rPr>
              <a:t>Hábitos</a:t>
            </a:r>
          </a:p>
          <a:p>
            <a:pPr marL="0" indent="0">
              <a:buNone/>
            </a:pPr>
            <a:r>
              <a:rPr lang="es-MX" sz="3200" dirty="0">
                <a:solidFill>
                  <a:srgbClr val="000000"/>
                </a:solidFill>
                <a:latin typeface="Arial" panose="020B0604020202020204" pitchFamily="34" charset="0"/>
                <a:cs typeface="Times New Roman" panose="02020603050405020304" pitchFamily="18" charset="0"/>
              </a:rPr>
              <a:t>Sistemas de apoyo</a:t>
            </a:r>
          </a:p>
          <a:p>
            <a:pPr marL="0" indent="0">
              <a:buNone/>
            </a:pPr>
            <a:r>
              <a:rPr lang="es-MX" sz="3200" dirty="0">
                <a:solidFill>
                  <a:srgbClr val="000000"/>
                </a:solidFill>
                <a:latin typeface="Arial" panose="020B0604020202020204" pitchFamily="34" charset="0"/>
                <a:cs typeface="Times New Roman" panose="02020603050405020304" pitchFamily="18" charset="0"/>
              </a:rPr>
              <a:t>Antecedentes relacionados con la salud</a:t>
            </a:r>
          </a:p>
          <a:p>
            <a:pPr marL="0" indent="0">
              <a:buNone/>
            </a:pPr>
            <a:r>
              <a:rPr lang="es-MX" sz="3200" dirty="0">
                <a:solidFill>
                  <a:srgbClr val="000000"/>
                </a:solidFill>
                <a:latin typeface="Arial" panose="020B0604020202020204" pitchFamily="34" charset="0"/>
                <a:cs typeface="Times New Roman" panose="02020603050405020304" pitchFamily="18" charset="0"/>
              </a:rPr>
              <a:t>Estado físico</a:t>
            </a:r>
            <a:endParaRPr lang="es-EC" sz="3200" dirty="0"/>
          </a:p>
        </p:txBody>
      </p:sp>
    </p:spTree>
    <p:extLst>
      <p:ext uri="{BB962C8B-B14F-4D97-AF65-F5344CB8AC3E}">
        <p14:creationId xmlns:p14="http://schemas.microsoft.com/office/powerpoint/2010/main" val="3030561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76519" y="940158"/>
            <a:ext cx="8036416" cy="5100034"/>
          </a:xfrm>
          <a:prstGeom prst="rect">
            <a:avLst/>
          </a:prstGeom>
        </p:spPr>
      </p:pic>
      <p:pic>
        <p:nvPicPr>
          <p:cNvPr id="6" name="Imagen 5"/>
          <p:cNvPicPr>
            <a:picLocks noChangeAspect="1"/>
          </p:cNvPicPr>
          <p:nvPr/>
        </p:nvPicPr>
        <p:blipFill>
          <a:blip r:embed="rId3"/>
          <a:stretch>
            <a:fillRect/>
          </a:stretch>
        </p:blipFill>
        <p:spPr>
          <a:xfrm>
            <a:off x="8731048" y="2653048"/>
            <a:ext cx="2447814" cy="2511245"/>
          </a:xfrm>
          <a:prstGeom prst="rect">
            <a:avLst/>
          </a:prstGeom>
        </p:spPr>
      </p:pic>
    </p:spTree>
    <p:extLst>
      <p:ext uri="{BB962C8B-B14F-4D97-AF65-F5344CB8AC3E}">
        <p14:creationId xmlns:p14="http://schemas.microsoft.com/office/powerpoint/2010/main" val="382809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5155" y="489397"/>
            <a:ext cx="11178861" cy="6156102"/>
          </a:xfrm>
        </p:spPr>
        <p:style>
          <a:lnRef idx="1">
            <a:schemeClr val="accent2"/>
          </a:lnRef>
          <a:fillRef idx="2">
            <a:schemeClr val="accent2"/>
          </a:fillRef>
          <a:effectRef idx="1">
            <a:schemeClr val="accent2"/>
          </a:effectRef>
          <a:fontRef idx="minor">
            <a:schemeClr val="dk1"/>
          </a:fontRef>
        </p:style>
        <p:txBody>
          <a:bodyPr/>
          <a:lstStyle/>
          <a:p>
            <a:pPr marL="0" indent="0" algn="just">
              <a:buNone/>
            </a:pPr>
            <a:r>
              <a:rPr lang="es-ES" sz="2800" b="1" dirty="0">
                <a:solidFill>
                  <a:schemeClr val="accent3">
                    <a:lumMod val="75000"/>
                  </a:schemeClr>
                </a:solidFill>
              </a:rPr>
              <a:t>Pruebas diagnósticas de rutina</a:t>
            </a:r>
          </a:p>
          <a:p>
            <a:pPr marL="0" indent="0" algn="just">
              <a:buNone/>
            </a:pPr>
            <a:r>
              <a:rPr lang="es-ES" sz="2800" b="1" dirty="0" smtClean="0">
                <a:solidFill>
                  <a:schemeClr val="accent3">
                    <a:lumMod val="75000"/>
                  </a:schemeClr>
                </a:solidFill>
              </a:rPr>
              <a:t>Hemograma </a:t>
            </a:r>
            <a:r>
              <a:rPr lang="es-ES" sz="2800" b="1" dirty="0">
                <a:solidFill>
                  <a:schemeClr val="accent3">
                    <a:lumMod val="75000"/>
                  </a:schemeClr>
                </a:solidFill>
              </a:rPr>
              <a:t>completo: S</a:t>
            </a:r>
            <a:r>
              <a:rPr lang="es-ES" sz="2800" b="1" dirty="0" smtClean="0">
                <a:solidFill>
                  <a:schemeClr val="accent3">
                    <a:lumMod val="75000"/>
                  </a:schemeClr>
                </a:solidFill>
              </a:rPr>
              <a:t>e obtiene cifras de </a:t>
            </a:r>
            <a:r>
              <a:rPr lang="es-ES" sz="2800" b="1" dirty="0">
                <a:solidFill>
                  <a:schemeClr val="accent3">
                    <a:lumMod val="75000"/>
                  </a:schemeClr>
                </a:solidFill>
              </a:rPr>
              <a:t>hematíes, </a:t>
            </a:r>
            <a:r>
              <a:rPr lang="es-ES" sz="2800" b="1" dirty="0" smtClean="0">
                <a:solidFill>
                  <a:schemeClr val="accent3">
                    <a:lumMod val="75000"/>
                  </a:schemeClr>
                </a:solidFill>
              </a:rPr>
              <a:t>leucocitos, plaquetas</a:t>
            </a:r>
            <a:r>
              <a:rPr lang="es-ES" sz="2800" b="1" dirty="0">
                <a:solidFill>
                  <a:schemeClr val="accent3">
                    <a:lumMod val="75000"/>
                  </a:schemeClr>
                </a:solidFill>
              </a:rPr>
              <a:t>, la concentración de hemoglobina y </a:t>
            </a:r>
            <a:r>
              <a:rPr lang="es-ES" sz="2800" b="1" dirty="0" smtClean="0">
                <a:solidFill>
                  <a:schemeClr val="accent3">
                    <a:lumMod val="75000"/>
                  </a:schemeClr>
                </a:solidFill>
              </a:rPr>
              <a:t>hematocrito</a:t>
            </a:r>
            <a:r>
              <a:rPr lang="es-ES" sz="2800" b="1" dirty="0">
                <a:solidFill>
                  <a:schemeClr val="accent3">
                    <a:lumMod val="75000"/>
                  </a:schemeClr>
                </a:solidFill>
              </a:rPr>
              <a:t>. De este modo  se  descartan  posibles  hemopatías  y  estados  infecciosos  agudos  (leucocitosis  con  neutrofilia)  o  crónicos(linfocitosis</a:t>
            </a:r>
            <a:r>
              <a:rPr lang="es-ES" sz="2800" b="1" dirty="0" smtClean="0">
                <a:solidFill>
                  <a:schemeClr val="accent3">
                    <a:lumMod val="75000"/>
                  </a:schemeClr>
                </a:solidFill>
              </a:rPr>
              <a:t>).</a:t>
            </a:r>
          </a:p>
          <a:p>
            <a:pPr marL="0" indent="0" algn="just">
              <a:buNone/>
            </a:pPr>
            <a:r>
              <a:rPr lang="es-ES" sz="2800" b="1" dirty="0" err="1" smtClean="0">
                <a:solidFill>
                  <a:schemeClr val="accent3">
                    <a:lumMod val="75000"/>
                  </a:schemeClr>
                </a:solidFill>
              </a:rPr>
              <a:t>Eritrosedimentación</a:t>
            </a:r>
            <a:r>
              <a:rPr lang="es-ES" sz="2800" b="1" dirty="0">
                <a:solidFill>
                  <a:schemeClr val="accent3">
                    <a:lumMod val="75000"/>
                  </a:schemeClr>
                </a:solidFill>
              </a:rPr>
              <a:t>: su determinación  orienta hacia los  probables focos  infecciosos en evolución.</a:t>
            </a:r>
          </a:p>
          <a:p>
            <a:endParaRPr lang="es-ES" dirty="0">
              <a:solidFill>
                <a:schemeClr val="accent1">
                  <a:lumMod val="60000"/>
                  <a:lumOff val="40000"/>
                </a:schemeClr>
              </a:solidFill>
            </a:endParaRPr>
          </a:p>
          <a:p>
            <a:pPr marL="0" indent="0">
              <a:buNone/>
            </a:pPr>
            <a:endParaRPr lang="es-EC" dirty="0"/>
          </a:p>
        </p:txBody>
      </p:sp>
      <p:pic>
        <p:nvPicPr>
          <p:cNvPr id="4" name="Imagen 3"/>
          <p:cNvPicPr>
            <a:picLocks noChangeAspect="1"/>
          </p:cNvPicPr>
          <p:nvPr/>
        </p:nvPicPr>
        <p:blipFill>
          <a:blip r:embed="rId2"/>
          <a:stretch>
            <a:fillRect/>
          </a:stretch>
        </p:blipFill>
        <p:spPr>
          <a:xfrm>
            <a:off x="3795172" y="4365397"/>
            <a:ext cx="3906394" cy="2280102"/>
          </a:xfrm>
          <a:prstGeom prst="rect">
            <a:avLst/>
          </a:prstGeom>
        </p:spPr>
      </p:pic>
    </p:spTree>
    <p:extLst>
      <p:ext uri="{BB962C8B-B14F-4D97-AF65-F5344CB8AC3E}">
        <p14:creationId xmlns:p14="http://schemas.microsoft.com/office/powerpoint/2010/main" val="332222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3640" y="450761"/>
            <a:ext cx="11269014" cy="6078828"/>
          </a:xfrm>
        </p:spPr>
        <p:style>
          <a:lnRef idx="1">
            <a:schemeClr val="accent1"/>
          </a:lnRef>
          <a:fillRef idx="2">
            <a:schemeClr val="accent1"/>
          </a:fillRef>
          <a:effectRef idx="1">
            <a:schemeClr val="accent1"/>
          </a:effectRef>
          <a:fontRef idx="minor">
            <a:schemeClr val="dk1"/>
          </a:fontRef>
        </p:style>
        <p:txBody>
          <a:bodyPr/>
          <a:lstStyle/>
          <a:p>
            <a:pPr algn="just"/>
            <a:r>
              <a:rPr lang="es-ES" sz="2400" b="1" dirty="0" smtClean="0">
                <a:solidFill>
                  <a:schemeClr val="accent3">
                    <a:lumMod val="75000"/>
                  </a:schemeClr>
                </a:solidFill>
              </a:rPr>
              <a:t>Estudio </a:t>
            </a:r>
            <a:r>
              <a:rPr lang="es-ES" sz="2400" b="1" dirty="0">
                <a:solidFill>
                  <a:schemeClr val="accent3">
                    <a:lumMod val="75000"/>
                  </a:schemeClr>
                </a:solidFill>
              </a:rPr>
              <a:t>de la coagulación</a:t>
            </a:r>
            <a:r>
              <a:rPr lang="es-ES" sz="2400" b="1" dirty="0" smtClean="0">
                <a:solidFill>
                  <a:schemeClr val="accent3">
                    <a:lumMod val="75000"/>
                  </a:schemeClr>
                </a:solidFill>
              </a:rPr>
              <a:t>:   </a:t>
            </a:r>
            <a:r>
              <a:rPr lang="es-ES" sz="2400" b="1" dirty="0">
                <a:solidFill>
                  <a:schemeClr val="accent3">
                    <a:lumMod val="75000"/>
                  </a:schemeClr>
                </a:solidFill>
              </a:rPr>
              <a:t>Esta   propiedad   se   analiza   mediante   las   pruebas   de   tiempo   de </a:t>
            </a:r>
            <a:r>
              <a:rPr lang="es-ES" sz="2400" b="1" dirty="0" smtClean="0">
                <a:solidFill>
                  <a:schemeClr val="accent3">
                    <a:lumMod val="75000"/>
                  </a:schemeClr>
                </a:solidFill>
              </a:rPr>
              <a:t>protrombina   </a:t>
            </a:r>
            <a:r>
              <a:rPr lang="es-ES" sz="2400" b="1" dirty="0">
                <a:solidFill>
                  <a:schemeClr val="accent3">
                    <a:lumMod val="75000"/>
                  </a:schemeClr>
                </a:solidFill>
              </a:rPr>
              <a:t>(TP), tiempo de tromboplastina  parcial  (TTP) y  recuento  de  plaquetas.  También  se  solicita  tiempo  de  </a:t>
            </a:r>
            <a:r>
              <a:rPr lang="es-ES" sz="2400" b="1" dirty="0" smtClean="0">
                <a:solidFill>
                  <a:schemeClr val="accent3">
                    <a:lumMod val="75000"/>
                  </a:schemeClr>
                </a:solidFill>
              </a:rPr>
              <a:t>sangría  </a:t>
            </a:r>
            <a:r>
              <a:rPr lang="es-ES" sz="2400" b="1" dirty="0">
                <a:solidFill>
                  <a:schemeClr val="accent3">
                    <a:lumMod val="75000"/>
                  </a:schemeClr>
                </a:solidFill>
              </a:rPr>
              <a:t>y  de  coagulación.</a:t>
            </a:r>
          </a:p>
          <a:p>
            <a:pPr marL="0" indent="0">
              <a:buNone/>
            </a:pP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386" y="2987899"/>
            <a:ext cx="4546242" cy="327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414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7882" y="399245"/>
            <a:ext cx="11320529" cy="5924281"/>
          </a:xfrm>
        </p:spPr>
        <p:style>
          <a:lnRef idx="1">
            <a:schemeClr val="accent1"/>
          </a:lnRef>
          <a:fillRef idx="2">
            <a:schemeClr val="accent1"/>
          </a:fillRef>
          <a:effectRef idx="1">
            <a:schemeClr val="accent1"/>
          </a:effectRef>
          <a:fontRef idx="minor">
            <a:schemeClr val="dk1"/>
          </a:fontRef>
        </p:style>
        <p:txBody>
          <a:bodyPr/>
          <a:lstStyle/>
          <a:p>
            <a:endParaRPr lang="es-ES" dirty="0" smtClean="0"/>
          </a:p>
          <a:p>
            <a:pPr marL="0" indent="0" algn="just">
              <a:buNone/>
            </a:pPr>
            <a:r>
              <a:rPr lang="es-ES" sz="3200" dirty="0" smtClean="0">
                <a:solidFill>
                  <a:schemeClr val="accent3">
                    <a:lumMod val="75000"/>
                  </a:schemeClr>
                </a:solidFill>
              </a:rPr>
              <a:t>Estos  </a:t>
            </a:r>
            <a:r>
              <a:rPr lang="es-ES" sz="3200" dirty="0">
                <a:solidFill>
                  <a:schemeClr val="accent3">
                    <a:lumMod val="75000"/>
                  </a:schemeClr>
                </a:solidFill>
              </a:rPr>
              <a:t>estudios  permiten  identificar  a  pacientes  en  riesgo  de  hemorragia  o  trombosis</a:t>
            </a:r>
            <a:r>
              <a:rPr lang="es-ES" sz="3200" dirty="0" smtClean="0">
                <a:solidFill>
                  <a:schemeClr val="accent3">
                    <a:lumMod val="75000"/>
                  </a:schemeClr>
                </a:solidFill>
              </a:rPr>
              <a:t>. </a:t>
            </a:r>
          </a:p>
          <a:p>
            <a:pPr marL="0" indent="0" algn="just">
              <a:buNone/>
            </a:pPr>
            <a:r>
              <a:rPr lang="es-ES" sz="3200" dirty="0" err="1" smtClean="0">
                <a:solidFill>
                  <a:schemeClr val="accent3">
                    <a:lumMod val="75000"/>
                  </a:schemeClr>
                </a:solidFill>
              </a:rPr>
              <a:t>Proteinograma</a:t>
            </a:r>
            <a:r>
              <a:rPr lang="es-ES" sz="3200" dirty="0">
                <a:solidFill>
                  <a:schemeClr val="accent3">
                    <a:lumMod val="75000"/>
                  </a:schemeClr>
                </a:solidFill>
              </a:rPr>
              <a:t>: l</a:t>
            </a:r>
            <a:r>
              <a:rPr lang="es-ES" sz="3200" dirty="0" smtClean="0">
                <a:solidFill>
                  <a:schemeClr val="accent3">
                    <a:lumMod val="75000"/>
                  </a:schemeClr>
                </a:solidFill>
              </a:rPr>
              <a:t>as  </a:t>
            </a:r>
            <a:r>
              <a:rPr lang="es-ES" sz="3200" dirty="0">
                <a:solidFill>
                  <a:schemeClr val="accent3">
                    <a:lumMod val="75000"/>
                  </a:schemeClr>
                </a:solidFill>
              </a:rPr>
              <a:t>proteínas  y  sobre  todo  de  la  fracción  albúmina  en  el  proceso  de  cicatrización  de  las  </a:t>
            </a:r>
            <a:r>
              <a:rPr lang="es-ES" sz="3200" dirty="0" smtClean="0">
                <a:solidFill>
                  <a:schemeClr val="accent3">
                    <a:lumMod val="75000"/>
                  </a:schemeClr>
                </a:solidFill>
              </a:rPr>
              <a:t>heridas. </a:t>
            </a:r>
          </a:p>
          <a:p>
            <a:pPr algn="just"/>
            <a:endParaRPr lang="es-ES" sz="3200" dirty="0">
              <a:solidFill>
                <a:schemeClr val="accent3">
                  <a:lumMod val="75000"/>
                </a:schemeClr>
              </a:solidFill>
            </a:endParaRPr>
          </a:p>
          <a:p>
            <a:pPr marL="0" indent="0">
              <a:buNone/>
            </a:pP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020" y="3627297"/>
            <a:ext cx="3540483" cy="224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011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0608" y="489397"/>
            <a:ext cx="11359167" cy="5859888"/>
          </a:xfrm>
        </p:spPr>
        <p:style>
          <a:lnRef idx="1">
            <a:schemeClr val="accent1"/>
          </a:lnRef>
          <a:fillRef idx="2">
            <a:schemeClr val="accent1"/>
          </a:fillRef>
          <a:effectRef idx="1">
            <a:schemeClr val="accent1"/>
          </a:effectRef>
          <a:fontRef idx="minor">
            <a:schemeClr val="dk1"/>
          </a:fontRef>
        </p:style>
        <p:txBody>
          <a:bodyPr>
            <a:normAutofit/>
          </a:bodyPr>
          <a:lstStyle/>
          <a:p>
            <a:endParaRPr lang="es-ES" dirty="0" smtClean="0">
              <a:solidFill>
                <a:prstClr val="black">
                  <a:lumMod val="85000"/>
                  <a:lumOff val="15000"/>
                </a:prstClr>
              </a:solidFill>
            </a:endParaRPr>
          </a:p>
          <a:p>
            <a:pPr marL="0" indent="0" algn="just">
              <a:buNone/>
            </a:pPr>
            <a:r>
              <a:rPr lang="es-ES" sz="2800" b="1" dirty="0" smtClean="0">
                <a:solidFill>
                  <a:schemeClr val="accent3">
                    <a:lumMod val="75000"/>
                  </a:schemeClr>
                </a:solidFill>
              </a:rPr>
              <a:t>Glucemia</a:t>
            </a:r>
            <a:r>
              <a:rPr lang="es-ES" sz="2800" b="1" dirty="0">
                <a:solidFill>
                  <a:schemeClr val="accent3">
                    <a:lumMod val="75000"/>
                  </a:schemeClr>
                </a:solidFill>
              </a:rPr>
              <a:t>: esta determinación es fundamental para el descubrimiento de una diabetes ignorada o la corrección a cifras normales en un diabético </a:t>
            </a:r>
            <a:r>
              <a:rPr lang="es-ES" sz="2800" b="1" dirty="0" smtClean="0">
                <a:solidFill>
                  <a:schemeClr val="accent3">
                    <a:lumMod val="75000"/>
                  </a:schemeClr>
                </a:solidFill>
              </a:rPr>
              <a:t>conocido</a:t>
            </a:r>
          </a:p>
          <a:p>
            <a:pPr marL="0" indent="0" algn="just">
              <a:buNone/>
            </a:pPr>
            <a:endParaRPr lang="es-ES" sz="2800" b="1" dirty="0" smtClean="0">
              <a:solidFill>
                <a:schemeClr val="accent3">
                  <a:lumMod val="75000"/>
                </a:schemeClr>
              </a:solidFill>
            </a:endParaRPr>
          </a:p>
          <a:p>
            <a:pPr marL="0" lvl="0" indent="0" algn="just">
              <a:buClr>
                <a:srgbClr val="83992A"/>
              </a:buClr>
              <a:buNone/>
            </a:pPr>
            <a:endParaRPr lang="es-ES" sz="2800" b="1" dirty="0" smtClean="0">
              <a:solidFill>
                <a:schemeClr val="accent3">
                  <a:lumMod val="75000"/>
                </a:schemeClr>
              </a:solidFill>
            </a:endParaRPr>
          </a:p>
          <a:p>
            <a:pPr marL="0" lvl="0" indent="0" algn="just">
              <a:buClr>
                <a:srgbClr val="83992A"/>
              </a:buClr>
              <a:buNone/>
            </a:pPr>
            <a:endParaRPr lang="es-ES" sz="2800" b="1" dirty="0" smtClean="0">
              <a:solidFill>
                <a:schemeClr val="accent3">
                  <a:lumMod val="75000"/>
                </a:schemeClr>
              </a:solidFill>
            </a:endParaRPr>
          </a:p>
          <a:p>
            <a:pPr marL="0" lvl="0" indent="0" algn="just">
              <a:buClr>
                <a:srgbClr val="83992A"/>
              </a:buClr>
              <a:buNone/>
            </a:pPr>
            <a:endParaRPr lang="es-ES" sz="2800" b="1" dirty="0">
              <a:solidFill>
                <a:schemeClr val="accent3">
                  <a:lumMod val="75000"/>
                </a:schemeClr>
              </a:solidFill>
            </a:endParaRPr>
          </a:p>
          <a:p>
            <a:pPr marL="0" indent="0" algn="just">
              <a:buNone/>
            </a:pPr>
            <a:endParaRPr lang="es-ES" sz="2400" dirty="0" smtClean="0">
              <a:solidFill>
                <a:schemeClr val="accent3">
                  <a:lumMod val="75000"/>
                </a:schemeClr>
              </a:solidFill>
            </a:endParaRPr>
          </a:p>
          <a:p>
            <a:pPr marL="0" indent="0" algn="just">
              <a:buNone/>
            </a:pPr>
            <a:endParaRPr lang="es-ES" sz="2400" dirty="0">
              <a:solidFill>
                <a:schemeClr val="accent3">
                  <a:lumMod val="75000"/>
                </a:schemeClr>
              </a:solidFill>
            </a:endParaRPr>
          </a:p>
          <a:p>
            <a:pPr marL="0" indent="0">
              <a:buNone/>
            </a:pPr>
            <a:endParaRPr lang="es-ES" dirty="0" smtClean="0">
              <a:solidFill>
                <a:prstClr val="black">
                  <a:lumMod val="85000"/>
                  <a:lumOff val="15000"/>
                </a:prstClr>
              </a:solidFill>
            </a:endParaRPr>
          </a:p>
          <a:p>
            <a:pPr marL="0" indent="0">
              <a:buNone/>
            </a:pPr>
            <a:endParaRPr lang="es-ES" dirty="0">
              <a:solidFill>
                <a:prstClr val="black">
                  <a:lumMod val="85000"/>
                  <a:lumOff val="15000"/>
                </a:prstClr>
              </a:solidFill>
            </a:endParaRPr>
          </a:p>
          <a:p>
            <a:pPr marL="0" indent="0">
              <a:buNone/>
            </a:pPr>
            <a:endParaRPr lang="es-EC" dirty="0"/>
          </a:p>
        </p:txBody>
      </p:sp>
      <p:pic>
        <p:nvPicPr>
          <p:cNvPr id="4" name="Imagen 3"/>
          <p:cNvPicPr>
            <a:picLocks noChangeAspect="1"/>
          </p:cNvPicPr>
          <p:nvPr/>
        </p:nvPicPr>
        <p:blipFill>
          <a:blip r:embed="rId2"/>
          <a:stretch>
            <a:fillRect/>
          </a:stretch>
        </p:blipFill>
        <p:spPr>
          <a:xfrm>
            <a:off x="3897669" y="2807594"/>
            <a:ext cx="4203142" cy="2384805"/>
          </a:xfrm>
          <a:prstGeom prst="rect">
            <a:avLst/>
          </a:prstGeom>
        </p:spPr>
      </p:pic>
    </p:spTree>
    <p:extLst>
      <p:ext uri="{BB962C8B-B14F-4D97-AF65-F5344CB8AC3E}">
        <p14:creationId xmlns:p14="http://schemas.microsoft.com/office/powerpoint/2010/main" val="3500338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2276" y="489397"/>
            <a:ext cx="11217499" cy="5898524"/>
          </a:xfrm>
        </p:spPr>
        <p:style>
          <a:lnRef idx="1">
            <a:schemeClr val="accent1"/>
          </a:lnRef>
          <a:fillRef idx="2">
            <a:schemeClr val="accent1"/>
          </a:fillRef>
          <a:effectRef idx="1">
            <a:schemeClr val="accent1"/>
          </a:effectRef>
          <a:fontRef idx="minor">
            <a:schemeClr val="dk1"/>
          </a:fontRef>
        </p:style>
        <p:txBody>
          <a:bodyPr>
            <a:normAutofit/>
          </a:bodyPr>
          <a:lstStyle/>
          <a:p>
            <a:pPr marL="0" lvl="0" indent="0">
              <a:buClr>
                <a:srgbClr val="83992A"/>
              </a:buClr>
              <a:buNone/>
            </a:pPr>
            <a:r>
              <a:rPr lang="es-ES" sz="2800" dirty="0">
                <a:solidFill>
                  <a:schemeClr val="accent3">
                    <a:lumMod val="75000"/>
                  </a:schemeClr>
                </a:solidFill>
              </a:rPr>
              <a:t>Electrolitos séricos: este análisis también requiere la toma de una muestra de sangre periférica midiéndose habitualmente las cifras de sodio, potasio, </a:t>
            </a:r>
            <a:r>
              <a:rPr lang="es-ES" sz="2800" dirty="0" smtClean="0">
                <a:solidFill>
                  <a:schemeClr val="accent3">
                    <a:lumMod val="75000"/>
                  </a:schemeClr>
                </a:solidFill>
              </a:rPr>
              <a:t>cloro </a:t>
            </a:r>
            <a:r>
              <a:rPr lang="es-ES" sz="2800" dirty="0">
                <a:solidFill>
                  <a:schemeClr val="accent3">
                    <a:lumMod val="75000"/>
                  </a:schemeClr>
                </a:solidFill>
              </a:rPr>
              <a:t>entre otros iones. </a:t>
            </a:r>
            <a:endParaRPr lang="es-ES" sz="2800" dirty="0" smtClean="0">
              <a:solidFill>
                <a:schemeClr val="accent3">
                  <a:lumMod val="75000"/>
                </a:schemeClr>
              </a:solidFill>
            </a:endParaRPr>
          </a:p>
          <a:p>
            <a:pPr marL="0" lvl="0" indent="0">
              <a:buClr>
                <a:srgbClr val="83992A"/>
              </a:buClr>
              <a:buNone/>
            </a:pPr>
            <a:endParaRPr lang="es-ES" sz="2800" dirty="0">
              <a:solidFill>
                <a:schemeClr val="accent3">
                  <a:lumMod val="75000"/>
                </a:schemeClr>
              </a:solidFill>
            </a:endParaRPr>
          </a:p>
          <a:p>
            <a:pPr marL="0" lvl="0" indent="0">
              <a:buClr>
                <a:srgbClr val="83992A"/>
              </a:buClr>
              <a:buNone/>
            </a:pPr>
            <a:r>
              <a:rPr lang="es-ES" sz="2800" dirty="0" smtClean="0">
                <a:solidFill>
                  <a:schemeClr val="accent3">
                    <a:lumMod val="75000"/>
                  </a:schemeClr>
                </a:solidFill>
              </a:rPr>
              <a:t>Debido </a:t>
            </a:r>
            <a:r>
              <a:rPr lang="es-ES" sz="2800" dirty="0">
                <a:solidFill>
                  <a:schemeClr val="accent3">
                    <a:lumMod val="75000"/>
                  </a:schemeClr>
                </a:solidFill>
              </a:rPr>
              <a:t>a la posibilidad de desequilibrio electrolítico durante y después de la intervención, las anormalidades deben corregirse en el período preoperatorio.</a:t>
            </a:r>
          </a:p>
          <a:p>
            <a:pPr marL="0" lvl="0" indent="0">
              <a:buClr>
                <a:srgbClr val="83992A"/>
              </a:buClr>
              <a:buNone/>
            </a:pPr>
            <a:endParaRPr lang="es-ES" sz="2800" dirty="0" smtClean="0">
              <a:solidFill>
                <a:schemeClr val="accent3">
                  <a:lumMod val="75000"/>
                </a:schemeClr>
              </a:solidFill>
            </a:endParaRPr>
          </a:p>
          <a:p>
            <a:pPr marL="0" lvl="0" indent="0">
              <a:buClr>
                <a:srgbClr val="83992A"/>
              </a:buClr>
              <a:buNone/>
            </a:pPr>
            <a:r>
              <a:rPr lang="es-ES" sz="2800" dirty="0" smtClean="0">
                <a:solidFill>
                  <a:schemeClr val="accent3">
                    <a:lumMod val="75000"/>
                  </a:schemeClr>
                </a:solidFill>
              </a:rPr>
              <a:t>Grupo </a:t>
            </a:r>
            <a:r>
              <a:rPr lang="es-ES" sz="2800" dirty="0">
                <a:solidFill>
                  <a:schemeClr val="accent3">
                    <a:lumMod val="75000"/>
                  </a:schemeClr>
                </a:solidFill>
              </a:rPr>
              <a:t>sanguíneo y factor.</a:t>
            </a:r>
          </a:p>
          <a:p>
            <a:endParaRPr lang="es-EC" sz="2800" dirty="0">
              <a:solidFill>
                <a:schemeClr val="accent3">
                  <a:lumMod val="75000"/>
                </a:schemeClr>
              </a:solidFill>
            </a:endParaRPr>
          </a:p>
        </p:txBody>
      </p:sp>
    </p:spTree>
    <p:extLst>
      <p:ext uri="{BB962C8B-B14F-4D97-AF65-F5344CB8AC3E}">
        <p14:creationId xmlns:p14="http://schemas.microsoft.com/office/powerpoint/2010/main" val="931667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9451" y="796833"/>
            <a:ext cx="11181805" cy="5473337"/>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endParaRPr lang="es-MX" b="1" dirty="0" smtClean="0">
              <a:solidFill>
                <a:schemeClr val="bg1"/>
              </a:solidFill>
            </a:endParaRPr>
          </a:p>
          <a:p>
            <a:pPr marL="0" indent="0">
              <a:buNone/>
            </a:pPr>
            <a:r>
              <a:rPr lang="es-MX" sz="2000" b="1" dirty="0" smtClean="0">
                <a:solidFill>
                  <a:schemeClr val="accent6">
                    <a:lumMod val="50000"/>
                  </a:schemeClr>
                </a:solidFill>
              </a:rPr>
              <a:t>AYUNAS</a:t>
            </a:r>
          </a:p>
          <a:p>
            <a:pPr marL="0" indent="0">
              <a:buNone/>
            </a:pPr>
            <a:endParaRPr lang="es-MX" sz="2000" b="1" dirty="0" smtClean="0">
              <a:solidFill>
                <a:schemeClr val="accent6">
                  <a:lumMod val="50000"/>
                </a:schemeClr>
              </a:solidFill>
            </a:endParaRPr>
          </a:p>
          <a:p>
            <a:pPr marL="0" indent="0">
              <a:buNone/>
            </a:pPr>
            <a:r>
              <a:rPr lang="es-MX" sz="2000" b="1" dirty="0" smtClean="0">
                <a:solidFill>
                  <a:schemeClr val="accent6">
                    <a:lumMod val="50000"/>
                  </a:schemeClr>
                </a:solidFill>
              </a:rPr>
              <a:t>HISTORIA  CLINICA: EXÁMENES DE LABORATORIO, EXÁMANES COMPLEMETARIOS, PESO TALLA, FORMATOS, SIGNOS VITALES</a:t>
            </a:r>
          </a:p>
          <a:p>
            <a:pPr marL="0" indent="0">
              <a:buNone/>
            </a:pPr>
            <a:endParaRPr lang="es-MX" sz="2000" b="1" dirty="0" smtClean="0">
              <a:solidFill>
                <a:schemeClr val="accent6">
                  <a:lumMod val="50000"/>
                </a:schemeClr>
              </a:solidFill>
            </a:endParaRPr>
          </a:p>
          <a:p>
            <a:pPr marL="0" indent="0">
              <a:buNone/>
            </a:pPr>
            <a:r>
              <a:rPr lang="es-MX" sz="2000" b="1" dirty="0" smtClean="0">
                <a:solidFill>
                  <a:schemeClr val="accent6">
                    <a:lumMod val="50000"/>
                  </a:schemeClr>
                </a:solidFill>
              </a:rPr>
              <a:t>BAÑO DE DUCHA/ESPONJA, UÑAS CORTAS, SIN ESMALTE, VACIAMIENTO DE VEJIGA, BATA DE PACIENTE</a:t>
            </a:r>
          </a:p>
          <a:p>
            <a:pPr marL="0" indent="0">
              <a:buNone/>
            </a:pPr>
            <a:r>
              <a:rPr lang="es-MX" sz="2000" b="1" dirty="0" smtClean="0">
                <a:solidFill>
                  <a:schemeClr val="accent6">
                    <a:lumMod val="50000"/>
                  </a:schemeClr>
                </a:solidFill>
              </a:rPr>
              <a:t>MEDICACIÓN PRE QUIRÚRGICA (MEDIATO-INMEDIATO)</a:t>
            </a:r>
          </a:p>
          <a:p>
            <a:pPr marL="0" indent="0">
              <a:buNone/>
            </a:pPr>
            <a:r>
              <a:rPr lang="es-MX" sz="2000" b="1" dirty="0" smtClean="0">
                <a:solidFill>
                  <a:schemeClr val="accent6">
                    <a:lumMod val="50000"/>
                  </a:schemeClr>
                </a:solidFill>
              </a:rPr>
              <a:t>VÍA PERIFÉRICA</a:t>
            </a:r>
          </a:p>
          <a:p>
            <a:pPr marL="0" indent="0">
              <a:buNone/>
            </a:pPr>
            <a:r>
              <a:rPr lang="es-MX" sz="2000" b="1" dirty="0" smtClean="0">
                <a:solidFill>
                  <a:schemeClr val="accent6">
                    <a:lumMod val="50000"/>
                  </a:schemeClr>
                </a:solidFill>
              </a:rPr>
              <a:t>RASURA DE LA ZONA (2 HORAS ANTES)</a:t>
            </a:r>
          </a:p>
          <a:p>
            <a:pPr marL="0" indent="0">
              <a:buNone/>
            </a:pPr>
            <a:r>
              <a:rPr lang="es-MX" sz="2000" b="1" dirty="0" smtClean="0">
                <a:solidFill>
                  <a:schemeClr val="accent6">
                    <a:lumMod val="50000"/>
                  </a:schemeClr>
                </a:solidFill>
              </a:rPr>
              <a:t>HIGIENE BUCAL</a:t>
            </a:r>
          </a:p>
          <a:p>
            <a:pPr marL="0" indent="0">
              <a:buNone/>
            </a:pPr>
            <a:r>
              <a:rPr lang="es-MX" sz="2000" b="1" dirty="0" smtClean="0">
                <a:solidFill>
                  <a:schemeClr val="accent6">
                    <a:lumMod val="50000"/>
                  </a:schemeClr>
                </a:solidFill>
              </a:rPr>
              <a:t>DISPOSITIVOS ESPECIALES</a:t>
            </a:r>
          </a:p>
          <a:p>
            <a:pPr marL="0" indent="0">
              <a:buNone/>
            </a:pPr>
            <a:endParaRPr lang="es-MX" b="1" dirty="0" smtClean="0">
              <a:solidFill>
                <a:schemeClr val="accent6">
                  <a:lumMod val="50000"/>
                </a:schemeClr>
              </a:solidFill>
            </a:endParaRPr>
          </a:p>
          <a:p>
            <a:pPr marL="0" indent="0">
              <a:buNone/>
            </a:pPr>
            <a:endParaRPr lang="es-MX" b="1" dirty="0" smtClean="0">
              <a:solidFill>
                <a:schemeClr val="accent6">
                  <a:lumMod val="50000"/>
                </a:schemeClr>
              </a:solidFill>
            </a:endParaRPr>
          </a:p>
          <a:p>
            <a:pPr marL="0" indent="0">
              <a:buNone/>
            </a:pPr>
            <a:endParaRPr lang="es-MX" dirty="0" smtClean="0">
              <a:solidFill>
                <a:schemeClr val="accent6">
                  <a:lumMod val="50000"/>
                </a:schemeClr>
              </a:solidFill>
            </a:endParaRPr>
          </a:p>
          <a:p>
            <a:pPr marL="0" indent="0">
              <a:buNone/>
            </a:pPr>
            <a:endParaRPr lang="es-MX" dirty="0" smtClean="0">
              <a:solidFill>
                <a:schemeClr val="accent6">
                  <a:lumMod val="50000"/>
                </a:schemeClr>
              </a:solidFill>
            </a:endParaRPr>
          </a:p>
          <a:p>
            <a:pPr marL="0" indent="0">
              <a:buNone/>
            </a:pPr>
            <a:endParaRPr lang="en-US" dirty="0">
              <a:solidFill>
                <a:schemeClr val="accent6">
                  <a:lumMod val="50000"/>
                </a:schemeClr>
              </a:solidFill>
            </a:endParaRPr>
          </a:p>
        </p:txBody>
      </p:sp>
    </p:spTree>
    <p:extLst>
      <p:ext uri="{BB962C8B-B14F-4D97-AF65-F5344CB8AC3E}">
        <p14:creationId xmlns:p14="http://schemas.microsoft.com/office/powerpoint/2010/main" val="2885072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63639" y="450761"/>
            <a:ext cx="11256136" cy="5821250"/>
          </a:xfrm>
          <a:prstGeom prst="rect">
            <a:avLst/>
          </a:prstGeom>
        </p:spPr>
      </p:pic>
    </p:spTree>
    <p:extLst>
      <p:ext uri="{BB962C8B-B14F-4D97-AF65-F5344CB8AC3E}">
        <p14:creationId xmlns:p14="http://schemas.microsoft.com/office/powerpoint/2010/main" val="2199314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6835" y="1803042"/>
            <a:ext cx="7572776" cy="4468969"/>
          </a:xfrm>
        </p:spPr>
      </p:pic>
      <p:sp>
        <p:nvSpPr>
          <p:cNvPr id="5" name="Rectángulo 4"/>
          <p:cNvSpPr/>
          <p:nvPr/>
        </p:nvSpPr>
        <p:spPr>
          <a:xfrm>
            <a:off x="3245476" y="759854"/>
            <a:ext cx="5847009" cy="940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t>LIC ELISA CURAY</a:t>
            </a:r>
            <a:endParaRPr lang="es-EC" sz="3200" b="1" dirty="0"/>
          </a:p>
        </p:txBody>
      </p:sp>
    </p:spTree>
    <p:extLst>
      <p:ext uri="{BB962C8B-B14F-4D97-AF65-F5344CB8AC3E}">
        <p14:creationId xmlns:p14="http://schemas.microsoft.com/office/powerpoint/2010/main" val="1537200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4248" y="528034"/>
            <a:ext cx="10470524" cy="5491766"/>
          </a:xfrm>
        </p:spPr>
        <p:txBody>
          <a:bodyPr>
            <a:normAutofit lnSpcReduction="10000"/>
          </a:bodyPr>
          <a:lstStyle/>
          <a:p>
            <a:r>
              <a:rPr lang="es-MX" sz="3200" b="1" dirty="0">
                <a:solidFill>
                  <a:schemeClr val="accent1">
                    <a:lumMod val="40000"/>
                    <a:lumOff val="60000"/>
                  </a:schemeClr>
                </a:solidFill>
              </a:rPr>
              <a:t>VALORACIÓN </a:t>
            </a:r>
            <a:r>
              <a:rPr lang="es-MX" sz="3200" b="1" dirty="0" smtClean="0">
                <a:solidFill>
                  <a:schemeClr val="accent1">
                    <a:lumMod val="40000"/>
                    <a:lumOff val="60000"/>
                  </a:schemeClr>
                </a:solidFill>
              </a:rPr>
              <a:t>PREOPERATORIA</a:t>
            </a:r>
            <a:endParaRPr lang="es-EC" sz="3200" b="1" dirty="0">
              <a:solidFill>
                <a:schemeClr val="accent1">
                  <a:lumMod val="40000"/>
                  <a:lumOff val="60000"/>
                </a:schemeClr>
              </a:solidFill>
            </a:endParaRPr>
          </a:p>
          <a:p>
            <a:endParaRPr lang="es-MX" sz="3200" b="1" dirty="0" smtClean="0">
              <a:solidFill>
                <a:schemeClr val="accent1">
                  <a:lumMod val="40000"/>
                  <a:lumOff val="60000"/>
                </a:schemeClr>
              </a:solidFill>
            </a:endParaRPr>
          </a:p>
          <a:p>
            <a:endParaRPr lang="es-MX" sz="3200" b="1" dirty="0">
              <a:solidFill>
                <a:schemeClr val="accent1">
                  <a:lumMod val="40000"/>
                  <a:lumOff val="60000"/>
                </a:schemeClr>
              </a:solidFill>
            </a:endParaRPr>
          </a:p>
          <a:p>
            <a:endParaRPr lang="es-MX" sz="3200" b="1" dirty="0" smtClean="0">
              <a:solidFill>
                <a:schemeClr val="accent1">
                  <a:lumMod val="40000"/>
                  <a:lumOff val="60000"/>
                </a:schemeClr>
              </a:solidFill>
            </a:endParaRPr>
          </a:p>
          <a:p>
            <a:pPr algn="just"/>
            <a:r>
              <a:rPr lang="es-EC" sz="3000" b="1" dirty="0">
                <a:solidFill>
                  <a:schemeClr val="accent2"/>
                </a:solidFill>
              </a:rPr>
              <a:t>DESNUTRICIÓN: </a:t>
            </a:r>
            <a:r>
              <a:rPr lang="es-EC" sz="3000" dirty="0">
                <a:solidFill>
                  <a:schemeClr val="accent2"/>
                </a:solidFill>
              </a:rPr>
              <a:t>Las pérdidas de peso de un 20% se acompañan de una mortalidad de hasta un 20%. En estos ptes existe una pérdida marcada de las proteínas musculares y un descenso en las proteínas  plasmáticas que producen trastornos de cicatrización, alteración de la inmunidad y pérdida de la fuerza muscular respiratoria. </a:t>
            </a:r>
            <a:endParaRPr lang="es-EC" sz="3200" b="1" dirty="0">
              <a:solidFill>
                <a:schemeClr val="accent1">
                  <a:lumMod val="40000"/>
                  <a:lumOff val="60000"/>
                </a:schemeClr>
              </a:solidFill>
            </a:endParaRPr>
          </a:p>
        </p:txBody>
      </p:sp>
      <p:sp>
        <p:nvSpPr>
          <p:cNvPr id="4" name="Elipse 3"/>
          <p:cNvSpPr/>
          <p:nvPr/>
        </p:nvSpPr>
        <p:spPr>
          <a:xfrm>
            <a:off x="4468969" y="940157"/>
            <a:ext cx="2897746" cy="13136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NUTRICIÓN</a:t>
            </a:r>
            <a:endParaRPr lang="es-EC" sz="2400" b="1" dirty="0"/>
          </a:p>
        </p:txBody>
      </p:sp>
    </p:spTree>
    <p:extLst>
      <p:ext uri="{BB962C8B-B14F-4D97-AF65-F5344CB8AC3E}">
        <p14:creationId xmlns:p14="http://schemas.microsoft.com/office/powerpoint/2010/main" val="245645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54954" y="811369"/>
            <a:ext cx="9470116" cy="5208431"/>
          </a:xfrm>
        </p:spPr>
        <p:txBody>
          <a:bodyPr/>
          <a:lstStyle/>
          <a:p>
            <a:pPr marL="0" indent="0" algn="just">
              <a:buNone/>
            </a:pPr>
            <a:r>
              <a:rPr lang="es-EC" sz="3200" dirty="0" smtClean="0">
                <a:solidFill>
                  <a:schemeClr val="accent2"/>
                </a:solidFill>
              </a:rPr>
              <a:t>Hay que mejorar las condiciones nutricionales previo a un procedimiento quirúrgico mayor</a:t>
            </a:r>
          </a:p>
          <a:p>
            <a:pPr marL="0" indent="0" algn="just">
              <a:buNone/>
            </a:pPr>
            <a:r>
              <a:rPr lang="es-EC" sz="3200" dirty="0" smtClean="0">
                <a:solidFill>
                  <a:schemeClr val="accent2"/>
                </a:solidFill>
              </a:rPr>
              <a:t> </a:t>
            </a:r>
            <a:endParaRPr lang="es-EC" sz="3200" dirty="0">
              <a:solidFill>
                <a:schemeClr val="accent2"/>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268" y="2573494"/>
            <a:ext cx="2352675" cy="3333750"/>
          </a:xfrm>
          <a:prstGeom prst="rect">
            <a:avLst/>
          </a:prstGeom>
        </p:spPr>
      </p:pic>
    </p:spTree>
    <p:extLst>
      <p:ext uri="{BB962C8B-B14F-4D97-AF65-F5344CB8AC3E}">
        <p14:creationId xmlns:p14="http://schemas.microsoft.com/office/powerpoint/2010/main" val="3915348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8186" y="2318197"/>
            <a:ext cx="10998558" cy="4031088"/>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r>
              <a:rPr lang="es-EC" sz="3200" b="1" dirty="0" smtClean="0">
                <a:solidFill>
                  <a:schemeClr val="accent3">
                    <a:lumMod val="75000"/>
                  </a:schemeClr>
                </a:solidFill>
              </a:rPr>
              <a:t>OBESIDAD</a:t>
            </a:r>
          </a:p>
          <a:p>
            <a:pPr marL="0" indent="0" algn="just">
              <a:buNone/>
            </a:pPr>
            <a:r>
              <a:rPr lang="es-EC" sz="3200" b="1" dirty="0" smtClean="0">
                <a:solidFill>
                  <a:schemeClr val="accent3">
                    <a:lumMod val="75000"/>
                  </a:schemeClr>
                </a:solidFill>
              </a:rPr>
              <a:t>  </a:t>
            </a:r>
            <a:r>
              <a:rPr lang="es-EC" sz="3200" b="1" dirty="0">
                <a:solidFill>
                  <a:schemeClr val="accent3">
                    <a:lumMod val="75000"/>
                  </a:schemeClr>
                </a:solidFill>
              </a:rPr>
              <a:t>Los pacientes obesos son con frecuencia de un riesgo operatorio elevado. La mayor parte de los casos fatales se deben a problemas respiratorios y cardiovasculares. Hay  una mayor tasa de </a:t>
            </a:r>
            <a:r>
              <a:rPr lang="es-EC" sz="3200" b="1" dirty="0" err="1">
                <a:solidFill>
                  <a:schemeClr val="accent3">
                    <a:lumMod val="75000"/>
                  </a:schemeClr>
                </a:solidFill>
              </a:rPr>
              <a:t>seromas</a:t>
            </a:r>
            <a:r>
              <a:rPr lang="es-EC" sz="3200" b="1" dirty="0">
                <a:solidFill>
                  <a:schemeClr val="accent3">
                    <a:lumMod val="75000"/>
                  </a:schemeClr>
                </a:solidFill>
              </a:rPr>
              <a:t>, infecciones de herida operatoria hernias incisionales, trombosis venosa profunda, </a:t>
            </a:r>
            <a:r>
              <a:rPr lang="es-EC" sz="3200" b="1" dirty="0" smtClean="0">
                <a:solidFill>
                  <a:schemeClr val="accent3">
                    <a:lumMod val="75000"/>
                  </a:schemeClr>
                </a:solidFill>
              </a:rPr>
              <a:t>entre otros</a:t>
            </a:r>
            <a:endParaRPr lang="es-EC" sz="3200" b="1" dirty="0">
              <a:solidFill>
                <a:schemeClr val="accent3">
                  <a:lumMod val="75000"/>
                </a:schemeClr>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619" y="51515"/>
            <a:ext cx="1905000" cy="3409950"/>
          </a:xfrm>
          <a:prstGeom prst="rect">
            <a:avLst/>
          </a:prstGeom>
        </p:spPr>
      </p:pic>
    </p:spTree>
    <p:extLst>
      <p:ext uri="{BB962C8B-B14F-4D97-AF65-F5344CB8AC3E}">
        <p14:creationId xmlns:p14="http://schemas.microsoft.com/office/powerpoint/2010/main" val="151035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1065" y="2343955"/>
            <a:ext cx="10908405" cy="4146997"/>
          </a:xfrm>
        </p:spPr>
        <p:style>
          <a:lnRef idx="1">
            <a:schemeClr val="accent2"/>
          </a:lnRef>
          <a:fillRef idx="2">
            <a:schemeClr val="accent2"/>
          </a:fillRef>
          <a:effectRef idx="1">
            <a:schemeClr val="accent2"/>
          </a:effectRef>
          <a:fontRef idx="minor">
            <a:schemeClr val="dk1"/>
          </a:fontRef>
        </p:style>
        <p:txBody>
          <a:bodyPr/>
          <a:lstStyle/>
          <a:p>
            <a:pPr algn="just"/>
            <a:endParaRPr lang="es-MX" sz="2400" dirty="0" smtClean="0">
              <a:solidFill>
                <a:schemeClr val="accent3">
                  <a:lumMod val="75000"/>
                </a:schemeClr>
              </a:solidFill>
            </a:endParaRPr>
          </a:p>
          <a:p>
            <a:pPr algn="just"/>
            <a:r>
              <a:rPr lang="es-MX" sz="2400" dirty="0" smtClean="0">
                <a:solidFill>
                  <a:schemeClr val="accent3">
                    <a:lumMod val="75000"/>
                  </a:schemeClr>
                </a:solidFill>
              </a:rPr>
              <a:t>EDAD</a:t>
            </a:r>
          </a:p>
          <a:p>
            <a:pPr marL="0" indent="0" algn="just">
              <a:buNone/>
            </a:pPr>
            <a:r>
              <a:rPr lang="es-ES" sz="2400" dirty="0" smtClean="0">
                <a:solidFill>
                  <a:schemeClr val="accent3">
                    <a:lumMod val="75000"/>
                  </a:schemeClr>
                </a:solidFill>
              </a:rPr>
              <a:t>El  </a:t>
            </a:r>
            <a:r>
              <a:rPr lang="es-ES" sz="2400" dirty="0">
                <a:solidFill>
                  <a:schemeClr val="accent3">
                    <a:lumMod val="75000"/>
                  </a:schemeClr>
                </a:solidFill>
              </a:rPr>
              <a:t>anciano,  </a:t>
            </a:r>
            <a:r>
              <a:rPr lang="es-ES" sz="2400" dirty="0" smtClean="0">
                <a:solidFill>
                  <a:schemeClr val="accent3">
                    <a:lumMod val="75000"/>
                  </a:schemeClr>
                </a:solidFill>
              </a:rPr>
              <a:t>sufre de cambios degenerativos  </a:t>
            </a:r>
            <a:r>
              <a:rPr lang="es-ES" sz="2400" dirty="0">
                <a:solidFill>
                  <a:schemeClr val="accent3">
                    <a:lumMod val="75000"/>
                  </a:schemeClr>
                </a:solidFill>
              </a:rPr>
              <a:t>propios  del  proceso  de  envejecimiento  que  afectan  al  sistema  nervioso  central,  al  aparato locomotor, al aparato digestivo, y al respiratorio y la función </a:t>
            </a:r>
            <a:r>
              <a:rPr lang="es-ES" sz="2400" dirty="0" smtClean="0">
                <a:solidFill>
                  <a:schemeClr val="accent3">
                    <a:lumMod val="75000"/>
                  </a:schemeClr>
                </a:solidFill>
              </a:rPr>
              <a:t>renal</a:t>
            </a:r>
          </a:p>
          <a:p>
            <a:pPr marL="0" lvl="0" indent="0" algn="just">
              <a:buNone/>
            </a:pPr>
            <a:r>
              <a:rPr lang="es-ES" sz="2400" dirty="0">
                <a:solidFill>
                  <a:schemeClr val="accent2">
                    <a:lumMod val="75000"/>
                  </a:schemeClr>
                </a:solidFill>
              </a:rPr>
              <a:t>En pacientes mayores de 50 años es frecuente la asociación de lesiones vasculares, cardíacas y el desarrollo de infecciones moderadas a graves.</a:t>
            </a:r>
          </a:p>
          <a:p>
            <a:pPr marL="0" indent="0" algn="just">
              <a:buNone/>
            </a:pPr>
            <a:endParaRPr lang="es-MX" sz="2400" dirty="0">
              <a:solidFill>
                <a:schemeClr val="accent3">
                  <a:lumMod val="75000"/>
                </a:schemeClr>
              </a:solidFill>
            </a:endParaRPr>
          </a:p>
          <a:p>
            <a:pPr marL="0" indent="0">
              <a:buNone/>
            </a:pPr>
            <a:endParaRPr lang="es-EC" dirty="0"/>
          </a:p>
        </p:txBody>
      </p:sp>
      <p:pic>
        <p:nvPicPr>
          <p:cNvPr id="4" name="Imagen 3"/>
          <p:cNvPicPr>
            <a:picLocks noChangeAspect="1"/>
          </p:cNvPicPr>
          <p:nvPr/>
        </p:nvPicPr>
        <p:blipFill>
          <a:blip r:embed="rId2"/>
          <a:stretch>
            <a:fillRect/>
          </a:stretch>
        </p:blipFill>
        <p:spPr>
          <a:xfrm>
            <a:off x="4812338" y="373487"/>
            <a:ext cx="1525513" cy="2292438"/>
          </a:xfrm>
          <a:prstGeom prst="rect">
            <a:avLst/>
          </a:prstGeom>
        </p:spPr>
      </p:pic>
    </p:spTree>
    <p:extLst>
      <p:ext uri="{BB962C8B-B14F-4D97-AF65-F5344CB8AC3E}">
        <p14:creationId xmlns:p14="http://schemas.microsoft.com/office/powerpoint/2010/main" val="18750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746" y="488324"/>
            <a:ext cx="10992119" cy="5977943"/>
          </a:xfrm>
        </p:spPr>
        <p:txBody>
          <a:bodyPr/>
          <a:lstStyle/>
          <a:p>
            <a:pPr marL="0" indent="0">
              <a:buNone/>
            </a:pPr>
            <a:r>
              <a:rPr lang="es-MX" sz="3600" b="1" dirty="0" smtClean="0">
                <a:solidFill>
                  <a:schemeClr val="accent1">
                    <a:lumMod val="20000"/>
                    <a:lumOff val="80000"/>
                  </a:schemeClr>
                </a:solidFill>
              </a:rPr>
              <a:t>CONSIDERACIONES GERONTOLOGICAS </a:t>
            </a:r>
          </a:p>
          <a:p>
            <a:pPr marL="0" indent="0">
              <a:buNone/>
            </a:pPr>
            <a:endParaRPr lang="es-EC" dirty="0"/>
          </a:p>
        </p:txBody>
      </p:sp>
      <p:sp>
        <p:nvSpPr>
          <p:cNvPr id="4" name="Rectángulo 3"/>
          <p:cNvSpPr/>
          <p:nvPr/>
        </p:nvSpPr>
        <p:spPr>
          <a:xfrm>
            <a:off x="888642" y="1592083"/>
            <a:ext cx="2627290" cy="824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PELIGROS DE CIRUGÍA</a:t>
            </a:r>
            <a:endParaRPr lang="es-EC" b="1" dirty="0"/>
          </a:p>
        </p:txBody>
      </p:sp>
      <p:sp>
        <p:nvSpPr>
          <p:cNvPr id="5" name="Flecha abajo 4"/>
          <p:cNvSpPr/>
          <p:nvPr/>
        </p:nvSpPr>
        <p:spPr>
          <a:xfrm>
            <a:off x="1996225" y="2665019"/>
            <a:ext cx="244698" cy="334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p:cNvSpPr txBox="1"/>
          <p:nvPr/>
        </p:nvSpPr>
        <p:spPr>
          <a:xfrm>
            <a:off x="901521" y="3300075"/>
            <a:ext cx="2434107" cy="369332"/>
          </a:xfrm>
          <a:prstGeom prst="rect">
            <a:avLst/>
          </a:prstGeom>
          <a:noFill/>
        </p:spPr>
        <p:txBody>
          <a:bodyPr wrap="square" rtlCol="0">
            <a:spAutoFit/>
          </a:bodyPr>
          <a:lstStyle/>
          <a:p>
            <a:r>
              <a:rPr lang="es-MX" dirty="0" smtClean="0"/>
              <a:t>  </a:t>
            </a:r>
            <a:r>
              <a:rPr lang="es-MX" b="1" dirty="0" smtClean="0"/>
              <a:t>PROPORCIONALES</a:t>
            </a:r>
            <a:endParaRPr lang="es-EC" b="1" dirty="0"/>
          </a:p>
        </p:txBody>
      </p:sp>
      <p:sp>
        <p:nvSpPr>
          <p:cNvPr id="7" name="Rectángulo 6"/>
          <p:cNvSpPr/>
          <p:nvPr/>
        </p:nvSpPr>
        <p:spPr>
          <a:xfrm>
            <a:off x="3734873" y="2665019"/>
            <a:ext cx="2421228" cy="373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NUMERO</a:t>
            </a:r>
            <a:endParaRPr lang="es-EC" b="1" dirty="0"/>
          </a:p>
        </p:txBody>
      </p:sp>
      <p:sp>
        <p:nvSpPr>
          <p:cNvPr id="8" name="Rectángulo 7"/>
          <p:cNvSpPr/>
          <p:nvPr/>
        </p:nvSpPr>
        <p:spPr>
          <a:xfrm>
            <a:off x="3741311" y="3669407"/>
            <a:ext cx="2421227" cy="377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GRAVEDAD</a:t>
            </a:r>
            <a:endParaRPr lang="es-EC" b="1" dirty="0"/>
          </a:p>
        </p:txBody>
      </p:sp>
      <p:cxnSp>
        <p:nvCxnSpPr>
          <p:cNvPr id="10" name="Conector recto de flecha 9"/>
          <p:cNvCxnSpPr>
            <a:stCxn id="7" idx="3"/>
          </p:cNvCxnSpPr>
          <p:nvPr/>
        </p:nvCxnSpPr>
        <p:spPr>
          <a:xfrm>
            <a:off x="6156101" y="2851763"/>
            <a:ext cx="669702" cy="371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a:stCxn id="8" idx="3"/>
          </p:cNvCxnSpPr>
          <p:nvPr/>
        </p:nvCxnSpPr>
        <p:spPr>
          <a:xfrm flipV="1">
            <a:off x="6162538" y="3484741"/>
            <a:ext cx="669703" cy="373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6787164" y="3016801"/>
            <a:ext cx="3219718" cy="646331"/>
          </a:xfrm>
          <a:prstGeom prst="rect">
            <a:avLst/>
          </a:prstGeom>
          <a:noFill/>
        </p:spPr>
        <p:txBody>
          <a:bodyPr wrap="square" rtlCol="0">
            <a:spAutoFit/>
          </a:bodyPr>
          <a:lstStyle/>
          <a:p>
            <a:r>
              <a:rPr lang="es-MX" b="1" dirty="0" smtClean="0"/>
              <a:t>ENFERMEDADES</a:t>
            </a:r>
          </a:p>
          <a:p>
            <a:r>
              <a:rPr lang="es-MX" b="1" dirty="0" smtClean="0"/>
              <a:t>CONCOMITANTES </a:t>
            </a:r>
            <a:endParaRPr lang="es-EC" b="1" dirty="0"/>
          </a:p>
        </p:txBody>
      </p:sp>
      <p:sp>
        <p:nvSpPr>
          <p:cNvPr id="14" name="Flecha curvada hacia la derecha 13"/>
          <p:cNvSpPr/>
          <p:nvPr/>
        </p:nvSpPr>
        <p:spPr>
          <a:xfrm>
            <a:off x="251138" y="2343955"/>
            <a:ext cx="553791" cy="24727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5" name="Rectángulo 14"/>
          <p:cNvSpPr/>
          <p:nvPr/>
        </p:nvSpPr>
        <p:spPr>
          <a:xfrm>
            <a:off x="998112" y="4494727"/>
            <a:ext cx="2408349" cy="1146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NATURALEZA Y DURACION DE LA CIRUGIA</a:t>
            </a:r>
            <a:endParaRPr lang="es-EC" b="1" dirty="0"/>
          </a:p>
        </p:txBody>
      </p:sp>
    </p:spTree>
    <p:extLst>
      <p:ext uri="{BB962C8B-B14F-4D97-AF65-F5344CB8AC3E}">
        <p14:creationId xmlns:p14="http://schemas.microsoft.com/office/powerpoint/2010/main" val="3408424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3640" y="528034"/>
            <a:ext cx="10908406" cy="5720365"/>
          </a:xfrm>
        </p:spPr>
        <p:style>
          <a:lnRef idx="1">
            <a:schemeClr val="accent1"/>
          </a:lnRef>
          <a:fillRef idx="2">
            <a:schemeClr val="accent1"/>
          </a:fillRef>
          <a:effectRef idx="1">
            <a:schemeClr val="accent1"/>
          </a:effectRef>
          <a:fontRef idx="minor">
            <a:schemeClr val="dk1"/>
          </a:fontRef>
        </p:style>
        <p:txBody>
          <a:bodyPr/>
          <a:lstStyle/>
          <a:p>
            <a:endParaRPr lang="es-MX" dirty="0" smtClean="0">
              <a:solidFill>
                <a:schemeClr val="accent1">
                  <a:lumMod val="20000"/>
                  <a:lumOff val="80000"/>
                </a:schemeClr>
              </a:solidFill>
            </a:endParaRPr>
          </a:p>
          <a:p>
            <a:endParaRPr lang="es-MX" dirty="0">
              <a:solidFill>
                <a:schemeClr val="accent1">
                  <a:lumMod val="20000"/>
                  <a:lumOff val="80000"/>
                </a:schemeClr>
              </a:solidFill>
            </a:endParaRPr>
          </a:p>
          <a:p>
            <a:endParaRPr lang="es-MX" dirty="0" smtClean="0">
              <a:solidFill>
                <a:schemeClr val="accent1">
                  <a:lumMod val="20000"/>
                  <a:lumOff val="80000"/>
                </a:schemeClr>
              </a:solidFill>
            </a:endParaRPr>
          </a:p>
          <a:p>
            <a:pPr marL="0" indent="0" algn="just">
              <a:buNone/>
            </a:pPr>
            <a:r>
              <a:rPr lang="es-MX" sz="2800" b="1" dirty="0" smtClean="0">
                <a:solidFill>
                  <a:schemeClr val="accent5"/>
                </a:solidFill>
              </a:rPr>
              <a:t>Los adultos mayores no tienen reserva fisiológica (capacidad de un órgano para recuperarse después de un trastorno en su equilibrio)que las personas mas jóvenes</a:t>
            </a:r>
          </a:p>
          <a:p>
            <a:pPr marL="0" indent="0" algn="just">
              <a:buNone/>
            </a:pPr>
            <a:r>
              <a:rPr lang="es-MX" sz="2800" b="1" dirty="0" smtClean="0">
                <a:solidFill>
                  <a:schemeClr val="accent5"/>
                </a:solidFill>
              </a:rPr>
              <a:t>Las reservas cardíacas son menores, las funciones renales y hepáticas están disminuidas</a:t>
            </a:r>
          </a:p>
          <a:p>
            <a:pPr marL="0" indent="0" algn="just">
              <a:buNone/>
            </a:pPr>
            <a:r>
              <a:rPr lang="es-MX" sz="2800" b="1" dirty="0" smtClean="0">
                <a:solidFill>
                  <a:schemeClr val="accent5"/>
                </a:solidFill>
              </a:rPr>
              <a:t>Existen limitaciones sensoriales como perdida visual, auditiva y de 	sensibilidad táctil,  dificultad en la movilidad</a:t>
            </a:r>
            <a:endParaRPr lang="es-EC" sz="2800" b="1" dirty="0">
              <a:solidFill>
                <a:schemeClr val="accent5"/>
              </a:solidFill>
            </a:endParaRPr>
          </a:p>
        </p:txBody>
      </p:sp>
    </p:spTree>
    <p:extLst>
      <p:ext uri="{BB962C8B-B14F-4D97-AF65-F5344CB8AC3E}">
        <p14:creationId xmlns:p14="http://schemas.microsoft.com/office/powerpoint/2010/main" val="718798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18186"/>
            <a:ext cx="10515600" cy="5558777"/>
          </a:xfrm>
        </p:spPr>
        <p:txBody>
          <a:bodyPr>
            <a:normAutofit/>
          </a:bodyPr>
          <a:lstStyle/>
          <a:p>
            <a:pPr marL="0" indent="0">
              <a:buNone/>
            </a:pPr>
            <a:r>
              <a:rPr lang="es-MX" sz="3200" b="1" dirty="0" smtClean="0">
                <a:solidFill>
                  <a:schemeClr val="accent6">
                    <a:lumMod val="60000"/>
                    <a:lumOff val="40000"/>
                  </a:schemeClr>
                </a:solidFill>
              </a:rPr>
              <a:t>Función respiratoria (evaluación de la vía aérea)</a:t>
            </a:r>
          </a:p>
          <a:p>
            <a:pPr marL="0" indent="0">
              <a:buNone/>
            </a:pPr>
            <a:r>
              <a:rPr lang="es-ES" sz="3200" b="1" dirty="0" smtClean="0">
                <a:solidFill>
                  <a:schemeClr val="accent6">
                    <a:lumMod val="60000"/>
                    <a:lumOff val="40000"/>
                  </a:schemeClr>
                </a:solidFill>
              </a:rPr>
              <a:t>Edad avanzada</a:t>
            </a:r>
          </a:p>
          <a:p>
            <a:pPr marL="0" indent="0">
              <a:buNone/>
            </a:pPr>
            <a:r>
              <a:rPr lang="es-ES" sz="3200" b="1" dirty="0" smtClean="0">
                <a:solidFill>
                  <a:schemeClr val="accent2">
                    <a:lumMod val="75000"/>
                  </a:schemeClr>
                </a:solidFill>
              </a:rPr>
              <a:t>EPOC</a:t>
            </a:r>
            <a:endParaRPr lang="es-ES" sz="3200" b="1" dirty="0">
              <a:solidFill>
                <a:schemeClr val="accent2">
                  <a:lumMod val="75000"/>
                </a:schemeClr>
              </a:solidFill>
            </a:endParaRPr>
          </a:p>
          <a:p>
            <a:pPr marL="0" indent="0">
              <a:buNone/>
            </a:pPr>
            <a:r>
              <a:rPr lang="es-ES" sz="3200" b="1" dirty="0" smtClean="0">
                <a:solidFill>
                  <a:schemeClr val="accent2">
                    <a:lumMod val="75000"/>
                  </a:schemeClr>
                </a:solidFill>
              </a:rPr>
              <a:t>Tabaquismo</a:t>
            </a:r>
          </a:p>
          <a:p>
            <a:pPr marL="0" indent="0">
              <a:buNone/>
            </a:pPr>
            <a:r>
              <a:rPr lang="es-MX" sz="3200" b="1" dirty="0" smtClean="0">
                <a:solidFill>
                  <a:schemeClr val="accent2">
                    <a:lumMod val="75000"/>
                  </a:schemeClr>
                </a:solidFill>
              </a:rPr>
              <a:t>Corticoides</a:t>
            </a:r>
          </a:p>
          <a:p>
            <a:pPr marL="0" indent="0">
              <a:buNone/>
            </a:pPr>
            <a:r>
              <a:rPr lang="es-ES" sz="3200" b="1" dirty="0" smtClean="0">
                <a:solidFill>
                  <a:schemeClr val="accent2">
                    <a:lumMod val="75000"/>
                  </a:schemeClr>
                </a:solidFill>
              </a:rPr>
              <a:t>VIH</a:t>
            </a:r>
          </a:p>
          <a:p>
            <a:pPr marL="0" indent="0">
              <a:buNone/>
            </a:pPr>
            <a:r>
              <a:rPr lang="es-ES" sz="3200" b="1" dirty="0" smtClean="0">
                <a:solidFill>
                  <a:schemeClr val="accent2">
                    <a:lumMod val="75000"/>
                  </a:schemeClr>
                </a:solidFill>
              </a:rPr>
              <a:t>Parkinson</a:t>
            </a:r>
            <a:endParaRPr lang="es-MX" sz="3200" b="1" dirty="0">
              <a:solidFill>
                <a:schemeClr val="accent2">
                  <a:lumMod val="75000"/>
                </a:schemeClr>
              </a:solidFill>
            </a:endParaRPr>
          </a:p>
          <a:p>
            <a:endParaRPr lang="es-MX" dirty="0" smtClean="0"/>
          </a:p>
          <a:p>
            <a:endParaRPr lang="es-MX" dirty="0"/>
          </a:p>
          <a:p>
            <a:pPr marL="0" indent="0">
              <a:buNone/>
            </a:pPr>
            <a:endParaRPr lang="es-ES" dirty="0"/>
          </a:p>
        </p:txBody>
      </p:sp>
      <p:pic>
        <p:nvPicPr>
          <p:cNvPr id="4" name="Imagen 3"/>
          <p:cNvPicPr>
            <a:picLocks noChangeAspect="1"/>
          </p:cNvPicPr>
          <p:nvPr/>
        </p:nvPicPr>
        <p:blipFill>
          <a:blip r:embed="rId2"/>
          <a:stretch>
            <a:fillRect/>
          </a:stretch>
        </p:blipFill>
        <p:spPr>
          <a:xfrm>
            <a:off x="6096000" y="2434108"/>
            <a:ext cx="3524518" cy="2706542"/>
          </a:xfrm>
          <a:prstGeom prst="rect">
            <a:avLst/>
          </a:prstGeom>
        </p:spPr>
      </p:pic>
    </p:spTree>
    <p:extLst>
      <p:ext uri="{BB962C8B-B14F-4D97-AF65-F5344CB8AC3E}">
        <p14:creationId xmlns:p14="http://schemas.microsoft.com/office/powerpoint/2010/main" val="2953501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177</TotalTime>
  <Words>928</Words>
  <Application>Microsoft Office PowerPoint</Application>
  <PresentationFormat>Panorámica</PresentationFormat>
  <Paragraphs>148</Paragraphs>
  <Slides>28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Century Gothic</vt:lpstr>
      <vt:lpstr>Times New Roman</vt:lpstr>
      <vt:lpstr>Wingdings 3</vt:lpstr>
      <vt:lpstr>Sala de reuniones Ion</vt:lpstr>
      <vt:lpstr>PREPARACIÓN PREOPERATORIA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PREPARACIÓN P</dc:title>
  <dc:creator>SYSTEMarket</dc:creator>
  <cp:lastModifiedBy>Administradora</cp:lastModifiedBy>
  <cp:revision>15</cp:revision>
  <dcterms:created xsi:type="dcterms:W3CDTF">2020-11-20T23:07:39Z</dcterms:created>
  <dcterms:modified xsi:type="dcterms:W3CDTF">2021-06-08T04:15:28Z</dcterms:modified>
</cp:coreProperties>
</file>