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59" r:id="rId4"/>
    <p:sldId id="260" r:id="rId5"/>
    <p:sldId id="257"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2D2437C-7E15-4DCE-9CFC-2B391C51BEDA}" type="datetimeFigureOut">
              <a:rPr lang="es-EC" smtClean="0"/>
              <a:t>13/10/2022</a:t>
            </a:fld>
            <a:endParaRPr lang="es-EC"/>
          </a:p>
        </p:txBody>
      </p:sp>
      <p:sp>
        <p:nvSpPr>
          <p:cNvPr id="5" name="Footer Placeholder 4"/>
          <p:cNvSpPr>
            <a:spLocks noGrp="1"/>
          </p:cNvSpPr>
          <p:nvPr>
            <p:ph type="ftr" sz="quarter" idx="11"/>
          </p:nvPr>
        </p:nvSpPr>
        <p:spPr>
          <a:xfrm>
            <a:off x="1876424" y="5410201"/>
            <a:ext cx="5124886" cy="365125"/>
          </a:xfrm>
        </p:spPr>
        <p:txBody>
          <a:bodyPr/>
          <a:lstStyle/>
          <a:p>
            <a:endParaRPr lang="es-EC"/>
          </a:p>
        </p:txBody>
      </p:sp>
      <p:sp>
        <p:nvSpPr>
          <p:cNvPr id="6" name="Slide Number Placeholder 5"/>
          <p:cNvSpPr>
            <a:spLocks noGrp="1"/>
          </p:cNvSpPr>
          <p:nvPr>
            <p:ph type="sldNum" sz="quarter" idx="12"/>
          </p:nvPr>
        </p:nvSpPr>
        <p:spPr>
          <a:xfrm>
            <a:off x="9896911" y="5410199"/>
            <a:ext cx="771089" cy="365125"/>
          </a:xfrm>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390507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6594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294770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94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394750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E2D2437C-7E15-4DCE-9CFC-2B391C51BEDA}" type="datetimeFigureOut">
              <a:rPr lang="es-EC" smtClean="0"/>
              <a:t>13/10/2022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216938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E2D2437C-7E15-4DCE-9CFC-2B391C51BEDA}" type="datetimeFigureOut">
              <a:rPr lang="es-EC" smtClean="0"/>
              <a:t>13/10/2022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641086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D2437C-7E15-4DCE-9CFC-2B391C51BEDA}" type="datetimeFigureOut">
              <a:rPr lang="es-EC" smtClean="0"/>
              <a:t>13/10/2022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160592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D2437C-7E15-4DCE-9CFC-2B391C51BEDA}" type="datetimeFigureOut">
              <a:rPr lang="es-EC" smtClean="0"/>
              <a:t>13/10/2022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160468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D2437C-7E15-4DCE-9CFC-2B391C51BEDA}" type="datetimeFigureOut">
              <a:rPr lang="es-EC" smtClean="0"/>
              <a:t>13/10/2022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421795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D2437C-7E15-4DCE-9CFC-2B391C51BEDA}" type="datetimeFigureOut">
              <a:rPr lang="es-EC" smtClean="0"/>
              <a:t>13/10/2022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190548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2D2437C-7E15-4DCE-9CFC-2B391C51BEDA}" type="datetimeFigureOut">
              <a:rPr lang="es-EC" smtClean="0"/>
              <a:t>13/10/2022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31626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409461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2D2437C-7E15-4DCE-9CFC-2B391C51BEDA}" type="datetimeFigureOut">
              <a:rPr lang="es-EC" smtClean="0"/>
              <a:t>13/10/2022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376534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2D2437C-7E15-4DCE-9CFC-2B391C51BEDA}" type="datetimeFigureOut">
              <a:rPr lang="es-EC" smtClean="0"/>
              <a:t>13/10/2022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19205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2437C-7E15-4DCE-9CFC-2B391C51BEDA}" type="datetimeFigureOut">
              <a:rPr lang="es-EC" smtClean="0"/>
              <a:t>13/10/2022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59924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304751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2D2437C-7E15-4DCE-9CFC-2B391C51BEDA}" type="datetimeFigureOut">
              <a:rPr lang="es-EC" smtClean="0"/>
              <a:t>13/10/2022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D48B31-46FB-4B49-BE1E-BC2F9D039767}" type="slidenum">
              <a:rPr lang="es-EC" smtClean="0"/>
              <a:t>‹Nº›</a:t>
            </a:fld>
            <a:endParaRPr lang="es-EC"/>
          </a:p>
        </p:txBody>
      </p:sp>
    </p:spTree>
    <p:extLst>
      <p:ext uri="{BB962C8B-B14F-4D97-AF65-F5344CB8AC3E}">
        <p14:creationId xmlns:p14="http://schemas.microsoft.com/office/powerpoint/2010/main" val="349484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2D2437C-7E15-4DCE-9CFC-2B391C51BEDA}" type="datetimeFigureOut">
              <a:rPr lang="es-EC" smtClean="0"/>
              <a:t>13/10/2022</a:t>
            </a:fld>
            <a:endParaRPr lang="es-EC"/>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D48B31-46FB-4B49-BE1E-BC2F9D039767}" type="slidenum">
              <a:rPr lang="es-EC" smtClean="0"/>
              <a:t>‹Nº›</a:t>
            </a:fld>
            <a:endParaRPr lang="es-EC"/>
          </a:p>
        </p:txBody>
      </p:sp>
    </p:spTree>
    <p:extLst>
      <p:ext uri="{BB962C8B-B14F-4D97-AF65-F5344CB8AC3E}">
        <p14:creationId xmlns:p14="http://schemas.microsoft.com/office/powerpoint/2010/main" val="266886312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16DCFC9-6877-407C-8170-608FCB8E35A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4" name="Rectangle 13">
              <a:extLst>
                <a:ext uri="{FF2B5EF4-FFF2-40B4-BE49-F238E27FC236}">
                  <a16:creationId xmlns:a16="http://schemas.microsoft.com/office/drawing/2014/main" id="{F7D8B73A-1349-4BA6-8F85-03A21ED56E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3" name="Imagen 2" descr="Diagrama, Dibujo de ingeniería&#10;&#10;Descripción generada automáticamente">
            <a:extLst>
              <a:ext uri="{FF2B5EF4-FFF2-40B4-BE49-F238E27FC236}">
                <a16:creationId xmlns:a16="http://schemas.microsoft.com/office/drawing/2014/main" id="{23768028-5BCE-499E-8506-52DE793B7CEA}"/>
              </a:ext>
            </a:extLst>
          </p:cNvPr>
          <p:cNvPicPr>
            <a:picLocks noChangeAspect="1"/>
          </p:cNvPicPr>
          <p:nvPr/>
        </p:nvPicPr>
        <p:blipFill rotWithShape="1">
          <a:blip r:embed="rId4">
            <a:alphaModFix/>
          </a:blip>
          <a:srcRect t="22495" b="21238"/>
          <a:stretch/>
        </p:blipFill>
        <p:spPr>
          <a:xfrm>
            <a:off x="3611" y="7678"/>
            <a:ext cx="12188389" cy="6857990"/>
          </a:xfrm>
          <a:prstGeom prst="rect">
            <a:avLst/>
          </a:prstGeom>
        </p:spPr>
      </p:pic>
      <p:grpSp>
        <p:nvGrpSpPr>
          <p:cNvPr id="17" name="Group 16">
            <a:extLst>
              <a:ext uri="{FF2B5EF4-FFF2-40B4-BE49-F238E27FC236}">
                <a16:creationId xmlns:a16="http://schemas.microsoft.com/office/drawing/2014/main" id="{89353FE7-0D03-4AD2-8B8A-60A06F6BDA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8"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50A26E4-02C9-4F83-A334-0920B8CCF28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20"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7"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8"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9"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ítulo 1"/>
          <p:cNvSpPr>
            <a:spLocks noGrp="1"/>
          </p:cNvSpPr>
          <p:nvPr>
            <p:ph type="ctrTitle"/>
          </p:nvPr>
        </p:nvSpPr>
        <p:spPr>
          <a:xfrm>
            <a:off x="2667000" y="2328334"/>
            <a:ext cx="6858000" cy="1367896"/>
          </a:xfrm>
        </p:spPr>
        <p:txBody>
          <a:bodyPr>
            <a:normAutofit/>
          </a:bodyPr>
          <a:lstStyle/>
          <a:p>
            <a:pPr algn="ctr"/>
            <a:r>
              <a:rPr lang="es-EC"/>
              <a:t>Archivos</a:t>
            </a:r>
          </a:p>
        </p:txBody>
      </p:sp>
    </p:spTree>
    <p:extLst>
      <p:ext uri="{BB962C8B-B14F-4D97-AF65-F5344CB8AC3E}">
        <p14:creationId xmlns:p14="http://schemas.microsoft.com/office/powerpoint/2010/main" val="21641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AE4726C-1831-4FE3-9A11-227F0DC2F0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 name="Rectangle 12">
              <a:extLst>
                <a:ext uri="{FF2B5EF4-FFF2-40B4-BE49-F238E27FC236}">
                  <a16:creationId xmlns:a16="http://schemas.microsoft.com/office/drawing/2014/main" id="{B651D7F7-8C54-448E-A268-1CBFAD87D4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ítulo 1"/>
          <p:cNvSpPr>
            <a:spLocks noGrp="1"/>
          </p:cNvSpPr>
          <p:nvPr>
            <p:ph type="title"/>
          </p:nvPr>
        </p:nvSpPr>
        <p:spPr>
          <a:xfrm>
            <a:off x="5039561" y="354503"/>
            <a:ext cx="6050713" cy="1478570"/>
          </a:xfrm>
        </p:spPr>
        <p:txBody>
          <a:bodyPr>
            <a:normAutofit/>
          </a:bodyPr>
          <a:lstStyle/>
          <a:p>
            <a:pPr algn="ctr"/>
            <a:r>
              <a:rPr lang="es-EC" dirty="0"/>
              <a:t>Archivo</a:t>
            </a:r>
          </a:p>
        </p:txBody>
      </p:sp>
      <p:pic>
        <p:nvPicPr>
          <p:cNvPr id="7" name="Imagen 6" descr="Imagen que contiene interior, lego, juguete, pequeño&#10;&#10;Descripción generada automáticamente">
            <a:extLst>
              <a:ext uri="{FF2B5EF4-FFF2-40B4-BE49-F238E27FC236}">
                <a16:creationId xmlns:a16="http://schemas.microsoft.com/office/drawing/2014/main" id="{0A498D68-A3AC-4CF7-A120-DC2A111392B7}"/>
              </a:ext>
            </a:extLst>
          </p:cNvPr>
          <p:cNvPicPr>
            <a:picLocks noChangeAspect="1"/>
          </p:cNvPicPr>
          <p:nvPr/>
        </p:nvPicPr>
        <p:blipFill rotWithShape="1">
          <a:blip r:embed="rId4">
            <a:extLst>
              <a:ext uri="{28A0092B-C50C-407E-A947-70E740481C1C}">
                <a14:useLocalDpi xmlns:a14="http://schemas.microsoft.com/office/drawing/2010/main" val="0"/>
              </a:ext>
            </a:extLst>
          </a:blip>
          <a:srcRect l="14980" r="34325"/>
          <a:stretch/>
        </p:blipFill>
        <p:spPr>
          <a:xfrm>
            <a:off x="-5597" y="10"/>
            <a:ext cx="4635583" cy="6857990"/>
          </a:xfrm>
          <a:prstGeom prst="rect">
            <a:avLst/>
          </a:prstGeom>
        </p:spPr>
      </p:pic>
      <p:grpSp>
        <p:nvGrpSpPr>
          <p:cNvPr id="16" name="Group 15">
            <a:extLst>
              <a:ext uri="{FF2B5EF4-FFF2-40B4-BE49-F238E27FC236}">
                <a16:creationId xmlns:a16="http://schemas.microsoft.com/office/drawing/2014/main" id="{E916825F-759B-4F1A-BA80-AF7137691E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7" name="Rectangle 16">
              <a:extLst>
                <a:ext uri="{FF2B5EF4-FFF2-40B4-BE49-F238E27FC236}">
                  <a16:creationId xmlns:a16="http://schemas.microsoft.com/office/drawing/2014/main" id="{0AF64541-DE3B-4DBB-84E1-907956469E5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Rectangle 19">
              <a:extLst>
                <a:ext uri="{FF2B5EF4-FFF2-40B4-BE49-F238E27FC236}">
                  <a16:creationId xmlns:a16="http://schemas.microsoft.com/office/drawing/2014/main" id="{7C964FF9-A41A-438C-A22B-62690C98F1A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1"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Rectangle 44">
              <a:extLst>
                <a:ext uri="{FF2B5EF4-FFF2-40B4-BE49-F238E27FC236}">
                  <a16:creationId xmlns:a16="http://schemas.microsoft.com/office/drawing/2014/main" id="{A4DE8FD0-E681-4D9C-85C2-BEA4C2B3A06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6"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Rectangle 56">
              <a:extLst>
                <a:ext uri="{FF2B5EF4-FFF2-40B4-BE49-F238E27FC236}">
                  <a16:creationId xmlns:a16="http://schemas.microsoft.com/office/drawing/2014/main" id="{A5B4BC2F-B667-462B-99D8-0C433124ABD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8"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Marcador de contenido 2"/>
          <p:cNvSpPr>
            <a:spLocks noGrp="1"/>
          </p:cNvSpPr>
          <p:nvPr>
            <p:ph sz="quarter" idx="13"/>
          </p:nvPr>
        </p:nvSpPr>
        <p:spPr>
          <a:xfrm>
            <a:off x="4968958" y="1468438"/>
            <a:ext cx="6889667" cy="5551487"/>
          </a:xfrm>
        </p:spPr>
        <p:txBody>
          <a:bodyPr>
            <a:normAutofit/>
          </a:bodyPr>
          <a:lstStyle/>
          <a:p>
            <a:pPr marL="0" indent="0" algn="just">
              <a:lnSpc>
                <a:spcPct val="110000"/>
              </a:lnSpc>
              <a:buNone/>
            </a:pPr>
            <a:r>
              <a:rPr lang="es-ES" sz="1800" dirty="0"/>
              <a:t>Un archivo es un conjunto de datos estructurados en una colección de registros que son de igual tipo y constan de campos. </a:t>
            </a:r>
          </a:p>
          <a:p>
            <a:pPr algn="just">
              <a:lnSpc>
                <a:spcPct val="110000"/>
              </a:lnSpc>
            </a:pPr>
            <a:r>
              <a:rPr lang="es-ES" sz="1800" dirty="0"/>
              <a:t>archivos de texto </a:t>
            </a:r>
          </a:p>
          <a:p>
            <a:pPr algn="just">
              <a:lnSpc>
                <a:spcPct val="110000"/>
              </a:lnSpc>
            </a:pPr>
            <a:r>
              <a:rPr lang="es-ES" sz="1800" dirty="0"/>
              <a:t>archivos binarios. </a:t>
            </a:r>
          </a:p>
          <a:p>
            <a:pPr marL="0" indent="0" algn="just">
              <a:lnSpc>
                <a:spcPct val="110000"/>
              </a:lnSpc>
              <a:buNone/>
            </a:pPr>
            <a:r>
              <a:rPr lang="es-ES" sz="1800" dirty="0"/>
              <a:t>Un archivo de texto es una secuencia de caracteres organizadas en líneas terminadas por un carácter de nueva línea. En estos archivos se pueden almacenar canciones, fuentes de programas, base de datos simples, etc. Los archivos de texto se caracterizan por ser planos, es decir, todas las letras tienen el mismo formato y no hay palabras subrayadas, en negrita, o letras de distinto tamaño o ancho.</a:t>
            </a:r>
          </a:p>
          <a:p>
            <a:pPr marL="0" indent="0" algn="just">
              <a:lnSpc>
                <a:spcPct val="110000"/>
              </a:lnSpc>
              <a:buNone/>
            </a:pPr>
            <a:r>
              <a:rPr lang="es-ES" sz="1800" dirty="0"/>
              <a:t>Un archivo binario es una secuencia de bytes que tienen una correspondencia uno a uno con un dispositivo externo. Así que no tendrá lugar ninguna traducción de caracteres. Además, el número de bytes escritos (leídos) será el mismo que los encontrados en el dispositivo externo. Ejemplos de estos archivos son Fotografías, imágenes, texto con formatos, archivos ejecutables (aplicaciones)</a:t>
            </a:r>
            <a:endParaRPr lang="es-EC" sz="1800" dirty="0"/>
          </a:p>
        </p:txBody>
      </p:sp>
    </p:spTree>
    <p:extLst>
      <p:ext uri="{BB962C8B-B14F-4D97-AF65-F5344CB8AC3E}">
        <p14:creationId xmlns:p14="http://schemas.microsoft.com/office/powerpoint/2010/main" val="227611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006137" y="824619"/>
            <a:ext cx="10363826" cy="5262145"/>
          </a:xfrm>
        </p:spPr>
        <p:txBody>
          <a:bodyPr>
            <a:normAutofit lnSpcReduction="10000"/>
          </a:bodyPr>
          <a:lstStyle/>
          <a:p>
            <a:pPr marL="0" indent="0" algn="just">
              <a:buNone/>
            </a:pPr>
            <a:r>
              <a:rPr lang="es-ES" dirty="0"/>
              <a:t>Un programa necesita utilizar punteros a archivos para leer o escribir en los mismos. Para obtener una variable de este tipo se utiliza una secuencia como esta: </a:t>
            </a:r>
          </a:p>
          <a:p>
            <a:pPr marL="0" indent="0" algn="just">
              <a:buNone/>
            </a:pPr>
            <a:r>
              <a:rPr lang="es-ES" dirty="0"/>
              <a:t>           FILE *fichero</a:t>
            </a:r>
          </a:p>
          <a:p>
            <a:pPr marL="914400" lvl="2" indent="0">
              <a:buNone/>
            </a:pPr>
            <a:r>
              <a:rPr lang="es-ES" sz="2800" dirty="0"/>
              <a:t>fichero = </a:t>
            </a:r>
            <a:r>
              <a:rPr lang="es-ES" sz="2800" dirty="0" err="1"/>
              <a:t>fopen</a:t>
            </a:r>
            <a:r>
              <a:rPr lang="es-ES" sz="2800" dirty="0"/>
              <a:t>(“</a:t>
            </a:r>
            <a:r>
              <a:rPr lang="es-ES" sz="2800" dirty="0" err="1"/>
              <a:t>archivo.extensión</a:t>
            </a:r>
            <a:r>
              <a:rPr lang="es-ES" sz="2800" dirty="0"/>
              <a:t>”, “tipo de apertura”);</a:t>
            </a:r>
          </a:p>
          <a:p>
            <a:pPr marL="914400" lvl="2" indent="0">
              <a:buNone/>
            </a:pPr>
            <a:r>
              <a:rPr lang="es-ES" sz="2800" dirty="0" err="1"/>
              <a:t>fclose</a:t>
            </a:r>
            <a:r>
              <a:rPr lang="es-ES" sz="2800" dirty="0"/>
              <a:t>(fichero);</a:t>
            </a:r>
          </a:p>
          <a:p>
            <a:pPr marL="0" indent="0" algn="just">
              <a:buNone/>
            </a:pPr>
            <a:r>
              <a:rPr lang="es-ES" dirty="0"/>
              <a:t>Ingreso:</a:t>
            </a:r>
            <a:endParaRPr lang="en-US" dirty="0"/>
          </a:p>
          <a:p>
            <a:pPr marL="914400" lvl="2" indent="0" algn="just">
              <a:buNone/>
            </a:pPr>
            <a:r>
              <a:rPr lang="en-US" sz="2400" dirty="0" err="1"/>
              <a:t>fscanf</a:t>
            </a:r>
            <a:r>
              <a:rPr lang="en-US" sz="2400" dirty="0"/>
              <a:t>(</a:t>
            </a:r>
            <a:r>
              <a:rPr lang="en-US" sz="2400" dirty="0" err="1"/>
              <a:t>Fichero</a:t>
            </a:r>
            <a:r>
              <a:rPr lang="en-US" sz="2400" dirty="0"/>
              <a:t>, </a:t>
            </a:r>
            <a:r>
              <a:rPr lang="en-US" sz="2400" dirty="0" err="1"/>
              <a:t>tipo_dato</a:t>
            </a:r>
            <a:r>
              <a:rPr lang="en-US" sz="2400" dirty="0"/>
              <a:t>, &amp;Variable);</a:t>
            </a:r>
          </a:p>
          <a:p>
            <a:pPr marL="914400" lvl="2" indent="0" algn="just">
              <a:buNone/>
            </a:pPr>
            <a:r>
              <a:rPr lang="es-ES" sz="2400" dirty="0" err="1"/>
              <a:t>fgets</a:t>
            </a:r>
            <a:r>
              <a:rPr lang="es-ES" sz="2400" dirty="0"/>
              <a:t>(variable, </a:t>
            </a:r>
            <a:r>
              <a:rPr lang="es-ES" sz="2400" dirty="0" err="1"/>
              <a:t>tamaño,fichero</a:t>
            </a:r>
            <a:r>
              <a:rPr lang="es-ES" sz="2400" dirty="0"/>
              <a:t>); </a:t>
            </a:r>
          </a:p>
          <a:p>
            <a:pPr marL="0" indent="0" algn="just">
              <a:buNone/>
            </a:pPr>
            <a:r>
              <a:rPr lang="es-ES" altLang="en-US" dirty="0"/>
              <a:t>Impresión:</a:t>
            </a:r>
          </a:p>
          <a:p>
            <a:pPr marL="914400" lvl="2" indent="0" algn="just">
              <a:buNone/>
            </a:pPr>
            <a:r>
              <a:rPr lang="en-US" altLang="en-US" sz="2400" dirty="0" err="1"/>
              <a:t>fprintf</a:t>
            </a:r>
            <a:r>
              <a:rPr lang="en-US" altLang="en-US" sz="2400" dirty="0"/>
              <a:t>(</a:t>
            </a:r>
            <a:r>
              <a:rPr lang="en-US" altLang="en-US" sz="2400" dirty="0" err="1"/>
              <a:t>fichero</a:t>
            </a:r>
            <a:r>
              <a:rPr lang="en-US" altLang="en-US" dirty="0"/>
              <a:t>, “</a:t>
            </a:r>
            <a:r>
              <a:rPr lang="en-US" altLang="en-US" dirty="0" err="1"/>
              <a:t>tipo</a:t>
            </a:r>
            <a:r>
              <a:rPr lang="en-US" altLang="en-US" dirty="0"/>
              <a:t>", variable); </a:t>
            </a:r>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n-US" dirty="0"/>
          </a:p>
        </p:txBody>
      </p:sp>
      <p:sp>
        <p:nvSpPr>
          <p:cNvPr id="6" name="Rectangle 3"/>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184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Principales Funciones</a:t>
            </a:r>
            <a:endParaRPr lang="en-US" dirty="0"/>
          </a:p>
        </p:txBody>
      </p:sp>
      <p:pic>
        <p:nvPicPr>
          <p:cNvPr id="4" name="Imagen 3"/>
          <p:cNvPicPr>
            <a:picLocks noChangeAspect="1"/>
          </p:cNvPicPr>
          <p:nvPr/>
        </p:nvPicPr>
        <p:blipFill rotWithShape="1">
          <a:blip r:embed="rId2"/>
          <a:srcRect l="28088" t="31825" r="29386" b="37672"/>
          <a:stretch/>
        </p:blipFill>
        <p:spPr>
          <a:xfrm>
            <a:off x="2205804" y="2451425"/>
            <a:ext cx="8483754" cy="3422901"/>
          </a:xfrm>
          <a:prstGeom prst="rect">
            <a:avLst/>
          </a:prstGeom>
        </p:spPr>
      </p:pic>
    </p:spTree>
    <p:extLst>
      <p:ext uri="{BB962C8B-B14F-4D97-AF65-F5344CB8AC3E}">
        <p14:creationId xmlns:p14="http://schemas.microsoft.com/office/powerpoint/2010/main" val="58074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69" name="Picture 2">
            <a:extLst>
              <a:ext uri="{FF2B5EF4-FFF2-40B4-BE49-F238E27FC236}">
                <a16:creationId xmlns:a16="http://schemas.microsoft.com/office/drawing/2014/main" id="{9EB19A0D-88ED-4EC7-B012-FDA45662F2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70" name="Group 10">
            <a:extLst>
              <a:ext uri="{FF2B5EF4-FFF2-40B4-BE49-F238E27FC236}">
                <a16:creationId xmlns:a16="http://schemas.microsoft.com/office/drawing/2014/main" id="{039C885C-7507-48BC-8DA5-9B9A8A3B290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80315E80-D09C-4AAC-A1AA-6416ADD0A77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464D5536-A035-4505-AF73-4F7CAE4882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81218E36-F40D-459F-A201-0A62E0FA57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id="{5B53825A-3A84-4E26-A19D-A61548B6A59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id="{AD90489C-7868-4D44-828E-5BD078E1078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98ED0810-C456-43E0-A430-4BF3E84BB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E5A0D863-274E-498B-A757-EE462B7CFC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B7819E45-002E-4BE7-9D91-AF82D37762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8B2A702D-53E8-4674-87E0-CA1F7E5627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451CEEF2-55A9-4CDF-BB69-2D07031F0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DCEC5350-68CD-460C-999B-A6055EA506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id="{26945734-B592-423F-BCF3-8ED9227467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id="{D6FF6791-D332-4D35-90E0-42011DF40C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B1ED9C0C-0AD0-4F60-BB85-02B00AFE760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E202B26B-3FB3-4127-9295-F6E24A75ED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A9B0C70B-3686-4190-8592-736E11AB4D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id="{3DCD01FB-20E8-42C3-AFE9-DFD3F426A1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id="{E18D3AEB-E104-4243-893A-880F9A3C45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25B79020-576E-46E2-BDDD-3D93C9DD53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F9BE123C-99CB-4F9F-B6AD-D78B410111B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2652409A-0FBC-471C-8070-735AA2D18C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A7B0AC30-BECB-435E-B184-5893DAF4CF1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209F3AA3-0D92-49EA-8E9E-E851935910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96C003E9-8BC2-48CC-ABF7-540233FDB0B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13BDD8BA-D378-486C-AAC9-F4BC3E8560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04C38930-9B92-429B-915A-D0198D6ACD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32660743-42C8-4FFB-A77B-66678E1E1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id="{6B242301-66B7-4876-B23A-1B97410A55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id="{B05C5127-C481-4571-9E17-90305CA0A91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id="{BC0F1F06-EBE2-4919-A902-A503E384D26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id="{2B2E1C8D-A953-4AED-8346-C34CFE3BE3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id="{8F150D6E-EB09-41AD-93BE-BF543BE365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id="{AE3633FE-8FF6-4FC3-8422-483E7FAEDE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id="{D233BC09-3785-4EA9-A80F-699EABFCD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id="{DEFAAC70-9A33-41C4-9960-80B056E47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id="{FE1B6380-FA49-4E35-B2EB-BC1D322A0A2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id="{F578AFE9-69B9-4FE3-A349-4640D49A58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id="{49C01CF4-73AC-40B8-8AA5-60072CBB342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id="{B4DA1C3D-282A-4010-9263-E2F62D7954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id="{52475A43-7A28-4A0F-BA58-C070BB882B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id="{0C7241CC-AC61-4580-A46E-C217B329EB2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id="{584FF8AA-E75D-483B-A344-7022541CF8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id="{AFF0ABD2-8247-432E-9F13-CCB7D0E620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id="{8779D639-A8BE-46A3-BF82-B0498C363B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id="{62C75AD3-B601-4AB8-A449-C0375B263A5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id="{7CEBAD4A-BB32-451F-B1E1-48D6F52EBD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id="{9EA19F7F-29F8-4DF4-AB9B-C4D507FA7C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id="{9A6E14CB-BA29-40ED-B9E1-9AF554AFDE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id="{384A67CA-9AF3-4473-9BC7-2C48C432616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id="{9DE1AF00-9D03-4DFB-B862-C866596289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id="{03D15E32-C507-4B36-B9AB-BD0A1AEBDE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id="{978B3024-1C05-4858-A919-0ABF75EF71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id="{04B0C1D6-8B63-4D35-83C5-5D4331190A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id="{C0409678-BF82-43B2-8F95-46A5A0E186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ítulo 1"/>
          <p:cNvSpPr>
            <a:spLocks noGrp="1"/>
          </p:cNvSpPr>
          <p:nvPr>
            <p:ph type="title"/>
          </p:nvPr>
        </p:nvSpPr>
        <p:spPr>
          <a:xfrm>
            <a:off x="8057397" y="1113282"/>
            <a:ext cx="3489569" cy="2396681"/>
          </a:xfrm>
        </p:spPr>
        <p:txBody>
          <a:bodyPr vert="horz" lIns="91440" tIns="45720" rIns="91440" bIns="45720" rtlCol="0" anchor="b">
            <a:normAutofit/>
          </a:bodyPr>
          <a:lstStyle/>
          <a:p>
            <a:r>
              <a:rPr lang="en-US" altLang="es-EC" sz="4100" b="1"/>
              <a:t>MODOS DE ACCESO O APERTURA DE ARCHIVOS</a:t>
            </a:r>
            <a:endParaRPr lang="en-US" sz="4100"/>
          </a:p>
        </p:txBody>
      </p:sp>
      <p:sp>
        <p:nvSpPr>
          <p:cNvPr id="71" name="Round Diagonal Corner Rectangle 6">
            <a:extLst>
              <a:ext uri="{FF2B5EF4-FFF2-40B4-BE49-F238E27FC236}">
                <a16:creationId xmlns:a16="http://schemas.microsoft.com/office/drawing/2014/main" id="{E0CFC9FD-365D-4CE7-AD41-1D096107F1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FEA0521-0328-49BE-AE97-D3DB092B679A}"/>
              </a:ext>
            </a:extLst>
          </p:cNvPr>
          <p:cNvPicPr>
            <a:picLocks noChangeAspect="1"/>
          </p:cNvPicPr>
          <p:nvPr/>
        </p:nvPicPr>
        <p:blipFill>
          <a:blip r:embed="rId4"/>
          <a:stretch>
            <a:fillRect/>
          </a:stretch>
        </p:blipFill>
        <p:spPr>
          <a:xfrm>
            <a:off x="1118988" y="1514249"/>
            <a:ext cx="2974328" cy="3822011"/>
          </a:xfrm>
          <a:prstGeom prst="rect">
            <a:avLst/>
          </a:prstGeom>
        </p:spPr>
      </p:pic>
      <p:pic>
        <p:nvPicPr>
          <p:cNvPr id="4" name="Imagen 3"/>
          <p:cNvPicPr>
            <a:picLocks noChangeAspect="1"/>
          </p:cNvPicPr>
          <p:nvPr/>
        </p:nvPicPr>
        <p:blipFill rotWithShape="1">
          <a:blip r:embed="rId5"/>
          <a:srcRect l="31404" t="36128" r="32544" b="33181"/>
          <a:stretch/>
        </p:blipFill>
        <p:spPr>
          <a:xfrm>
            <a:off x="4257042" y="2713119"/>
            <a:ext cx="2974328" cy="1424271"/>
          </a:xfrm>
          <a:prstGeom prst="rect">
            <a:avLst/>
          </a:prstGeom>
        </p:spPr>
      </p:pic>
    </p:spTree>
    <p:extLst>
      <p:ext uri="{BB962C8B-B14F-4D97-AF65-F5344CB8AC3E}">
        <p14:creationId xmlns:p14="http://schemas.microsoft.com/office/powerpoint/2010/main" val="283159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24395"/>
            <a:ext cx="9905998" cy="1478570"/>
          </a:xfrm>
        </p:spPr>
        <p:txBody>
          <a:bodyPr/>
          <a:lstStyle/>
          <a:p>
            <a:r>
              <a:rPr lang="es-ES" dirty="0"/>
              <a:t>Ejemplos</a:t>
            </a:r>
            <a:endParaRPr lang="en-US" dirty="0"/>
          </a:p>
        </p:txBody>
      </p:sp>
      <p:sp>
        <p:nvSpPr>
          <p:cNvPr id="5" name="Rectángulo 4"/>
          <p:cNvSpPr/>
          <p:nvPr/>
        </p:nvSpPr>
        <p:spPr>
          <a:xfrm>
            <a:off x="1141413" y="1296565"/>
            <a:ext cx="6096000" cy="5632311"/>
          </a:xfrm>
          <a:prstGeom prst="rect">
            <a:avLst/>
          </a:prstGeom>
        </p:spPr>
        <p:txBody>
          <a:bodyPr>
            <a:spAutoFit/>
          </a:bodyPr>
          <a:lstStyle/>
          <a:p>
            <a:r>
              <a:rPr lang="en-US" dirty="0"/>
              <a:t>#include&lt;</a:t>
            </a:r>
            <a:r>
              <a:rPr lang="en-US" dirty="0" err="1"/>
              <a:t>iostream</a:t>
            </a:r>
            <a:r>
              <a:rPr lang="en-US" dirty="0"/>
              <a:t>&gt;</a:t>
            </a:r>
          </a:p>
          <a:p>
            <a:r>
              <a:rPr lang="en-US" dirty="0"/>
              <a:t>#include &lt;</a:t>
            </a:r>
            <a:r>
              <a:rPr lang="en-US" dirty="0" err="1"/>
              <a:t>stdio.h</a:t>
            </a:r>
            <a:r>
              <a:rPr lang="en-US" dirty="0"/>
              <a:t>&gt;</a:t>
            </a:r>
          </a:p>
          <a:p>
            <a:r>
              <a:rPr lang="en-US" dirty="0"/>
              <a:t>#include&lt;</a:t>
            </a:r>
            <a:r>
              <a:rPr lang="en-US" dirty="0" err="1"/>
              <a:t>conio.h</a:t>
            </a:r>
            <a:r>
              <a:rPr lang="en-US" dirty="0"/>
              <a:t>&gt;</a:t>
            </a:r>
          </a:p>
          <a:p>
            <a:r>
              <a:rPr lang="en-US" dirty="0"/>
              <a:t>#include &lt;</a:t>
            </a:r>
            <a:r>
              <a:rPr lang="en-US" dirty="0" err="1"/>
              <a:t>string.h</a:t>
            </a:r>
            <a:r>
              <a:rPr lang="en-US" dirty="0"/>
              <a:t>&gt;</a:t>
            </a:r>
          </a:p>
          <a:p>
            <a:endParaRPr lang="en-US" dirty="0"/>
          </a:p>
          <a:p>
            <a:r>
              <a:rPr lang="en-US" dirty="0"/>
              <a:t>using namespace </a:t>
            </a:r>
            <a:r>
              <a:rPr lang="en-US" dirty="0" err="1"/>
              <a:t>std</a:t>
            </a:r>
            <a:r>
              <a:rPr lang="en-US" dirty="0"/>
              <a:t>;</a:t>
            </a:r>
          </a:p>
          <a:p>
            <a:endParaRPr lang="en-US" dirty="0"/>
          </a:p>
          <a:p>
            <a:r>
              <a:rPr lang="en-US" dirty="0" err="1"/>
              <a:t>int</a:t>
            </a:r>
            <a:r>
              <a:rPr lang="en-US" dirty="0"/>
              <a:t> main()</a:t>
            </a:r>
          </a:p>
          <a:p>
            <a:r>
              <a:rPr lang="en-US" dirty="0"/>
              <a:t>{</a:t>
            </a:r>
          </a:p>
          <a:p>
            <a:r>
              <a:rPr lang="en-US" dirty="0"/>
              <a:t>   system("</a:t>
            </a:r>
            <a:r>
              <a:rPr lang="en-US" dirty="0" err="1"/>
              <a:t>cls</a:t>
            </a:r>
            <a:r>
              <a:rPr lang="en-US" dirty="0"/>
              <a:t>");</a:t>
            </a:r>
          </a:p>
          <a:p>
            <a:r>
              <a:rPr lang="en-US" dirty="0"/>
              <a:t>   FILE *</a:t>
            </a:r>
            <a:r>
              <a:rPr lang="en-US" dirty="0" err="1"/>
              <a:t>fichero</a:t>
            </a:r>
            <a:r>
              <a:rPr lang="en-US" dirty="0"/>
              <a:t>;</a:t>
            </a:r>
          </a:p>
          <a:p>
            <a:r>
              <a:rPr lang="en-US" dirty="0"/>
              <a:t>   char </a:t>
            </a:r>
            <a:r>
              <a:rPr lang="en-US" dirty="0" err="1"/>
              <a:t>frase</a:t>
            </a:r>
            <a:r>
              <a:rPr lang="en-US" dirty="0"/>
              <a:t>[60];</a:t>
            </a:r>
          </a:p>
          <a:p>
            <a:r>
              <a:rPr lang="en-US" dirty="0"/>
              <a:t>   </a:t>
            </a:r>
            <a:r>
              <a:rPr lang="en-US" dirty="0" err="1"/>
              <a:t>fichero</a:t>
            </a:r>
            <a:r>
              <a:rPr lang="en-US" dirty="0"/>
              <a:t> = </a:t>
            </a:r>
            <a:r>
              <a:rPr lang="en-US" dirty="0" err="1"/>
              <a:t>fopen</a:t>
            </a:r>
            <a:r>
              <a:rPr lang="en-US" dirty="0"/>
              <a:t>("frases.txt", "</a:t>
            </a:r>
            <a:r>
              <a:rPr lang="en-US" dirty="0" err="1"/>
              <a:t>wt</a:t>
            </a:r>
            <a:r>
              <a:rPr lang="en-US" dirty="0"/>
              <a:t>");</a:t>
            </a:r>
          </a:p>
          <a:p>
            <a:r>
              <a:rPr lang="en-US" dirty="0"/>
              <a:t>   </a:t>
            </a:r>
            <a:r>
              <a:rPr lang="en-US" dirty="0" err="1"/>
              <a:t>printf</a:t>
            </a:r>
            <a:r>
              <a:rPr lang="en-US" dirty="0"/>
              <a:t>(" </a:t>
            </a:r>
            <a:r>
              <a:rPr lang="en-US" dirty="0" err="1"/>
              <a:t>Programa</a:t>
            </a:r>
            <a:r>
              <a:rPr lang="en-US" dirty="0"/>
              <a:t> para </a:t>
            </a:r>
            <a:r>
              <a:rPr lang="en-US" dirty="0" err="1"/>
              <a:t>escribir</a:t>
            </a:r>
            <a:r>
              <a:rPr lang="en-US" dirty="0"/>
              <a:t> y </a:t>
            </a:r>
            <a:r>
              <a:rPr lang="en-US" dirty="0" err="1"/>
              <a:t>almacenar</a:t>
            </a:r>
            <a:r>
              <a:rPr lang="en-US" dirty="0"/>
              <a:t> </a:t>
            </a:r>
            <a:r>
              <a:rPr lang="en-US" dirty="0" err="1"/>
              <a:t>una</a:t>
            </a:r>
            <a:r>
              <a:rPr lang="en-US" dirty="0"/>
              <a:t> </a:t>
            </a:r>
            <a:r>
              <a:rPr lang="en-US" dirty="0" err="1"/>
              <a:t>frase</a:t>
            </a:r>
            <a:r>
              <a:rPr lang="en-US" dirty="0"/>
              <a:t>.\n");</a:t>
            </a:r>
          </a:p>
          <a:p>
            <a:r>
              <a:rPr lang="en-US" dirty="0"/>
              <a:t>   puts("\</a:t>
            </a:r>
            <a:r>
              <a:rPr lang="en-US" dirty="0" err="1"/>
              <a:t>nIngrese</a:t>
            </a:r>
            <a:r>
              <a:rPr lang="en-US" dirty="0"/>
              <a:t> </a:t>
            </a:r>
            <a:r>
              <a:rPr lang="en-US" dirty="0" err="1"/>
              <a:t>una</a:t>
            </a:r>
            <a:r>
              <a:rPr lang="en-US" dirty="0"/>
              <a:t> </a:t>
            </a:r>
            <a:r>
              <a:rPr lang="en-US" dirty="0" err="1"/>
              <a:t>frase</a:t>
            </a:r>
            <a:r>
              <a:rPr lang="en-US" dirty="0"/>
              <a:t> \n");</a:t>
            </a:r>
          </a:p>
          <a:p>
            <a:r>
              <a:rPr lang="en-US" dirty="0"/>
              <a:t>   gets(</a:t>
            </a:r>
            <a:r>
              <a:rPr lang="en-US" dirty="0" err="1"/>
              <a:t>frase</a:t>
            </a:r>
            <a:r>
              <a:rPr lang="en-US" dirty="0"/>
              <a:t>);</a:t>
            </a:r>
          </a:p>
          <a:p>
            <a:r>
              <a:rPr lang="en-US" dirty="0"/>
              <a:t>   </a:t>
            </a:r>
            <a:r>
              <a:rPr lang="en-US" dirty="0" err="1"/>
              <a:t>fprintf</a:t>
            </a:r>
            <a:r>
              <a:rPr lang="en-US" dirty="0"/>
              <a:t>(</a:t>
            </a:r>
            <a:r>
              <a:rPr lang="en-US" dirty="0" err="1"/>
              <a:t>fichero</a:t>
            </a:r>
            <a:r>
              <a:rPr lang="en-US" dirty="0"/>
              <a:t>, "%s\n", </a:t>
            </a:r>
            <a:r>
              <a:rPr lang="en-US" dirty="0" err="1"/>
              <a:t>frase</a:t>
            </a:r>
            <a:r>
              <a:rPr lang="en-US" dirty="0"/>
              <a:t>);</a:t>
            </a:r>
          </a:p>
          <a:p>
            <a:r>
              <a:rPr lang="en-US" dirty="0"/>
              <a:t>   </a:t>
            </a:r>
            <a:r>
              <a:rPr lang="en-US" dirty="0" err="1"/>
              <a:t>printf</a:t>
            </a:r>
            <a:r>
              <a:rPr lang="en-US" dirty="0"/>
              <a:t>("Se ha </a:t>
            </a:r>
            <a:r>
              <a:rPr lang="en-US" dirty="0" err="1"/>
              <a:t>guardado</a:t>
            </a:r>
            <a:r>
              <a:rPr lang="en-US" dirty="0"/>
              <a:t> </a:t>
            </a:r>
            <a:r>
              <a:rPr lang="en-US" dirty="0" err="1"/>
              <a:t>correctamente</a:t>
            </a:r>
            <a:r>
              <a:rPr lang="en-US" dirty="0"/>
              <a:t> </a:t>
            </a:r>
            <a:r>
              <a:rPr lang="en-US" dirty="0" err="1"/>
              <a:t>en</a:t>
            </a:r>
            <a:r>
              <a:rPr lang="en-US" dirty="0"/>
              <a:t> el </a:t>
            </a:r>
            <a:r>
              <a:rPr lang="en-US" dirty="0" err="1"/>
              <a:t>archivo</a:t>
            </a:r>
            <a:r>
              <a:rPr lang="en-US" dirty="0"/>
              <a:t>");</a:t>
            </a:r>
          </a:p>
          <a:p>
            <a:r>
              <a:rPr lang="en-US" dirty="0"/>
              <a:t>   </a:t>
            </a:r>
            <a:r>
              <a:rPr lang="en-US" dirty="0" err="1"/>
              <a:t>fclose</a:t>
            </a:r>
            <a:r>
              <a:rPr lang="en-US" dirty="0"/>
              <a:t>(</a:t>
            </a:r>
            <a:r>
              <a:rPr lang="en-US" dirty="0" err="1"/>
              <a:t>fichero</a:t>
            </a:r>
            <a:r>
              <a:rPr lang="en-US" dirty="0"/>
              <a:t>);</a:t>
            </a:r>
          </a:p>
          <a:p>
            <a:r>
              <a:rPr lang="en-US" dirty="0"/>
              <a:t>   </a:t>
            </a:r>
            <a:endParaRPr lang="en-US" dirty="0"/>
          </a:p>
        </p:txBody>
      </p:sp>
      <p:sp>
        <p:nvSpPr>
          <p:cNvPr id="6" name="Rectángulo 5"/>
          <p:cNvSpPr/>
          <p:nvPr/>
        </p:nvSpPr>
        <p:spPr>
          <a:xfrm>
            <a:off x="6234544" y="377130"/>
            <a:ext cx="6096000" cy="2585323"/>
          </a:xfrm>
          <a:prstGeom prst="rect">
            <a:avLst/>
          </a:prstGeom>
        </p:spPr>
        <p:txBody>
          <a:bodyPr>
            <a:spAutoFit/>
          </a:bodyPr>
          <a:lstStyle/>
          <a:p>
            <a:r>
              <a:rPr lang="en-US" dirty="0" smtClean="0"/>
              <a:t>       </a:t>
            </a:r>
            <a:r>
              <a:rPr lang="en-US" dirty="0" err="1" smtClean="0"/>
              <a:t>printf</a:t>
            </a:r>
            <a:r>
              <a:rPr lang="en-US" dirty="0"/>
              <a:t>("\n\n\</a:t>
            </a:r>
            <a:r>
              <a:rPr lang="en-US" dirty="0" err="1"/>
              <a:t>nAperturando</a:t>
            </a:r>
            <a:r>
              <a:rPr lang="en-US" dirty="0"/>
              <a:t> </a:t>
            </a:r>
            <a:r>
              <a:rPr lang="en-US" dirty="0" err="1"/>
              <a:t>archivo</a:t>
            </a:r>
            <a:r>
              <a:rPr lang="en-US" dirty="0"/>
              <a:t> para </a:t>
            </a:r>
            <a:r>
              <a:rPr lang="en-US" dirty="0" err="1"/>
              <a:t>lectura</a:t>
            </a:r>
            <a:r>
              <a:rPr lang="en-US" dirty="0"/>
              <a:t>\n\n\n");</a:t>
            </a:r>
          </a:p>
          <a:p>
            <a:r>
              <a:rPr lang="en-US" dirty="0"/>
              <a:t>   </a:t>
            </a:r>
            <a:r>
              <a:rPr lang="en-US" dirty="0" smtClean="0"/>
              <a:t>    </a:t>
            </a:r>
            <a:r>
              <a:rPr lang="en-US" dirty="0" err="1" smtClean="0"/>
              <a:t>fichero</a:t>
            </a:r>
            <a:r>
              <a:rPr lang="en-US" dirty="0" smtClean="0"/>
              <a:t> </a:t>
            </a:r>
            <a:r>
              <a:rPr lang="en-US" dirty="0"/>
              <a:t>= </a:t>
            </a:r>
            <a:r>
              <a:rPr lang="en-US" dirty="0" err="1"/>
              <a:t>fopen</a:t>
            </a:r>
            <a:r>
              <a:rPr lang="en-US" dirty="0"/>
              <a:t>("frases.txt", "</a:t>
            </a:r>
            <a:r>
              <a:rPr lang="en-US" dirty="0" err="1"/>
              <a:t>rt</a:t>
            </a:r>
            <a:r>
              <a:rPr lang="en-US" dirty="0"/>
              <a:t>");</a:t>
            </a:r>
          </a:p>
          <a:p>
            <a:r>
              <a:rPr lang="en-US" dirty="0"/>
              <a:t>	 </a:t>
            </a:r>
            <a:r>
              <a:rPr lang="en-US" dirty="0" err="1"/>
              <a:t>fgets</a:t>
            </a:r>
            <a:r>
              <a:rPr lang="en-US" dirty="0"/>
              <a:t>(</a:t>
            </a:r>
            <a:r>
              <a:rPr lang="en-US" dirty="0" err="1"/>
              <a:t>frase</a:t>
            </a:r>
            <a:r>
              <a:rPr lang="en-US" dirty="0"/>
              <a:t>, 60, </a:t>
            </a:r>
            <a:r>
              <a:rPr lang="en-US" dirty="0" err="1"/>
              <a:t>fichero</a:t>
            </a:r>
            <a:r>
              <a:rPr lang="en-US" dirty="0"/>
              <a:t>);</a:t>
            </a:r>
          </a:p>
          <a:p>
            <a:r>
              <a:rPr lang="en-US" dirty="0"/>
              <a:t>	 puts(</a:t>
            </a:r>
            <a:r>
              <a:rPr lang="en-US" dirty="0" err="1"/>
              <a:t>frase</a:t>
            </a:r>
            <a:r>
              <a:rPr lang="en-US" dirty="0"/>
              <a:t>);</a:t>
            </a:r>
          </a:p>
          <a:p>
            <a:r>
              <a:rPr lang="en-US" dirty="0"/>
              <a:t>	 </a:t>
            </a:r>
            <a:r>
              <a:rPr lang="en-US" dirty="0" err="1"/>
              <a:t>printf</a:t>
            </a:r>
            <a:r>
              <a:rPr lang="en-US" dirty="0"/>
              <a:t>("\</a:t>
            </a:r>
            <a:r>
              <a:rPr lang="en-US" dirty="0" err="1"/>
              <a:t>n..Hasta</a:t>
            </a:r>
            <a:r>
              <a:rPr lang="en-US" dirty="0"/>
              <a:t> </a:t>
            </a:r>
            <a:r>
              <a:rPr lang="en-US" dirty="0" err="1"/>
              <a:t>luego</a:t>
            </a:r>
            <a:r>
              <a:rPr lang="en-US" dirty="0"/>
              <a:t>!");</a:t>
            </a:r>
          </a:p>
          <a:p>
            <a:r>
              <a:rPr lang="en-US" dirty="0"/>
              <a:t>	 </a:t>
            </a:r>
            <a:r>
              <a:rPr lang="en-US" dirty="0" err="1"/>
              <a:t>getchar</a:t>
            </a:r>
            <a:r>
              <a:rPr lang="en-US" dirty="0"/>
              <a:t>();</a:t>
            </a:r>
          </a:p>
          <a:p>
            <a:r>
              <a:rPr lang="en-US" dirty="0"/>
              <a:t>	 </a:t>
            </a:r>
            <a:r>
              <a:rPr lang="en-US" dirty="0" err="1"/>
              <a:t>fclose</a:t>
            </a:r>
            <a:r>
              <a:rPr lang="en-US" dirty="0"/>
              <a:t>(</a:t>
            </a:r>
            <a:r>
              <a:rPr lang="en-US" dirty="0" err="1"/>
              <a:t>fichero</a:t>
            </a:r>
            <a:r>
              <a:rPr lang="en-US" dirty="0"/>
              <a:t>);</a:t>
            </a:r>
          </a:p>
          <a:p>
            <a:r>
              <a:rPr lang="en-US" dirty="0"/>
              <a:t>	 return 0;</a:t>
            </a:r>
          </a:p>
          <a:p>
            <a:r>
              <a:rPr lang="en-US" dirty="0"/>
              <a:t> }</a:t>
            </a:r>
            <a:endParaRPr lang="en-US" dirty="0"/>
          </a:p>
        </p:txBody>
      </p:sp>
      <p:grpSp>
        <p:nvGrpSpPr>
          <p:cNvPr id="28" name="Grupo 27"/>
          <p:cNvGrpSpPr/>
          <p:nvPr/>
        </p:nvGrpSpPr>
        <p:grpSpPr>
          <a:xfrm>
            <a:off x="8649451" y="1296565"/>
            <a:ext cx="4069022" cy="5429635"/>
            <a:chOff x="8294609" y="1296565"/>
            <a:chExt cx="4069022" cy="5429635"/>
          </a:xfrm>
        </p:grpSpPr>
        <p:grpSp>
          <p:nvGrpSpPr>
            <p:cNvPr id="27" name="Grupo 26"/>
            <p:cNvGrpSpPr/>
            <p:nvPr/>
          </p:nvGrpSpPr>
          <p:grpSpPr>
            <a:xfrm>
              <a:off x="8294609" y="1296565"/>
              <a:ext cx="4069022" cy="5429635"/>
              <a:chOff x="8649451" y="1393847"/>
              <a:chExt cx="4069022" cy="5429635"/>
            </a:xfrm>
          </p:grpSpPr>
          <p:pic>
            <p:nvPicPr>
              <p:cNvPr id="9" name="Imagen 8"/>
              <p:cNvPicPr>
                <a:picLocks noChangeAspect="1"/>
              </p:cNvPicPr>
              <p:nvPr/>
            </p:nvPicPr>
            <p:blipFill rotWithShape="1">
              <a:blip r:embed="rId2"/>
              <a:srcRect l="14781" t="19091" r="59430" b="13821"/>
              <a:stretch/>
            </p:blipFill>
            <p:spPr>
              <a:xfrm>
                <a:off x="9928367" y="5021956"/>
                <a:ext cx="1231168" cy="1801526"/>
              </a:xfrm>
              <a:prstGeom prst="rect">
                <a:avLst/>
              </a:prstGeom>
            </p:spPr>
          </p:pic>
          <p:sp>
            <p:nvSpPr>
              <p:cNvPr id="21" name="Flecha curvada hacia la izquierda 20"/>
              <p:cNvSpPr/>
              <p:nvPr/>
            </p:nvSpPr>
            <p:spPr>
              <a:xfrm rot="10800000">
                <a:off x="8943469" y="2657089"/>
                <a:ext cx="339075" cy="1129819"/>
              </a:xfrm>
              <a:prstGeom prst="curvedLeftArrow">
                <a:avLst>
                  <a:gd name="adj1" fmla="val 25000"/>
                  <a:gd name="adj2" fmla="val 50000"/>
                  <a:gd name="adj3" fmla="val 33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upo 25"/>
              <p:cNvGrpSpPr/>
              <p:nvPr/>
            </p:nvGrpSpPr>
            <p:grpSpPr>
              <a:xfrm>
                <a:off x="8649451" y="1393847"/>
                <a:ext cx="4069022" cy="3808073"/>
                <a:chOff x="2550689" y="-417322"/>
                <a:chExt cx="4672930" cy="4672930"/>
              </a:xfrm>
            </p:grpSpPr>
            <p:pic>
              <p:nvPicPr>
                <p:cNvPr id="2056" name="Picture 8" descr="Monitor De Pantalla Computadora Tecnología De La Pc Y Dispositivo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77" b="80615" l="10000" r="90000"/>
                          </a14:imgEffect>
                        </a14:imgLayer>
                      </a14:imgProps>
                    </a:ext>
                    <a:ext uri="{28A0092B-C50C-407E-A947-70E740481C1C}">
                      <a14:useLocalDpi xmlns:a14="http://schemas.microsoft.com/office/drawing/2010/main" val="0"/>
                    </a:ext>
                  </a:extLst>
                </a:blip>
                <a:srcRect/>
                <a:stretch>
                  <a:fillRect/>
                </a:stretch>
              </p:blipFill>
              <p:spPr bwMode="auto">
                <a:xfrm>
                  <a:off x="2550689" y="-417322"/>
                  <a:ext cx="4672930" cy="4672930"/>
                </a:xfrm>
                <a:prstGeom prst="rect">
                  <a:avLst/>
                </a:prstGeom>
                <a:noFill/>
                <a:effectLst>
                  <a:outerShdw blurRad="50800" dist="50800" dir="215400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3416061" y="623435"/>
                  <a:ext cx="2425947" cy="15947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2068" name="Picture 20" descr="Cómo limpiar a fondo el teclado sin dañarlo - Info en Tarin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3987" y="3861645"/>
                <a:ext cx="2740652" cy="1013771"/>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p:cNvSpPr txBox="1"/>
              <p:nvPr/>
            </p:nvSpPr>
            <p:spPr>
              <a:xfrm>
                <a:off x="9976692" y="2472423"/>
                <a:ext cx="1145309" cy="369332"/>
              </a:xfrm>
              <a:prstGeom prst="rect">
                <a:avLst/>
              </a:prstGeom>
              <a:noFill/>
            </p:spPr>
            <p:txBody>
              <a:bodyPr wrap="square" rtlCol="0">
                <a:spAutoFit/>
              </a:bodyPr>
              <a:lstStyle/>
              <a:p>
                <a:r>
                  <a:rPr lang="es-ES" dirty="0">
                    <a:solidFill>
                      <a:schemeClr val="bg1"/>
                    </a:solidFill>
                  </a:rPr>
                  <a:t>hola</a:t>
                </a:r>
                <a:endParaRPr lang="en-US" dirty="0">
                  <a:solidFill>
                    <a:schemeClr val="bg1"/>
                  </a:solidFill>
                </a:endParaRPr>
              </a:p>
            </p:txBody>
          </p:sp>
        </p:grpSp>
        <p:sp>
          <p:nvSpPr>
            <p:cNvPr id="37" name="Flecha curvada hacia la izquierda 36"/>
            <p:cNvSpPr/>
            <p:nvPr/>
          </p:nvSpPr>
          <p:spPr>
            <a:xfrm>
              <a:off x="11047411" y="2657090"/>
              <a:ext cx="951963" cy="3164590"/>
            </a:xfrm>
            <a:prstGeom prst="curvedLeftArrow">
              <a:avLst>
                <a:gd name="adj1" fmla="val 25000"/>
                <a:gd name="adj2" fmla="val 50000"/>
                <a:gd name="adj3" fmla="val 33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0231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50109" y="410013"/>
            <a:ext cx="6096000" cy="6186309"/>
          </a:xfrm>
          <a:prstGeom prst="rect">
            <a:avLst/>
          </a:prstGeom>
        </p:spPr>
        <p:txBody>
          <a:bodyPr>
            <a:spAutoFit/>
          </a:bodyPr>
          <a:lstStyle/>
          <a:p>
            <a:r>
              <a:rPr lang="en-US" dirty="0"/>
              <a:t>#include&lt;</a:t>
            </a:r>
            <a:r>
              <a:rPr lang="en-US" dirty="0" err="1"/>
              <a:t>iostream</a:t>
            </a:r>
            <a:r>
              <a:rPr lang="en-US" dirty="0"/>
              <a:t>&gt;</a:t>
            </a:r>
          </a:p>
          <a:p>
            <a:r>
              <a:rPr lang="en-US" dirty="0"/>
              <a:t>#include &lt;</a:t>
            </a:r>
            <a:r>
              <a:rPr lang="en-US" dirty="0" err="1"/>
              <a:t>stdio.h</a:t>
            </a:r>
            <a:r>
              <a:rPr lang="en-US" dirty="0"/>
              <a:t>&gt;</a:t>
            </a:r>
          </a:p>
          <a:p>
            <a:r>
              <a:rPr lang="en-US" dirty="0"/>
              <a:t>#include&lt;</a:t>
            </a:r>
            <a:r>
              <a:rPr lang="en-US" dirty="0" err="1"/>
              <a:t>conio.h</a:t>
            </a:r>
            <a:r>
              <a:rPr lang="en-US" dirty="0"/>
              <a:t>&gt;</a:t>
            </a:r>
          </a:p>
          <a:p>
            <a:r>
              <a:rPr lang="en-US" dirty="0"/>
              <a:t>#include &lt;</a:t>
            </a:r>
            <a:r>
              <a:rPr lang="en-US" dirty="0" err="1"/>
              <a:t>string.h</a:t>
            </a:r>
            <a:r>
              <a:rPr lang="en-US" dirty="0"/>
              <a:t>&gt;</a:t>
            </a:r>
          </a:p>
          <a:p>
            <a:endParaRPr lang="en-US" dirty="0"/>
          </a:p>
          <a:p>
            <a:r>
              <a:rPr lang="en-US" dirty="0"/>
              <a:t>using namespace </a:t>
            </a:r>
            <a:r>
              <a:rPr lang="en-US" dirty="0" err="1"/>
              <a:t>std</a:t>
            </a:r>
            <a:r>
              <a:rPr lang="en-US" dirty="0"/>
              <a:t>;</a:t>
            </a:r>
          </a:p>
          <a:p>
            <a:endParaRPr lang="en-US" dirty="0"/>
          </a:p>
          <a:p>
            <a:r>
              <a:rPr lang="en-US" dirty="0" err="1"/>
              <a:t>int</a:t>
            </a:r>
            <a:r>
              <a:rPr lang="en-US" dirty="0"/>
              <a:t> main()</a:t>
            </a:r>
          </a:p>
          <a:p>
            <a:r>
              <a:rPr lang="en-US" dirty="0"/>
              <a:t>{</a:t>
            </a:r>
          </a:p>
          <a:p>
            <a:r>
              <a:rPr lang="en-US" dirty="0"/>
              <a:t>   system("</a:t>
            </a:r>
            <a:r>
              <a:rPr lang="en-US" dirty="0" err="1"/>
              <a:t>cls</a:t>
            </a:r>
            <a:r>
              <a:rPr lang="en-US" dirty="0"/>
              <a:t>");</a:t>
            </a:r>
          </a:p>
          <a:p>
            <a:r>
              <a:rPr lang="en-US" dirty="0"/>
              <a:t>   FILE * </a:t>
            </a:r>
            <a:r>
              <a:rPr lang="en-US" dirty="0" err="1"/>
              <a:t>ptFichero</a:t>
            </a:r>
            <a:r>
              <a:rPr lang="en-US" dirty="0"/>
              <a:t>;</a:t>
            </a:r>
          </a:p>
          <a:p>
            <a:r>
              <a:rPr lang="en-US" dirty="0"/>
              <a:t>   float nota=0,p=0;</a:t>
            </a:r>
          </a:p>
          <a:p>
            <a:r>
              <a:rPr lang="en-US" dirty="0"/>
              <a:t>   </a:t>
            </a:r>
            <a:r>
              <a:rPr lang="en-US" dirty="0" err="1"/>
              <a:t>ptFichero</a:t>
            </a:r>
            <a:r>
              <a:rPr lang="en-US" dirty="0"/>
              <a:t> = </a:t>
            </a:r>
            <a:r>
              <a:rPr lang="en-US" dirty="0" err="1"/>
              <a:t>fopen</a:t>
            </a:r>
            <a:r>
              <a:rPr lang="en-US" dirty="0"/>
              <a:t>("registro.txt", "</a:t>
            </a:r>
            <a:r>
              <a:rPr lang="en-US" dirty="0" err="1"/>
              <a:t>wt</a:t>
            </a:r>
            <a:r>
              <a:rPr lang="en-US" dirty="0"/>
              <a:t>");</a:t>
            </a:r>
          </a:p>
          <a:p>
            <a:r>
              <a:rPr lang="en-US" dirty="0"/>
              <a:t>   </a:t>
            </a:r>
            <a:r>
              <a:rPr lang="en-US" dirty="0" err="1"/>
              <a:t>printf</a:t>
            </a:r>
            <a:r>
              <a:rPr lang="en-US" dirty="0"/>
              <a:t>("</a:t>
            </a:r>
            <a:r>
              <a:rPr lang="en-US" dirty="0" err="1"/>
              <a:t>Ingrese</a:t>
            </a:r>
            <a:r>
              <a:rPr lang="en-US" dirty="0"/>
              <a:t> 4 </a:t>
            </a:r>
            <a:r>
              <a:rPr lang="en-US" dirty="0" err="1"/>
              <a:t>notas</a:t>
            </a:r>
            <a:r>
              <a:rPr lang="en-US" dirty="0"/>
              <a:t>\n");</a:t>
            </a:r>
          </a:p>
          <a:p>
            <a:r>
              <a:rPr lang="en-US" dirty="0"/>
              <a:t>   for(</a:t>
            </a:r>
            <a:r>
              <a:rPr lang="en-US" dirty="0" err="1"/>
              <a:t>int</a:t>
            </a:r>
            <a:r>
              <a:rPr lang="en-US" dirty="0"/>
              <a:t> </a:t>
            </a:r>
            <a:r>
              <a:rPr lang="en-US" dirty="0" err="1"/>
              <a:t>i</a:t>
            </a:r>
            <a:r>
              <a:rPr lang="en-US" dirty="0"/>
              <a:t>=0;i&lt;4;i++)</a:t>
            </a:r>
          </a:p>
          <a:p>
            <a:r>
              <a:rPr lang="en-US" dirty="0"/>
              <a:t>   {</a:t>
            </a:r>
          </a:p>
          <a:p>
            <a:r>
              <a:rPr lang="en-US" dirty="0"/>
              <a:t>    </a:t>
            </a:r>
            <a:r>
              <a:rPr lang="en-US" dirty="0" err="1"/>
              <a:t>scanf</a:t>
            </a:r>
            <a:r>
              <a:rPr lang="en-US" dirty="0"/>
              <a:t>("%</a:t>
            </a:r>
            <a:r>
              <a:rPr lang="en-US" dirty="0" err="1"/>
              <a:t>f",&amp;nota</a:t>
            </a:r>
            <a:r>
              <a:rPr lang="en-US" dirty="0"/>
              <a:t>);</a:t>
            </a:r>
          </a:p>
          <a:p>
            <a:r>
              <a:rPr lang="en-US" dirty="0"/>
              <a:t>    </a:t>
            </a:r>
            <a:r>
              <a:rPr lang="en-US" dirty="0" err="1"/>
              <a:t>fprintf</a:t>
            </a:r>
            <a:r>
              <a:rPr lang="en-US" dirty="0"/>
              <a:t>(</a:t>
            </a:r>
            <a:r>
              <a:rPr lang="en-US" dirty="0" err="1"/>
              <a:t>ptFichero</a:t>
            </a:r>
            <a:r>
              <a:rPr lang="en-US" dirty="0"/>
              <a:t>, "%0.2f\n", nota);</a:t>
            </a:r>
          </a:p>
          <a:p>
            <a:r>
              <a:rPr lang="en-US" dirty="0"/>
              <a:t>   }</a:t>
            </a:r>
          </a:p>
          <a:p>
            <a:r>
              <a:rPr lang="en-US" dirty="0"/>
              <a:t>   </a:t>
            </a:r>
            <a:r>
              <a:rPr lang="en-US" dirty="0" err="1"/>
              <a:t>printf</a:t>
            </a:r>
            <a:r>
              <a:rPr lang="en-US" dirty="0"/>
              <a:t>("\</a:t>
            </a:r>
            <a:r>
              <a:rPr lang="en-US" dirty="0" err="1"/>
              <a:t>nDatos</a:t>
            </a:r>
            <a:r>
              <a:rPr lang="en-US" dirty="0"/>
              <a:t> </a:t>
            </a:r>
            <a:r>
              <a:rPr lang="en-US" dirty="0" err="1"/>
              <a:t>almacenados</a:t>
            </a:r>
            <a:r>
              <a:rPr lang="en-US" dirty="0"/>
              <a:t> </a:t>
            </a:r>
            <a:r>
              <a:rPr lang="en-US" dirty="0" err="1"/>
              <a:t>en</a:t>
            </a:r>
            <a:r>
              <a:rPr lang="en-US" dirty="0"/>
              <a:t> el </a:t>
            </a:r>
            <a:r>
              <a:rPr lang="en-US" dirty="0" err="1"/>
              <a:t>fichero</a:t>
            </a:r>
            <a:r>
              <a:rPr lang="en-US" dirty="0"/>
              <a:t>");</a:t>
            </a:r>
          </a:p>
          <a:p>
            <a:r>
              <a:rPr lang="en-US" dirty="0"/>
              <a:t>   </a:t>
            </a:r>
            <a:r>
              <a:rPr lang="en-US" dirty="0" err="1"/>
              <a:t>fclose</a:t>
            </a:r>
            <a:r>
              <a:rPr lang="en-US" dirty="0"/>
              <a:t>(</a:t>
            </a:r>
            <a:r>
              <a:rPr lang="en-US" dirty="0" err="1"/>
              <a:t>ptFichero</a:t>
            </a:r>
            <a:r>
              <a:rPr lang="en-US" dirty="0"/>
              <a:t>);</a:t>
            </a:r>
          </a:p>
          <a:p>
            <a:r>
              <a:rPr lang="en-US" dirty="0"/>
              <a:t>   </a:t>
            </a:r>
            <a:endParaRPr lang="en-US" dirty="0"/>
          </a:p>
        </p:txBody>
      </p:sp>
      <p:sp>
        <p:nvSpPr>
          <p:cNvPr id="5" name="Rectángulo 4"/>
          <p:cNvSpPr/>
          <p:nvPr/>
        </p:nvSpPr>
        <p:spPr>
          <a:xfrm>
            <a:off x="5735203" y="316129"/>
            <a:ext cx="6096000" cy="3139321"/>
          </a:xfrm>
          <a:prstGeom prst="rect">
            <a:avLst/>
          </a:prstGeom>
        </p:spPr>
        <p:txBody>
          <a:bodyPr>
            <a:spAutoFit/>
          </a:bodyPr>
          <a:lstStyle/>
          <a:p>
            <a:r>
              <a:rPr lang="en-US" dirty="0"/>
              <a:t> </a:t>
            </a:r>
            <a:r>
              <a:rPr lang="en-US" dirty="0" err="1"/>
              <a:t>ptFichero</a:t>
            </a:r>
            <a:r>
              <a:rPr lang="en-US" dirty="0"/>
              <a:t> = </a:t>
            </a:r>
            <a:r>
              <a:rPr lang="en-US" dirty="0" err="1"/>
              <a:t>fopen</a:t>
            </a:r>
            <a:r>
              <a:rPr lang="en-US" dirty="0"/>
              <a:t>("registro.txt", "</a:t>
            </a:r>
            <a:r>
              <a:rPr lang="en-US" dirty="0" err="1"/>
              <a:t>rt</a:t>
            </a:r>
            <a:r>
              <a:rPr lang="en-US" dirty="0"/>
              <a:t>");</a:t>
            </a:r>
          </a:p>
          <a:p>
            <a:r>
              <a:rPr lang="en-US" dirty="0"/>
              <a:t>   for(</a:t>
            </a:r>
            <a:r>
              <a:rPr lang="en-US" dirty="0" err="1"/>
              <a:t>int</a:t>
            </a:r>
            <a:r>
              <a:rPr lang="en-US" dirty="0"/>
              <a:t> </a:t>
            </a:r>
            <a:r>
              <a:rPr lang="en-US" dirty="0" err="1"/>
              <a:t>i</a:t>
            </a:r>
            <a:r>
              <a:rPr lang="en-US" dirty="0"/>
              <a:t>=0;i&lt;4;i++)</a:t>
            </a:r>
          </a:p>
          <a:p>
            <a:r>
              <a:rPr lang="en-US" dirty="0"/>
              <a:t>   {</a:t>
            </a:r>
          </a:p>
          <a:p>
            <a:r>
              <a:rPr lang="en-US" dirty="0"/>
              <a:t>     </a:t>
            </a:r>
            <a:r>
              <a:rPr lang="en-US" dirty="0" err="1"/>
              <a:t>fscanf</a:t>
            </a:r>
            <a:r>
              <a:rPr lang="en-US" dirty="0"/>
              <a:t>(</a:t>
            </a:r>
            <a:r>
              <a:rPr lang="en-US" dirty="0" err="1"/>
              <a:t>ptFichero</a:t>
            </a:r>
            <a:r>
              <a:rPr lang="en-US" dirty="0"/>
              <a:t>,"%</a:t>
            </a:r>
            <a:r>
              <a:rPr lang="en-US" dirty="0" err="1"/>
              <a:t>f",&amp;nota</a:t>
            </a:r>
            <a:r>
              <a:rPr lang="en-US" dirty="0"/>
              <a:t>);</a:t>
            </a:r>
          </a:p>
          <a:p>
            <a:r>
              <a:rPr lang="en-US" dirty="0"/>
              <a:t>     p=</a:t>
            </a:r>
            <a:r>
              <a:rPr lang="en-US" dirty="0" err="1"/>
              <a:t>p+nota</a:t>
            </a:r>
            <a:r>
              <a:rPr lang="en-US" dirty="0"/>
              <a:t>;</a:t>
            </a:r>
          </a:p>
          <a:p>
            <a:r>
              <a:rPr lang="en-US" dirty="0"/>
              <a:t>   }</a:t>
            </a:r>
          </a:p>
          <a:p>
            <a:r>
              <a:rPr lang="en-US" dirty="0"/>
              <a:t>   </a:t>
            </a:r>
            <a:r>
              <a:rPr lang="en-US" dirty="0" err="1"/>
              <a:t>printf</a:t>
            </a:r>
            <a:r>
              <a:rPr lang="en-US" dirty="0"/>
              <a:t>("\</a:t>
            </a:r>
            <a:r>
              <a:rPr lang="en-US" dirty="0" err="1"/>
              <a:t>nEl</a:t>
            </a:r>
            <a:r>
              <a:rPr lang="en-US" dirty="0"/>
              <a:t> </a:t>
            </a:r>
            <a:r>
              <a:rPr lang="en-US" dirty="0" err="1"/>
              <a:t>promedio</a:t>
            </a:r>
            <a:r>
              <a:rPr lang="en-US" dirty="0"/>
              <a:t> de </a:t>
            </a:r>
            <a:r>
              <a:rPr lang="en-US" dirty="0" err="1"/>
              <a:t>notas</a:t>
            </a:r>
            <a:r>
              <a:rPr lang="en-US" dirty="0"/>
              <a:t> </a:t>
            </a:r>
            <a:r>
              <a:rPr lang="en-US" dirty="0" err="1"/>
              <a:t>es</a:t>
            </a:r>
            <a:r>
              <a:rPr lang="en-US" dirty="0"/>
              <a:t>: %0.2f", p/4);</a:t>
            </a:r>
          </a:p>
          <a:p>
            <a:r>
              <a:rPr lang="en-US" dirty="0"/>
              <a:t>   </a:t>
            </a:r>
            <a:r>
              <a:rPr lang="en-US" dirty="0" err="1"/>
              <a:t>fclose</a:t>
            </a:r>
            <a:r>
              <a:rPr lang="en-US" dirty="0"/>
              <a:t>(</a:t>
            </a:r>
            <a:r>
              <a:rPr lang="en-US" dirty="0" err="1"/>
              <a:t>ptFichero</a:t>
            </a:r>
            <a:r>
              <a:rPr lang="en-US" dirty="0"/>
              <a:t>);</a:t>
            </a:r>
          </a:p>
          <a:p>
            <a:r>
              <a:rPr lang="en-US" dirty="0"/>
              <a:t>   </a:t>
            </a:r>
            <a:r>
              <a:rPr lang="en-US" dirty="0" err="1"/>
              <a:t>getch</a:t>
            </a:r>
            <a:r>
              <a:rPr lang="en-US" dirty="0"/>
              <a:t>();</a:t>
            </a:r>
          </a:p>
          <a:p>
            <a:r>
              <a:rPr lang="en-US" dirty="0"/>
              <a:t>   return 0;</a:t>
            </a:r>
          </a:p>
          <a:p>
            <a:r>
              <a:rPr lang="en-US" dirty="0"/>
              <a:t> }</a:t>
            </a:r>
            <a:endParaRPr lang="en-US" dirty="0"/>
          </a:p>
        </p:txBody>
      </p:sp>
      <p:grpSp>
        <p:nvGrpSpPr>
          <p:cNvPr id="23" name="Grupo 22"/>
          <p:cNvGrpSpPr/>
          <p:nvPr/>
        </p:nvGrpSpPr>
        <p:grpSpPr>
          <a:xfrm>
            <a:off x="8414906" y="1702674"/>
            <a:ext cx="3416297" cy="5305397"/>
            <a:chOff x="8775703" y="1616416"/>
            <a:chExt cx="3416297" cy="5305397"/>
          </a:xfrm>
        </p:grpSpPr>
        <p:grpSp>
          <p:nvGrpSpPr>
            <p:cNvPr id="22" name="Grupo 21"/>
            <p:cNvGrpSpPr/>
            <p:nvPr/>
          </p:nvGrpSpPr>
          <p:grpSpPr>
            <a:xfrm>
              <a:off x="8775703" y="1616416"/>
              <a:ext cx="3416297" cy="5305397"/>
              <a:chOff x="8760452" y="1615591"/>
              <a:chExt cx="3416297" cy="5305397"/>
            </a:xfrm>
          </p:grpSpPr>
          <p:pic>
            <p:nvPicPr>
              <p:cNvPr id="7" name="Imagen 6"/>
              <p:cNvPicPr>
                <a:picLocks noChangeAspect="1"/>
              </p:cNvPicPr>
              <p:nvPr/>
            </p:nvPicPr>
            <p:blipFill rotWithShape="1">
              <a:blip r:embed="rId2"/>
              <a:srcRect l="14781" t="19091" r="59430" b="13821"/>
              <a:stretch/>
            </p:blipFill>
            <p:spPr>
              <a:xfrm>
                <a:off x="9678817" y="4609661"/>
                <a:ext cx="1579568" cy="2311327"/>
              </a:xfrm>
              <a:prstGeom prst="rect">
                <a:avLst/>
              </a:prstGeom>
            </p:spPr>
          </p:pic>
          <p:sp>
            <p:nvSpPr>
              <p:cNvPr id="9" name="Flecha curvada hacia la izquierda 8"/>
              <p:cNvSpPr/>
              <p:nvPr/>
            </p:nvSpPr>
            <p:spPr>
              <a:xfrm rot="10800000">
                <a:off x="8952705" y="2657089"/>
                <a:ext cx="339075" cy="1129819"/>
              </a:xfrm>
              <a:prstGeom prst="curvedLeftArrow">
                <a:avLst>
                  <a:gd name="adj1" fmla="val 25000"/>
                  <a:gd name="adj2" fmla="val 50000"/>
                  <a:gd name="adj3" fmla="val 33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ángulo 13"/>
              <p:cNvSpPr/>
              <p:nvPr/>
            </p:nvSpPr>
            <p:spPr>
              <a:xfrm>
                <a:off x="10027244" y="4823982"/>
                <a:ext cx="1118668" cy="17292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7</a:t>
                </a:r>
              </a:p>
              <a:p>
                <a:pPr algn="ctr"/>
                <a:r>
                  <a:rPr lang="es-ES" dirty="0">
                    <a:solidFill>
                      <a:schemeClr val="bg1"/>
                    </a:solidFill>
                  </a:rPr>
                  <a:t>8</a:t>
                </a:r>
              </a:p>
              <a:p>
                <a:pPr algn="ctr"/>
                <a:r>
                  <a:rPr lang="es-ES" dirty="0">
                    <a:solidFill>
                      <a:schemeClr val="bg1"/>
                    </a:solidFill>
                  </a:rPr>
                  <a:t>9</a:t>
                </a:r>
              </a:p>
              <a:p>
                <a:pPr algn="ctr"/>
                <a:r>
                  <a:rPr lang="es-ES" dirty="0">
                    <a:solidFill>
                      <a:schemeClr val="bg1"/>
                    </a:solidFill>
                  </a:rPr>
                  <a:t>8</a:t>
                </a:r>
              </a:p>
              <a:p>
                <a:pPr algn="ctr"/>
                <a:endParaRPr lang="en-US" dirty="0"/>
              </a:p>
            </p:txBody>
          </p:sp>
          <p:sp>
            <p:nvSpPr>
              <p:cNvPr id="15" name="Rectángulo 14"/>
              <p:cNvSpPr/>
              <p:nvPr/>
            </p:nvSpPr>
            <p:spPr>
              <a:xfrm>
                <a:off x="9704270" y="4823982"/>
                <a:ext cx="369302" cy="230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o 15"/>
              <p:cNvGrpSpPr/>
              <p:nvPr/>
            </p:nvGrpSpPr>
            <p:grpSpPr>
              <a:xfrm>
                <a:off x="8760452" y="1615591"/>
                <a:ext cx="3416297" cy="3551063"/>
                <a:chOff x="2550689" y="-417322"/>
                <a:chExt cx="4672930" cy="4672930"/>
              </a:xfrm>
            </p:grpSpPr>
            <p:pic>
              <p:nvPicPr>
                <p:cNvPr id="17" name="Picture 8" descr="Monitor De Pantalla Computadora Tecnología De La Pc Y Dispositivo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77" b="80615" l="10000" r="90000"/>
                          </a14:imgEffect>
                        </a14:imgLayer>
                      </a14:imgProps>
                    </a:ext>
                    <a:ext uri="{28A0092B-C50C-407E-A947-70E740481C1C}">
                      <a14:useLocalDpi xmlns:a14="http://schemas.microsoft.com/office/drawing/2010/main" val="0"/>
                    </a:ext>
                  </a:extLst>
                </a:blip>
                <a:srcRect/>
                <a:stretch>
                  <a:fillRect/>
                </a:stretch>
              </p:blipFill>
              <p:spPr bwMode="auto">
                <a:xfrm>
                  <a:off x="2550689" y="-417322"/>
                  <a:ext cx="4672930" cy="4672930"/>
                </a:xfrm>
                <a:prstGeom prst="rect">
                  <a:avLst/>
                </a:prstGeom>
                <a:noFill/>
                <a:effectLst>
                  <a:outerShdw blurRad="50800" dist="50800" dir="215400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3416061" y="623435"/>
                  <a:ext cx="2425947" cy="15947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CuadroTexto 18"/>
              <p:cNvSpPr txBox="1"/>
              <p:nvPr/>
            </p:nvSpPr>
            <p:spPr>
              <a:xfrm>
                <a:off x="9494720" y="2550689"/>
                <a:ext cx="1276491" cy="769441"/>
              </a:xfrm>
              <a:prstGeom prst="rect">
                <a:avLst/>
              </a:prstGeom>
              <a:noFill/>
            </p:spPr>
            <p:txBody>
              <a:bodyPr wrap="square" rtlCol="0">
                <a:spAutoFit/>
              </a:bodyPr>
              <a:lstStyle/>
              <a:p>
                <a:r>
                  <a:rPr lang="es-ES" sz="1100" dirty="0">
                    <a:solidFill>
                      <a:schemeClr val="bg1"/>
                    </a:solidFill>
                  </a:rPr>
                  <a:t>7</a:t>
                </a:r>
              </a:p>
              <a:p>
                <a:r>
                  <a:rPr lang="es-ES" sz="1100" dirty="0">
                    <a:solidFill>
                      <a:schemeClr val="bg1"/>
                    </a:solidFill>
                  </a:rPr>
                  <a:t>8</a:t>
                </a:r>
              </a:p>
              <a:p>
                <a:r>
                  <a:rPr lang="es-ES" sz="1100" dirty="0">
                    <a:solidFill>
                      <a:schemeClr val="bg1"/>
                    </a:solidFill>
                  </a:rPr>
                  <a:t>9</a:t>
                </a:r>
              </a:p>
              <a:p>
                <a:r>
                  <a:rPr lang="es-ES" sz="1100" dirty="0">
                    <a:solidFill>
                      <a:schemeClr val="bg1"/>
                    </a:solidFill>
                  </a:rPr>
                  <a:t>8</a:t>
                </a:r>
              </a:p>
            </p:txBody>
          </p:sp>
          <p:sp>
            <p:nvSpPr>
              <p:cNvPr id="20" name="Flecha curvada hacia la izquierda 19"/>
              <p:cNvSpPr/>
              <p:nvPr/>
            </p:nvSpPr>
            <p:spPr>
              <a:xfrm>
                <a:off x="11224666" y="2789740"/>
                <a:ext cx="618908" cy="2361987"/>
              </a:xfrm>
              <a:prstGeom prst="curvedLeftArrow">
                <a:avLst>
                  <a:gd name="adj1" fmla="val 25000"/>
                  <a:gd name="adj2" fmla="val 50000"/>
                  <a:gd name="adj3" fmla="val 33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1" name="Picture 20" descr="Cómo limpiar a fondo el teclado sin dañarlo - Info en Tarin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3109" y="3967048"/>
              <a:ext cx="1865275" cy="6041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599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42109" y="253546"/>
            <a:ext cx="7647709" cy="4801314"/>
          </a:xfrm>
          <a:prstGeom prst="rect">
            <a:avLst/>
          </a:prstGeom>
        </p:spPr>
        <p:txBody>
          <a:bodyPr wrap="square">
            <a:spAutoFit/>
          </a:bodyPr>
          <a:lstStyle/>
          <a:p>
            <a:r>
              <a:rPr lang="en-US" dirty="0"/>
              <a:t>#include&lt;</a:t>
            </a:r>
            <a:r>
              <a:rPr lang="en-US" dirty="0" err="1"/>
              <a:t>iostream</a:t>
            </a:r>
            <a:r>
              <a:rPr lang="en-US" dirty="0"/>
              <a:t>&gt;</a:t>
            </a:r>
          </a:p>
          <a:p>
            <a:r>
              <a:rPr lang="en-US" dirty="0"/>
              <a:t>#include &lt;</a:t>
            </a:r>
            <a:r>
              <a:rPr lang="en-US" dirty="0" err="1"/>
              <a:t>stdio.h</a:t>
            </a:r>
            <a:r>
              <a:rPr lang="en-US" dirty="0"/>
              <a:t>&gt;</a:t>
            </a:r>
          </a:p>
          <a:p>
            <a:r>
              <a:rPr lang="en-US" dirty="0"/>
              <a:t>#include&lt;</a:t>
            </a:r>
            <a:r>
              <a:rPr lang="en-US" dirty="0" err="1"/>
              <a:t>conio.h</a:t>
            </a:r>
            <a:r>
              <a:rPr lang="en-US" dirty="0"/>
              <a:t>&gt;</a:t>
            </a:r>
          </a:p>
          <a:p>
            <a:r>
              <a:rPr lang="en-US" dirty="0"/>
              <a:t>#include &lt;</a:t>
            </a:r>
            <a:r>
              <a:rPr lang="en-US" dirty="0" err="1"/>
              <a:t>string.h</a:t>
            </a:r>
            <a:r>
              <a:rPr lang="en-US" dirty="0"/>
              <a:t>&gt;</a:t>
            </a:r>
          </a:p>
          <a:p>
            <a:r>
              <a:rPr lang="en-US" dirty="0"/>
              <a:t>#include &lt;</a:t>
            </a:r>
            <a:r>
              <a:rPr lang="en-US" dirty="0" err="1"/>
              <a:t>windows.h</a:t>
            </a:r>
            <a:r>
              <a:rPr lang="en-US" dirty="0"/>
              <a:t>&gt; </a:t>
            </a:r>
          </a:p>
          <a:p>
            <a:endParaRPr lang="en-US" dirty="0"/>
          </a:p>
          <a:p>
            <a:r>
              <a:rPr lang="en-US" dirty="0"/>
              <a:t>using namespace </a:t>
            </a:r>
            <a:r>
              <a:rPr lang="en-US" dirty="0" err="1"/>
              <a:t>std</a:t>
            </a:r>
            <a:r>
              <a:rPr lang="en-US" dirty="0"/>
              <a:t>;</a:t>
            </a:r>
          </a:p>
          <a:p>
            <a:endParaRPr lang="en-US" dirty="0"/>
          </a:p>
          <a:p>
            <a:r>
              <a:rPr lang="en-US" dirty="0"/>
              <a:t>void </a:t>
            </a:r>
            <a:r>
              <a:rPr lang="en-US" dirty="0" err="1"/>
              <a:t>gotoxy</a:t>
            </a:r>
            <a:r>
              <a:rPr lang="en-US" dirty="0"/>
              <a:t>(</a:t>
            </a:r>
            <a:r>
              <a:rPr lang="en-US" dirty="0" err="1"/>
              <a:t>int</a:t>
            </a:r>
            <a:r>
              <a:rPr lang="en-US" dirty="0"/>
              <a:t> </a:t>
            </a:r>
            <a:r>
              <a:rPr lang="en-US" dirty="0" err="1"/>
              <a:t>x,int</a:t>
            </a:r>
            <a:r>
              <a:rPr lang="en-US" dirty="0"/>
              <a:t> y)</a:t>
            </a:r>
          </a:p>
          <a:p>
            <a:r>
              <a:rPr lang="en-US" dirty="0"/>
              <a:t>{ </a:t>
            </a:r>
          </a:p>
          <a:p>
            <a:r>
              <a:rPr lang="en-US" dirty="0"/>
              <a:t>  HANDLE </a:t>
            </a:r>
            <a:r>
              <a:rPr lang="en-US" dirty="0" err="1"/>
              <a:t>hcon</a:t>
            </a:r>
            <a:r>
              <a:rPr lang="en-US" dirty="0"/>
              <a:t>; </a:t>
            </a:r>
          </a:p>
          <a:p>
            <a:r>
              <a:rPr lang="en-US" dirty="0"/>
              <a:t>  </a:t>
            </a:r>
            <a:r>
              <a:rPr lang="en-US" dirty="0" err="1"/>
              <a:t>hcon</a:t>
            </a:r>
            <a:r>
              <a:rPr lang="en-US" dirty="0"/>
              <a:t> = </a:t>
            </a:r>
            <a:r>
              <a:rPr lang="en-US" dirty="0" err="1"/>
              <a:t>GetStdHandle</a:t>
            </a:r>
            <a:r>
              <a:rPr lang="en-US" dirty="0"/>
              <a:t>(STD_OUTPUT_HANDLE); </a:t>
            </a:r>
          </a:p>
          <a:p>
            <a:r>
              <a:rPr lang="en-US" dirty="0"/>
              <a:t>  COORD </a:t>
            </a:r>
            <a:r>
              <a:rPr lang="en-US" dirty="0" err="1"/>
              <a:t>dwPos</a:t>
            </a:r>
            <a:r>
              <a:rPr lang="en-US" dirty="0"/>
              <a:t>; </a:t>
            </a:r>
          </a:p>
          <a:p>
            <a:r>
              <a:rPr lang="en-US" dirty="0"/>
              <a:t>  </a:t>
            </a:r>
            <a:r>
              <a:rPr lang="en-US" dirty="0" err="1"/>
              <a:t>dwPos.X</a:t>
            </a:r>
            <a:r>
              <a:rPr lang="en-US" dirty="0"/>
              <a:t> = x; </a:t>
            </a:r>
          </a:p>
          <a:p>
            <a:r>
              <a:rPr lang="en-US" dirty="0"/>
              <a:t>  </a:t>
            </a:r>
            <a:r>
              <a:rPr lang="en-US" dirty="0" err="1"/>
              <a:t>dwPos.Y</a:t>
            </a:r>
            <a:r>
              <a:rPr lang="en-US" dirty="0"/>
              <a:t>= y; </a:t>
            </a:r>
          </a:p>
          <a:p>
            <a:r>
              <a:rPr lang="en-US" dirty="0"/>
              <a:t>  </a:t>
            </a:r>
            <a:r>
              <a:rPr lang="en-US" dirty="0" err="1"/>
              <a:t>SetConsoleCursorPosition</a:t>
            </a:r>
            <a:r>
              <a:rPr lang="en-US" dirty="0"/>
              <a:t>(</a:t>
            </a:r>
            <a:r>
              <a:rPr lang="en-US" dirty="0" err="1"/>
              <a:t>hcon,dwPos</a:t>
            </a:r>
            <a:r>
              <a:rPr lang="en-US" dirty="0"/>
              <a:t>); </a:t>
            </a:r>
          </a:p>
          <a:p>
            <a:r>
              <a:rPr lang="en-US" dirty="0"/>
              <a:t>} </a:t>
            </a:r>
            <a:endParaRPr lang="en-US" dirty="0"/>
          </a:p>
        </p:txBody>
      </p:sp>
      <p:sp>
        <p:nvSpPr>
          <p:cNvPr id="5" name="Rectángulo 4"/>
          <p:cNvSpPr/>
          <p:nvPr/>
        </p:nvSpPr>
        <p:spPr>
          <a:xfrm>
            <a:off x="6096000" y="253546"/>
            <a:ext cx="6096000" cy="6463308"/>
          </a:xfrm>
          <a:prstGeom prst="rect">
            <a:avLst/>
          </a:prstGeom>
        </p:spPr>
        <p:txBody>
          <a:bodyPr>
            <a:spAutoFit/>
          </a:bodyPr>
          <a:lstStyle/>
          <a:p>
            <a:r>
              <a:rPr lang="en-US" dirty="0"/>
              <a:t> </a:t>
            </a:r>
            <a:r>
              <a:rPr lang="en-US" dirty="0" err="1"/>
              <a:t>int</a:t>
            </a:r>
            <a:r>
              <a:rPr lang="en-US" dirty="0"/>
              <a:t> main()</a:t>
            </a:r>
          </a:p>
          <a:p>
            <a:r>
              <a:rPr lang="en-US" dirty="0"/>
              <a:t>{</a:t>
            </a:r>
          </a:p>
          <a:p>
            <a:r>
              <a:rPr lang="en-US" dirty="0"/>
              <a:t>   system("</a:t>
            </a:r>
            <a:r>
              <a:rPr lang="en-US" dirty="0" err="1"/>
              <a:t>cls</a:t>
            </a:r>
            <a:r>
              <a:rPr lang="en-US" dirty="0"/>
              <a:t>");</a:t>
            </a:r>
          </a:p>
          <a:p>
            <a:r>
              <a:rPr lang="en-US" dirty="0"/>
              <a:t>   FILE *</a:t>
            </a:r>
            <a:r>
              <a:rPr lang="en-US" dirty="0" err="1"/>
              <a:t>archivo</a:t>
            </a:r>
            <a:r>
              <a:rPr lang="en-US" dirty="0"/>
              <a:t>;</a:t>
            </a:r>
          </a:p>
          <a:p>
            <a:r>
              <a:rPr lang="en-US" dirty="0"/>
              <a:t>   char </a:t>
            </a:r>
            <a:r>
              <a:rPr lang="en-US" dirty="0" err="1"/>
              <a:t>frase</a:t>
            </a:r>
            <a:r>
              <a:rPr lang="en-US" dirty="0"/>
              <a:t>[6];</a:t>
            </a:r>
          </a:p>
          <a:p>
            <a:r>
              <a:rPr lang="en-US" dirty="0"/>
              <a:t>   </a:t>
            </a:r>
            <a:r>
              <a:rPr lang="en-US" dirty="0" err="1"/>
              <a:t>int</a:t>
            </a:r>
            <a:r>
              <a:rPr lang="en-US" dirty="0"/>
              <a:t> </a:t>
            </a:r>
            <a:r>
              <a:rPr lang="en-US" dirty="0" err="1"/>
              <a:t>i</a:t>
            </a:r>
            <a:r>
              <a:rPr lang="en-US" dirty="0"/>
              <a:t>=0;</a:t>
            </a:r>
          </a:p>
          <a:p>
            <a:r>
              <a:rPr lang="en-US" dirty="0"/>
              <a:t>   </a:t>
            </a:r>
            <a:r>
              <a:rPr lang="en-US" dirty="0" err="1"/>
              <a:t>archivo</a:t>
            </a:r>
            <a:r>
              <a:rPr lang="en-US" dirty="0"/>
              <a:t> = </a:t>
            </a:r>
            <a:r>
              <a:rPr lang="en-US" dirty="0" err="1"/>
              <a:t>fopen</a:t>
            </a:r>
            <a:r>
              <a:rPr lang="en-US" dirty="0"/>
              <a:t>("frases.txt", "</a:t>
            </a:r>
            <a:r>
              <a:rPr lang="en-US" dirty="0" err="1"/>
              <a:t>wt</a:t>
            </a:r>
            <a:r>
              <a:rPr lang="en-US" dirty="0"/>
              <a:t>");</a:t>
            </a:r>
          </a:p>
          <a:p>
            <a:r>
              <a:rPr lang="en-US" dirty="0"/>
              <a:t>   </a:t>
            </a:r>
            <a:r>
              <a:rPr lang="en-US" dirty="0" err="1"/>
              <a:t>gotoxy</a:t>
            </a:r>
            <a:r>
              <a:rPr lang="en-US" dirty="0"/>
              <a:t>(20,5);</a:t>
            </a:r>
            <a:r>
              <a:rPr lang="en-US" dirty="0" err="1"/>
              <a:t>printf</a:t>
            </a:r>
            <a:r>
              <a:rPr lang="en-US" dirty="0"/>
              <a:t>("PROGRAMA para ESCRIBIR y </a:t>
            </a:r>
            <a:r>
              <a:rPr lang="en-US" dirty="0" err="1"/>
              <a:t>almacenar</a:t>
            </a:r>
            <a:r>
              <a:rPr lang="en-US" dirty="0"/>
              <a:t> FRASES.\n");</a:t>
            </a:r>
          </a:p>
          <a:p>
            <a:r>
              <a:rPr lang="en-US" dirty="0"/>
              <a:t>   </a:t>
            </a:r>
            <a:r>
              <a:rPr lang="en-US" dirty="0" err="1"/>
              <a:t>gotoxy</a:t>
            </a:r>
            <a:r>
              <a:rPr lang="en-US" dirty="0"/>
              <a:t>(25,6);</a:t>
            </a:r>
            <a:r>
              <a:rPr lang="en-US" dirty="0" err="1"/>
              <a:t>printf</a:t>
            </a:r>
            <a:r>
              <a:rPr lang="en-US" dirty="0"/>
              <a:t>("</a:t>
            </a:r>
            <a:r>
              <a:rPr lang="en-US" dirty="0" err="1"/>
              <a:t>Cuando</a:t>
            </a:r>
            <a:r>
              <a:rPr lang="en-US" dirty="0"/>
              <a:t> </a:t>
            </a:r>
            <a:r>
              <a:rPr lang="en-US" dirty="0" err="1"/>
              <a:t>desea</a:t>
            </a:r>
            <a:r>
              <a:rPr lang="en-US" dirty="0"/>
              <a:t> </a:t>
            </a:r>
            <a:r>
              <a:rPr lang="en-US" dirty="0" err="1"/>
              <a:t>salir</a:t>
            </a:r>
            <a:r>
              <a:rPr lang="en-US" dirty="0"/>
              <a:t>, pulse \"Enter\".\n\n");</a:t>
            </a:r>
          </a:p>
          <a:p>
            <a:r>
              <a:rPr lang="en-US" dirty="0"/>
              <a:t>   do</a:t>
            </a:r>
          </a:p>
          <a:p>
            <a:r>
              <a:rPr lang="en-US" dirty="0"/>
              <a:t>   {</a:t>
            </a:r>
          </a:p>
          <a:p>
            <a:r>
              <a:rPr lang="en-US" dirty="0"/>
              <a:t>      if (</a:t>
            </a:r>
            <a:r>
              <a:rPr lang="en-US" dirty="0" err="1"/>
              <a:t>i</a:t>
            </a:r>
            <a:r>
              <a:rPr lang="en-US" dirty="0"/>
              <a:t> == 0)</a:t>
            </a:r>
          </a:p>
          <a:p>
            <a:r>
              <a:rPr lang="en-US" dirty="0"/>
              <a:t>	 puts("\</a:t>
            </a:r>
            <a:r>
              <a:rPr lang="en-US" dirty="0" err="1"/>
              <a:t>nEscriba</a:t>
            </a:r>
            <a:r>
              <a:rPr lang="en-US" dirty="0"/>
              <a:t> </a:t>
            </a:r>
            <a:r>
              <a:rPr lang="en-US" dirty="0" err="1"/>
              <a:t>una</a:t>
            </a:r>
            <a:r>
              <a:rPr lang="en-US" dirty="0"/>
              <a:t> FRASE:  ");</a:t>
            </a:r>
          </a:p>
          <a:p>
            <a:r>
              <a:rPr lang="en-US" dirty="0"/>
              <a:t>      else</a:t>
            </a:r>
          </a:p>
          <a:p>
            <a:r>
              <a:rPr lang="en-US" dirty="0"/>
              <a:t>	 puts("\</a:t>
            </a:r>
            <a:r>
              <a:rPr lang="en-US" dirty="0" err="1"/>
              <a:t>nEscriba</a:t>
            </a:r>
            <a:r>
              <a:rPr lang="en-US" dirty="0"/>
              <a:t> </a:t>
            </a:r>
            <a:r>
              <a:rPr lang="en-US" dirty="0" err="1"/>
              <a:t>otra</a:t>
            </a:r>
            <a:r>
              <a:rPr lang="en-US" dirty="0"/>
              <a:t> FRASE:");</a:t>
            </a:r>
          </a:p>
          <a:p>
            <a:r>
              <a:rPr lang="en-US" dirty="0"/>
              <a:t>      gets(</a:t>
            </a:r>
            <a:r>
              <a:rPr lang="en-US" dirty="0" err="1"/>
              <a:t>frase</a:t>
            </a:r>
            <a:r>
              <a:rPr lang="en-US" dirty="0"/>
              <a:t>);</a:t>
            </a:r>
          </a:p>
          <a:p>
            <a:r>
              <a:rPr lang="en-US" dirty="0"/>
              <a:t>      </a:t>
            </a:r>
            <a:r>
              <a:rPr lang="en-US" dirty="0" err="1"/>
              <a:t>fprintf</a:t>
            </a:r>
            <a:r>
              <a:rPr lang="en-US" dirty="0"/>
              <a:t>(</a:t>
            </a:r>
            <a:r>
              <a:rPr lang="en-US" dirty="0" err="1"/>
              <a:t>archivo</a:t>
            </a:r>
            <a:r>
              <a:rPr lang="en-US" dirty="0"/>
              <a:t>, "%s\n", </a:t>
            </a:r>
            <a:r>
              <a:rPr lang="en-US" dirty="0" err="1"/>
              <a:t>frase</a:t>
            </a:r>
            <a:r>
              <a:rPr lang="en-US" dirty="0"/>
              <a:t>);</a:t>
            </a:r>
          </a:p>
          <a:p>
            <a:r>
              <a:rPr lang="en-US" dirty="0"/>
              <a:t>      </a:t>
            </a:r>
            <a:r>
              <a:rPr lang="en-US" dirty="0" err="1"/>
              <a:t>i</a:t>
            </a:r>
            <a:r>
              <a:rPr lang="en-US" dirty="0"/>
              <a:t>++;</a:t>
            </a:r>
          </a:p>
          <a:p>
            <a:r>
              <a:rPr lang="en-US" dirty="0"/>
              <a:t>   }</a:t>
            </a:r>
          </a:p>
          <a:p>
            <a:r>
              <a:rPr lang="en-US" dirty="0"/>
              <a:t>   while (</a:t>
            </a:r>
            <a:r>
              <a:rPr lang="en-US" dirty="0" err="1"/>
              <a:t>strcmp</a:t>
            </a:r>
            <a:r>
              <a:rPr lang="en-US" dirty="0"/>
              <a:t>(</a:t>
            </a:r>
            <a:r>
              <a:rPr lang="en-US" dirty="0" err="1"/>
              <a:t>frase</a:t>
            </a:r>
            <a:r>
              <a:rPr lang="en-US" dirty="0"/>
              <a:t>, "") != 0);</a:t>
            </a:r>
          </a:p>
          <a:p>
            <a:r>
              <a:rPr lang="en-US" dirty="0"/>
              <a:t>   </a:t>
            </a:r>
            <a:r>
              <a:rPr lang="en-US" dirty="0" err="1"/>
              <a:t>fclose</a:t>
            </a:r>
            <a:r>
              <a:rPr lang="en-US" dirty="0"/>
              <a:t>(</a:t>
            </a:r>
            <a:r>
              <a:rPr lang="en-US" dirty="0" err="1"/>
              <a:t>archivo</a:t>
            </a:r>
            <a:r>
              <a:rPr lang="en-US" dirty="0"/>
              <a:t>);</a:t>
            </a:r>
            <a:endParaRPr lang="en-US" dirty="0"/>
          </a:p>
        </p:txBody>
      </p:sp>
    </p:spTree>
    <p:extLst>
      <p:ext uri="{BB962C8B-B14F-4D97-AF65-F5344CB8AC3E}">
        <p14:creationId xmlns:p14="http://schemas.microsoft.com/office/powerpoint/2010/main" val="245861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7836" y="1379447"/>
            <a:ext cx="7770254" cy="3970318"/>
          </a:xfrm>
          <a:prstGeom prst="rect">
            <a:avLst/>
          </a:prstGeom>
        </p:spPr>
        <p:txBody>
          <a:bodyPr wrap="square">
            <a:spAutoFit/>
          </a:bodyPr>
          <a:lstStyle/>
          <a:p>
            <a:r>
              <a:rPr lang="es-EC" dirty="0" smtClean="0"/>
              <a:t>   archivo </a:t>
            </a:r>
            <a:r>
              <a:rPr lang="es-EC" dirty="0"/>
              <a:t>= </a:t>
            </a:r>
            <a:r>
              <a:rPr lang="es-EC" dirty="0" err="1"/>
              <a:t>fopen</a:t>
            </a:r>
            <a:r>
              <a:rPr lang="es-EC" dirty="0"/>
              <a:t>("frases.txt", "</a:t>
            </a:r>
            <a:r>
              <a:rPr lang="es-EC" dirty="0" err="1"/>
              <a:t>rt</a:t>
            </a:r>
            <a:r>
              <a:rPr lang="es-EC" dirty="0"/>
              <a:t>");</a:t>
            </a:r>
          </a:p>
          <a:p>
            <a:r>
              <a:rPr lang="es-EC" dirty="0"/>
              <a:t>   </a:t>
            </a:r>
            <a:r>
              <a:rPr lang="es-EC" dirty="0" err="1"/>
              <a:t>printf</a:t>
            </a:r>
            <a:r>
              <a:rPr lang="es-EC" dirty="0"/>
              <a:t>("\</a:t>
            </a:r>
            <a:r>
              <a:rPr lang="es-EC" dirty="0" err="1"/>
              <a:t>nAperturando</a:t>
            </a:r>
            <a:r>
              <a:rPr lang="es-EC" dirty="0"/>
              <a:t> archivo....:\n\n\n");</a:t>
            </a:r>
          </a:p>
          <a:p>
            <a:r>
              <a:rPr lang="es-EC" dirty="0"/>
              <a:t>   do</a:t>
            </a:r>
          </a:p>
          <a:p>
            <a:r>
              <a:rPr lang="es-EC" dirty="0"/>
              <a:t>   {</a:t>
            </a:r>
          </a:p>
          <a:p>
            <a:r>
              <a:rPr lang="es-EC" dirty="0"/>
              <a:t>      </a:t>
            </a:r>
            <a:r>
              <a:rPr lang="es-EC" dirty="0" err="1"/>
              <a:t>fgets</a:t>
            </a:r>
            <a:r>
              <a:rPr lang="es-EC" dirty="0"/>
              <a:t>(frase, 60,archivo);</a:t>
            </a:r>
          </a:p>
          <a:p>
            <a:r>
              <a:rPr lang="es-EC" dirty="0"/>
              <a:t>      </a:t>
            </a:r>
            <a:r>
              <a:rPr lang="es-EC" dirty="0" err="1"/>
              <a:t>puts</a:t>
            </a:r>
            <a:r>
              <a:rPr lang="es-EC" dirty="0"/>
              <a:t>(frase);</a:t>
            </a:r>
          </a:p>
          <a:p>
            <a:r>
              <a:rPr lang="es-EC" dirty="0"/>
              <a:t>   }</a:t>
            </a:r>
          </a:p>
          <a:p>
            <a:r>
              <a:rPr lang="es-EC" dirty="0"/>
              <a:t>   </a:t>
            </a:r>
            <a:r>
              <a:rPr lang="es-EC" dirty="0" err="1"/>
              <a:t>while</a:t>
            </a:r>
            <a:r>
              <a:rPr lang="es-EC" dirty="0"/>
              <a:t> (!</a:t>
            </a:r>
            <a:r>
              <a:rPr lang="es-EC" dirty="0" err="1"/>
              <a:t>feof</a:t>
            </a:r>
            <a:r>
              <a:rPr lang="es-EC" dirty="0"/>
              <a:t>(archivo));</a:t>
            </a:r>
          </a:p>
          <a:p>
            <a:r>
              <a:rPr lang="es-EC" dirty="0"/>
              <a:t>   </a:t>
            </a:r>
            <a:r>
              <a:rPr lang="es-EC" dirty="0" err="1"/>
              <a:t>printf</a:t>
            </a:r>
            <a:r>
              <a:rPr lang="es-EC" dirty="0"/>
              <a:t>("...Hasta luego!");</a:t>
            </a:r>
          </a:p>
          <a:p>
            <a:r>
              <a:rPr lang="es-EC" dirty="0"/>
              <a:t>   </a:t>
            </a:r>
            <a:r>
              <a:rPr lang="es-EC" dirty="0" err="1"/>
              <a:t>getch</a:t>
            </a:r>
            <a:r>
              <a:rPr lang="es-EC" dirty="0"/>
              <a:t>();</a:t>
            </a:r>
          </a:p>
          <a:p>
            <a:r>
              <a:rPr lang="es-EC" dirty="0"/>
              <a:t>   </a:t>
            </a:r>
            <a:r>
              <a:rPr lang="es-EC" dirty="0" err="1"/>
              <a:t>fclose</a:t>
            </a:r>
            <a:r>
              <a:rPr lang="es-EC" dirty="0"/>
              <a:t>(archivo);</a:t>
            </a:r>
          </a:p>
          <a:p>
            <a:endParaRPr lang="es-EC" dirty="0"/>
          </a:p>
          <a:p>
            <a:r>
              <a:rPr lang="es-EC" dirty="0"/>
              <a:t>   </a:t>
            </a:r>
            <a:r>
              <a:rPr lang="es-EC" dirty="0" err="1"/>
              <a:t>return</a:t>
            </a:r>
            <a:r>
              <a:rPr lang="es-EC" dirty="0"/>
              <a:t> 0;</a:t>
            </a:r>
          </a:p>
          <a:p>
            <a:r>
              <a:rPr lang="es-EC" dirty="0"/>
              <a:t> }</a:t>
            </a:r>
          </a:p>
        </p:txBody>
      </p:sp>
    </p:spTree>
    <p:extLst>
      <p:ext uri="{BB962C8B-B14F-4D97-AF65-F5344CB8AC3E}">
        <p14:creationId xmlns:p14="http://schemas.microsoft.com/office/powerpoint/2010/main" val="2596533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163</TotalTime>
  <Words>708</Words>
  <Application>Microsoft Office PowerPoint</Application>
  <PresentationFormat>Panorámica</PresentationFormat>
  <Paragraphs>147</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Trebuchet MS</vt:lpstr>
      <vt:lpstr>Tw Cen MT</vt:lpstr>
      <vt:lpstr>Circuito</vt:lpstr>
      <vt:lpstr>Archivos</vt:lpstr>
      <vt:lpstr>Archivo</vt:lpstr>
      <vt:lpstr>Presentación de PowerPoint</vt:lpstr>
      <vt:lpstr>Principales Funciones</vt:lpstr>
      <vt:lpstr>MODOS DE ACCESO O APERTURA DE ARCHIVOS</vt:lpstr>
      <vt:lpstr>Ejemplos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Archivos</dc:title>
  <dc:creator>Pc</dc:creator>
  <cp:lastModifiedBy>Pc</cp:lastModifiedBy>
  <cp:revision>22</cp:revision>
  <dcterms:created xsi:type="dcterms:W3CDTF">2020-01-28T20:30:04Z</dcterms:created>
  <dcterms:modified xsi:type="dcterms:W3CDTF">2022-10-13T21:08:54Z</dcterms:modified>
</cp:coreProperties>
</file>