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Patrick Hand"/>
      <p:regular r:id="rId15"/>
    </p:embeddedFont>
    <p:embeddedFont>
      <p:font typeface="Patrick Hand"/>
      <p:regular r:id="rId16"/>
    </p:embeddedFont>
    <p:embeddedFont>
      <p:font typeface="Patrick Hand"/>
      <p:regular r:id="rId17"/>
    </p:embeddedFont>
    <p:embeddedFont>
      <p:font typeface="Patrick Hand"/>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4037" y="1112163"/>
            <a:ext cx="7415927" cy="2554962"/>
          </a:xfrm>
          <a:prstGeom prst="rect">
            <a:avLst/>
          </a:prstGeom>
          <a:noFill/>
          <a:ln/>
        </p:spPr>
        <p:txBody>
          <a:bodyPr wrap="square" lIns="0" tIns="0" rIns="0" bIns="0" rtlCol="0" anchor="t"/>
          <a:lstStyle/>
          <a:p>
            <a:pPr indent="0" marL="0">
              <a:lnSpc>
                <a:spcPts val="6700"/>
              </a:lnSpc>
              <a:buNone/>
            </a:pPr>
            <a:r>
              <a:rPr lang="en-US" sz="5350" dirty="0">
                <a:solidFill>
                  <a:srgbClr val="383838"/>
                </a:solidFill>
                <a:latin typeface="Patrick Hand" pitchFamily="34" charset="0"/>
                <a:ea typeface="Patrick Hand" pitchFamily="34" charset="-122"/>
                <a:cs typeface="Patrick Hand" pitchFamily="34" charset="-120"/>
              </a:rPr>
              <a:t>Desarrollo Lingüístico y su Relación con el Proceso Lector</a:t>
            </a:r>
            <a:endParaRPr lang="en-US" sz="5350" dirty="0"/>
          </a:p>
        </p:txBody>
      </p:sp>
      <p:sp>
        <p:nvSpPr>
          <p:cNvPr id="4" name="Text 1"/>
          <p:cNvSpPr/>
          <p:nvPr/>
        </p:nvSpPr>
        <p:spPr>
          <a:xfrm>
            <a:off x="864037" y="4037409"/>
            <a:ext cx="7415927" cy="2370296"/>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El desarrollo cognitivo y su influencia en la lectura es un tema fundamental en el ámbito educativo y psicológico. La habilidad para leer y comprender textos no es simplemente un proceso mecánico, sino que involucra una serie de capacidades cognitivas que evolucionan a lo largo del tiempo. Este desarrollo permite a las personas pasar de ser simples descodificadores de símbolos escritos a lectores críticos y reflexivos capaces de interpretar y analizar información compleja.</a:t>
            </a:r>
            <a:endParaRPr lang="en-US" sz="1900" dirty="0"/>
          </a:p>
        </p:txBody>
      </p:sp>
      <p:sp>
        <p:nvSpPr>
          <p:cNvPr id="5" name="Shape 2"/>
          <p:cNvSpPr/>
          <p:nvPr/>
        </p:nvSpPr>
        <p:spPr>
          <a:xfrm>
            <a:off x="864037" y="6703814"/>
            <a:ext cx="394930" cy="394930"/>
          </a:xfrm>
          <a:prstGeom prst="roundRect">
            <a:avLst>
              <a:gd name="adj" fmla="val 23151155"/>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71657" y="6711434"/>
            <a:ext cx="379690" cy="379690"/>
          </a:xfrm>
          <a:prstGeom prst="rect">
            <a:avLst/>
          </a:prstGeom>
        </p:spPr>
      </p:pic>
      <p:sp>
        <p:nvSpPr>
          <p:cNvPr id="7" name="Text 3"/>
          <p:cNvSpPr/>
          <p:nvPr/>
        </p:nvSpPr>
        <p:spPr>
          <a:xfrm>
            <a:off x="1382316" y="6685359"/>
            <a:ext cx="1864400" cy="431959"/>
          </a:xfrm>
          <a:prstGeom prst="rect">
            <a:avLst/>
          </a:prstGeom>
          <a:noFill/>
          <a:ln/>
        </p:spPr>
        <p:txBody>
          <a:bodyPr wrap="none" lIns="0" tIns="0" rIns="0" bIns="0" rtlCol="0" anchor="t"/>
          <a:lstStyle/>
          <a:p>
            <a:pPr algn="l" indent="0" marL="0">
              <a:lnSpc>
                <a:spcPts val="3400"/>
              </a:lnSpc>
              <a:buNone/>
            </a:pPr>
            <a:r>
              <a:rPr lang="en-US" sz="2400" b="1" dirty="0">
                <a:solidFill>
                  <a:srgbClr val="383838"/>
                </a:solidFill>
                <a:latin typeface="Patrick Hand Bold" pitchFamily="34" charset="0"/>
                <a:ea typeface="Patrick Hand Bold" pitchFamily="34" charset="-122"/>
                <a:cs typeface="Patrick Hand Bold" pitchFamily="34" charset="-120"/>
              </a:rPr>
              <a:t>by Daniel Murillo</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920716" y="604004"/>
            <a:ext cx="6086356" cy="549116"/>
          </a:xfrm>
          <a:prstGeom prst="rect">
            <a:avLst/>
          </a:prstGeom>
          <a:noFill/>
          <a:ln/>
        </p:spPr>
        <p:txBody>
          <a:bodyPr wrap="none" lIns="0" tIns="0" rIns="0" bIns="0" rtlCol="0" anchor="t"/>
          <a:lstStyle/>
          <a:p>
            <a:pPr indent="0" marL="0">
              <a:lnSpc>
                <a:spcPts val="4300"/>
              </a:lnSpc>
              <a:buNone/>
            </a:pPr>
            <a:r>
              <a:rPr lang="en-US" sz="3450" dirty="0">
                <a:solidFill>
                  <a:srgbClr val="383838"/>
                </a:solidFill>
                <a:latin typeface="Patrick Hand" pitchFamily="34" charset="0"/>
                <a:ea typeface="Patrick Hand" pitchFamily="34" charset="-122"/>
                <a:cs typeface="Patrick Hand" pitchFamily="34" charset="-120"/>
              </a:rPr>
              <a:t>Teoría de Piaget y el Desarrollo Lector</a:t>
            </a:r>
            <a:endParaRPr lang="en-US" sz="3450" dirty="0"/>
          </a:p>
        </p:txBody>
      </p:sp>
      <p:sp>
        <p:nvSpPr>
          <p:cNvPr id="3" name="Text 1"/>
          <p:cNvSpPr/>
          <p:nvPr/>
        </p:nvSpPr>
        <p:spPr>
          <a:xfrm>
            <a:off x="1920716" y="1592342"/>
            <a:ext cx="10788968" cy="1757363"/>
          </a:xfrm>
          <a:prstGeom prst="rect">
            <a:avLst/>
          </a:prstGeom>
          <a:noFill/>
          <a:ln/>
        </p:spPr>
        <p:txBody>
          <a:bodyPr wrap="square" lIns="0" tIns="0" rIns="0" bIns="0" rtlCol="0" anchor="t"/>
          <a:lstStyle/>
          <a:p>
            <a:pPr indent="0" marL="0">
              <a:lnSpc>
                <a:spcPts val="2750"/>
              </a:lnSpc>
              <a:buNone/>
            </a:pPr>
            <a:r>
              <a:rPr lang="en-US" sz="1700" dirty="0">
                <a:solidFill>
                  <a:srgbClr val="383838"/>
                </a:solidFill>
                <a:latin typeface="Patrick Hand" pitchFamily="34" charset="0"/>
                <a:ea typeface="Patrick Hand" pitchFamily="34" charset="-122"/>
                <a:cs typeface="Patrick Hand" pitchFamily="34" charset="-120"/>
              </a:rPr>
              <a:t>Jean Piaget, psicólogo suizo, desarrolló una teoría del desarrollo cognitivo que describe cómo los niños progresan a través de diferentes etapas cognitivas, influyendo en su aprendizaje de la lectura. En la etapa preoperacional (2-7 años), los niños desarrollan habilidades simbólicas, reconociendo letras y palabras. Durante la etapa de operaciones concretas (7-11 años), comprenden conceptos más complejos y organizan información lógicamente. Finalmente, en la etapa de operaciones formales (a partir de los 11 años), desarrollan la capacidad de pensamiento abstracto, permitiendo la lectura crítica y la interpretación avanzada.</a:t>
            </a:r>
            <a:endParaRPr lang="en-US" sz="1700" dirty="0"/>
          </a:p>
        </p:txBody>
      </p:sp>
      <p:sp>
        <p:nvSpPr>
          <p:cNvPr id="4" name="Shape 2"/>
          <p:cNvSpPr/>
          <p:nvPr/>
        </p:nvSpPr>
        <p:spPr>
          <a:xfrm>
            <a:off x="2234922" y="3596759"/>
            <a:ext cx="30480" cy="4029551"/>
          </a:xfrm>
          <a:prstGeom prst="roundRect">
            <a:avLst>
              <a:gd name="adj" fmla="val 302676"/>
            </a:avLst>
          </a:prstGeom>
          <a:solidFill>
            <a:srgbClr val="CCCCCC"/>
          </a:solidFill>
          <a:ln/>
        </p:spPr>
      </p:sp>
      <p:sp>
        <p:nvSpPr>
          <p:cNvPr id="5" name="Shape 3"/>
          <p:cNvSpPr/>
          <p:nvPr/>
        </p:nvSpPr>
        <p:spPr>
          <a:xfrm>
            <a:off x="2466737" y="4075628"/>
            <a:ext cx="768787" cy="30480"/>
          </a:xfrm>
          <a:prstGeom prst="roundRect">
            <a:avLst>
              <a:gd name="adj" fmla="val 302676"/>
            </a:avLst>
          </a:prstGeom>
          <a:solidFill>
            <a:srgbClr val="CCCCCC"/>
          </a:solidFill>
          <a:ln/>
        </p:spPr>
      </p:sp>
      <p:sp>
        <p:nvSpPr>
          <p:cNvPr id="6" name="Shape 4"/>
          <p:cNvSpPr/>
          <p:nvPr/>
        </p:nvSpPr>
        <p:spPr>
          <a:xfrm>
            <a:off x="2003107" y="3843814"/>
            <a:ext cx="494109" cy="494109"/>
          </a:xfrm>
          <a:prstGeom prst="roundRect">
            <a:avLst>
              <a:gd name="adj" fmla="val 18671"/>
            </a:avLst>
          </a:prstGeom>
          <a:solidFill>
            <a:srgbClr val="E6E6E6"/>
          </a:solidFill>
          <a:ln w="7620">
            <a:solidFill>
              <a:srgbClr val="CCCCCC"/>
            </a:solidFill>
            <a:prstDash val="solid"/>
          </a:ln>
        </p:spPr>
      </p:sp>
      <p:sp>
        <p:nvSpPr>
          <p:cNvPr id="7" name="Text 5"/>
          <p:cNvSpPr/>
          <p:nvPr/>
        </p:nvSpPr>
        <p:spPr>
          <a:xfrm>
            <a:off x="2202299" y="3959066"/>
            <a:ext cx="95726" cy="263604"/>
          </a:xfrm>
          <a:prstGeom prst="rect">
            <a:avLst/>
          </a:prstGeom>
          <a:noFill/>
          <a:ln/>
        </p:spPr>
        <p:txBody>
          <a:bodyPr wrap="none" lIns="0" tIns="0" rIns="0" bIns="0" rtlCol="0" anchor="t"/>
          <a:lstStyle/>
          <a:p>
            <a:pPr algn="ctr" indent="0" marL="0">
              <a:lnSpc>
                <a:spcPts val="2050"/>
              </a:lnSpc>
              <a:buNone/>
            </a:pPr>
            <a:r>
              <a:rPr lang="en-US" sz="2050" dirty="0">
                <a:solidFill>
                  <a:srgbClr val="383838"/>
                </a:solidFill>
                <a:latin typeface="Patrick Hand" pitchFamily="34" charset="0"/>
                <a:ea typeface="Patrick Hand" pitchFamily="34" charset="-122"/>
                <a:cs typeface="Patrick Hand" pitchFamily="34" charset="-120"/>
              </a:rPr>
              <a:t>1</a:t>
            </a:r>
            <a:endParaRPr lang="en-US" sz="2050" dirty="0"/>
          </a:p>
        </p:txBody>
      </p:sp>
      <p:sp>
        <p:nvSpPr>
          <p:cNvPr id="8" name="Text 6"/>
          <p:cNvSpPr/>
          <p:nvPr/>
        </p:nvSpPr>
        <p:spPr>
          <a:xfrm>
            <a:off x="3458170" y="3816310"/>
            <a:ext cx="2586395" cy="274558"/>
          </a:xfrm>
          <a:prstGeom prst="rect">
            <a:avLst/>
          </a:prstGeom>
          <a:noFill/>
          <a:ln/>
        </p:spPr>
        <p:txBody>
          <a:bodyPr wrap="none" lIns="0" tIns="0" rIns="0" bIns="0" rtlCol="0" anchor="t"/>
          <a:lstStyle/>
          <a:p>
            <a:pPr algn="l" indent="0" marL="0">
              <a:lnSpc>
                <a:spcPts val="2150"/>
              </a:lnSpc>
              <a:buNone/>
            </a:pPr>
            <a:r>
              <a:rPr lang="en-US" sz="1700" dirty="0">
                <a:solidFill>
                  <a:srgbClr val="383838"/>
                </a:solidFill>
                <a:latin typeface="Patrick Hand" pitchFamily="34" charset="0"/>
                <a:ea typeface="Patrick Hand" pitchFamily="34" charset="-122"/>
                <a:cs typeface="Patrick Hand" pitchFamily="34" charset="-120"/>
              </a:rPr>
              <a:t>Etapa Preoperacional (2-7 años)</a:t>
            </a:r>
            <a:endParaRPr lang="en-US" sz="1700" dirty="0"/>
          </a:p>
        </p:txBody>
      </p:sp>
      <p:sp>
        <p:nvSpPr>
          <p:cNvPr id="9" name="Text 7"/>
          <p:cNvSpPr/>
          <p:nvPr/>
        </p:nvSpPr>
        <p:spPr>
          <a:xfrm>
            <a:off x="3458170" y="4222552"/>
            <a:ext cx="9251513" cy="351472"/>
          </a:xfrm>
          <a:prstGeom prst="rect">
            <a:avLst/>
          </a:prstGeom>
          <a:noFill/>
          <a:ln/>
        </p:spPr>
        <p:txBody>
          <a:bodyPr wrap="none" lIns="0" tIns="0" rIns="0" bIns="0" rtlCol="0" anchor="t"/>
          <a:lstStyle/>
          <a:p>
            <a:pPr algn="l" indent="0" marL="0">
              <a:lnSpc>
                <a:spcPts val="2750"/>
              </a:lnSpc>
              <a:buNone/>
            </a:pPr>
            <a:r>
              <a:rPr lang="en-US" sz="1700" dirty="0">
                <a:solidFill>
                  <a:srgbClr val="383838"/>
                </a:solidFill>
                <a:latin typeface="Patrick Hand" pitchFamily="34" charset="0"/>
                <a:ea typeface="Patrick Hand" pitchFamily="34" charset="-122"/>
                <a:cs typeface="Patrick Hand" pitchFamily="34" charset="-120"/>
              </a:rPr>
              <a:t>Desarrollo de habilidades simbólicas, reconocimiento de letras y palabras.</a:t>
            </a:r>
            <a:endParaRPr lang="en-US" sz="1700" dirty="0"/>
          </a:p>
        </p:txBody>
      </p:sp>
      <p:sp>
        <p:nvSpPr>
          <p:cNvPr id="10" name="Shape 8"/>
          <p:cNvSpPr/>
          <p:nvPr/>
        </p:nvSpPr>
        <p:spPr>
          <a:xfrm>
            <a:off x="2466737" y="5491996"/>
            <a:ext cx="768787" cy="30480"/>
          </a:xfrm>
          <a:prstGeom prst="roundRect">
            <a:avLst>
              <a:gd name="adj" fmla="val 302676"/>
            </a:avLst>
          </a:prstGeom>
          <a:solidFill>
            <a:srgbClr val="CCCCCC"/>
          </a:solidFill>
          <a:ln/>
        </p:spPr>
      </p:sp>
      <p:sp>
        <p:nvSpPr>
          <p:cNvPr id="11" name="Shape 9"/>
          <p:cNvSpPr/>
          <p:nvPr/>
        </p:nvSpPr>
        <p:spPr>
          <a:xfrm>
            <a:off x="2003107" y="5260181"/>
            <a:ext cx="494109" cy="494109"/>
          </a:xfrm>
          <a:prstGeom prst="roundRect">
            <a:avLst>
              <a:gd name="adj" fmla="val 18671"/>
            </a:avLst>
          </a:prstGeom>
          <a:solidFill>
            <a:srgbClr val="E6E6E6"/>
          </a:solidFill>
          <a:ln w="7620">
            <a:solidFill>
              <a:srgbClr val="CCCCCC"/>
            </a:solidFill>
            <a:prstDash val="solid"/>
          </a:ln>
        </p:spPr>
      </p:sp>
      <p:sp>
        <p:nvSpPr>
          <p:cNvPr id="12" name="Text 10"/>
          <p:cNvSpPr/>
          <p:nvPr/>
        </p:nvSpPr>
        <p:spPr>
          <a:xfrm>
            <a:off x="2188488" y="5375434"/>
            <a:ext cx="123349" cy="263604"/>
          </a:xfrm>
          <a:prstGeom prst="rect">
            <a:avLst/>
          </a:prstGeom>
          <a:noFill/>
          <a:ln/>
        </p:spPr>
        <p:txBody>
          <a:bodyPr wrap="none" lIns="0" tIns="0" rIns="0" bIns="0" rtlCol="0" anchor="t"/>
          <a:lstStyle/>
          <a:p>
            <a:pPr algn="ctr" indent="0" marL="0">
              <a:lnSpc>
                <a:spcPts val="2050"/>
              </a:lnSpc>
              <a:buNone/>
            </a:pPr>
            <a:r>
              <a:rPr lang="en-US" sz="2050" dirty="0">
                <a:solidFill>
                  <a:srgbClr val="383838"/>
                </a:solidFill>
                <a:latin typeface="Patrick Hand" pitchFamily="34" charset="0"/>
                <a:ea typeface="Patrick Hand" pitchFamily="34" charset="-122"/>
                <a:cs typeface="Patrick Hand" pitchFamily="34" charset="-120"/>
              </a:rPr>
              <a:t>2</a:t>
            </a:r>
            <a:endParaRPr lang="en-US" sz="2050" dirty="0"/>
          </a:p>
        </p:txBody>
      </p:sp>
      <p:sp>
        <p:nvSpPr>
          <p:cNvPr id="13" name="Text 11"/>
          <p:cNvSpPr/>
          <p:nvPr/>
        </p:nvSpPr>
        <p:spPr>
          <a:xfrm>
            <a:off x="3458170" y="5232678"/>
            <a:ext cx="3511748" cy="274558"/>
          </a:xfrm>
          <a:prstGeom prst="rect">
            <a:avLst/>
          </a:prstGeom>
          <a:noFill/>
          <a:ln/>
        </p:spPr>
        <p:txBody>
          <a:bodyPr wrap="none" lIns="0" tIns="0" rIns="0" bIns="0" rtlCol="0" anchor="t"/>
          <a:lstStyle/>
          <a:p>
            <a:pPr algn="l" indent="0" marL="0">
              <a:lnSpc>
                <a:spcPts val="2150"/>
              </a:lnSpc>
              <a:buNone/>
            </a:pPr>
            <a:r>
              <a:rPr lang="en-US" sz="1700" dirty="0">
                <a:solidFill>
                  <a:srgbClr val="383838"/>
                </a:solidFill>
                <a:latin typeface="Patrick Hand" pitchFamily="34" charset="0"/>
                <a:ea typeface="Patrick Hand" pitchFamily="34" charset="-122"/>
                <a:cs typeface="Patrick Hand" pitchFamily="34" charset="-120"/>
              </a:rPr>
              <a:t>Etapa de Operaciones Concretas (7-11 años)</a:t>
            </a:r>
            <a:endParaRPr lang="en-US" sz="1700" dirty="0"/>
          </a:p>
        </p:txBody>
      </p:sp>
      <p:sp>
        <p:nvSpPr>
          <p:cNvPr id="14" name="Text 12"/>
          <p:cNvSpPr/>
          <p:nvPr/>
        </p:nvSpPr>
        <p:spPr>
          <a:xfrm>
            <a:off x="3458170" y="5638919"/>
            <a:ext cx="9251513" cy="351472"/>
          </a:xfrm>
          <a:prstGeom prst="rect">
            <a:avLst/>
          </a:prstGeom>
          <a:noFill/>
          <a:ln/>
        </p:spPr>
        <p:txBody>
          <a:bodyPr wrap="none" lIns="0" tIns="0" rIns="0" bIns="0" rtlCol="0" anchor="t"/>
          <a:lstStyle/>
          <a:p>
            <a:pPr algn="l" indent="0" marL="0">
              <a:lnSpc>
                <a:spcPts val="2750"/>
              </a:lnSpc>
              <a:buNone/>
            </a:pPr>
            <a:r>
              <a:rPr lang="en-US" sz="1700" dirty="0">
                <a:solidFill>
                  <a:srgbClr val="383838"/>
                </a:solidFill>
                <a:latin typeface="Patrick Hand" pitchFamily="34" charset="0"/>
                <a:ea typeface="Patrick Hand" pitchFamily="34" charset="-122"/>
                <a:cs typeface="Patrick Hand" pitchFamily="34" charset="-120"/>
              </a:rPr>
              <a:t>Comprensión de conceptos complejos y organización lógica de información.</a:t>
            </a:r>
            <a:endParaRPr lang="en-US" sz="1700" dirty="0"/>
          </a:p>
        </p:txBody>
      </p:sp>
      <p:sp>
        <p:nvSpPr>
          <p:cNvPr id="15" name="Shape 13"/>
          <p:cNvSpPr/>
          <p:nvPr/>
        </p:nvSpPr>
        <p:spPr>
          <a:xfrm>
            <a:off x="2466737" y="6908363"/>
            <a:ext cx="768787" cy="30480"/>
          </a:xfrm>
          <a:prstGeom prst="roundRect">
            <a:avLst>
              <a:gd name="adj" fmla="val 302676"/>
            </a:avLst>
          </a:prstGeom>
          <a:solidFill>
            <a:srgbClr val="CCCCCC"/>
          </a:solidFill>
          <a:ln/>
        </p:spPr>
      </p:sp>
      <p:sp>
        <p:nvSpPr>
          <p:cNvPr id="16" name="Shape 14"/>
          <p:cNvSpPr/>
          <p:nvPr/>
        </p:nvSpPr>
        <p:spPr>
          <a:xfrm>
            <a:off x="2003107" y="6676549"/>
            <a:ext cx="494109" cy="494109"/>
          </a:xfrm>
          <a:prstGeom prst="roundRect">
            <a:avLst>
              <a:gd name="adj" fmla="val 18671"/>
            </a:avLst>
          </a:prstGeom>
          <a:solidFill>
            <a:srgbClr val="E6E6E6"/>
          </a:solidFill>
          <a:ln w="7620">
            <a:solidFill>
              <a:srgbClr val="CCCCCC"/>
            </a:solidFill>
            <a:prstDash val="solid"/>
          </a:ln>
        </p:spPr>
      </p:sp>
      <p:sp>
        <p:nvSpPr>
          <p:cNvPr id="17" name="Text 15"/>
          <p:cNvSpPr/>
          <p:nvPr/>
        </p:nvSpPr>
        <p:spPr>
          <a:xfrm>
            <a:off x="2191107" y="6791801"/>
            <a:ext cx="118110" cy="263604"/>
          </a:xfrm>
          <a:prstGeom prst="rect">
            <a:avLst/>
          </a:prstGeom>
          <a:noFill/>
          <a:ln/>
        </p:spPr>
        <p:txBody>
          <a:bodyPr wrap="none" lIns="0" tIns="0" rIns="0" bIns="0" rtlCol="0" anchor="t"/>
          <a:lstStyle/>
          <a:p>
            <a:pPr algn="ctr" indent="0" marL="0">
              <a:lnSpc>
                <a:spcPts val="2050"/>
              </a:lnSpc>
              <a:buNone/>
            </a:pPr>
            <a:r>
              <a:rPr lang="en-US" sz="2050" dirty="0">
                <a:solidFill>
                  <a:srgbClr val="383838"/>
                </a:solidFill>
                <a:latin typeface="Patrick Hand" pitchFamily="34" charset="0"/>
                <a:ea typeface="Patrick Hand" pitchFamily="34" charset="-122"/>
                <a:cs typeface="Patrick Hand" pitchFamily="34" charset="-120"/>
              </a:rPr>
              <a:t>3</a:t>
            </a:r>
            <a:endParaRPr lang="en-US" sz="2050" dirty="0"/>
          </a:p>
        </p:txBody>
      </p:sp>
      <p:sp>
        <p:nvSpPr>
          <p:cNvPr id="18" name="Text 16"/>
          <p:cNvSpPr/>
          <p:nvPr/>
        </p:nvSpPr>
        <p:spPr>
          <a:xfrm>
            <a:off x="3458170" y="6649045"/>
            <a:ext cx="3329583" cy="274558"/>
          </a:xfrm>
          <a:prstGeom prst="rect">
            <a:avLst/>
          </a:prstGeom>
          <a:noFill/>
          <a:ln/>
        </p:spPr>
        <p:txBody>
          <a:bodyPr wrap="none" lIns="0" tIns="0" rIns="0" bIns="0" rtlCol="0" anchor="t"/>
          <a:lstStyle/>
          <a:p>
            <a:pPr algn="l" indent="0" marL="0">
              <a:lnSpc>
                <a:spcPts val="2150"/>
              </a:lnSpc>
              <a:buNone/>
            </a:pPr>
            <a:r>
              <a:rPr lang="en-US" sz="1700" dirty="0">
                <a:solidFill>
                  <a:srgbClr val="383838"/>
                </a:solidFill>
                <a:latin typeface="Patrick Hand" pitchFamily="34" charset="0"/>
                <a:ea typeface="Patrick Hand" pitchFamily="34" charset="-122"/>
                <a:cs typeface="Patrick Hand" pitchFamily="34" charset="-120"/>
              </a:rPr>
              <a:t>Etapa de Operaciones Formales (11+ años)</a:t>
            </a:r>
            <a:endParaRPr lang="en-US" sz="1700" dirty="0"/>
          </a:p>
        </p:txBody>
      </p:sp>
      <p:sp>
        <p:nvSpPr>
          <p:cNvPr id="19" name="Text 17"/>
          <p:cNvSpPr/>
          <p:nvPr/>
        </p:nvSpPr>
        <p:spPr>
          <a:xfrm>
            <a:off x="3458170" y="7055287"/>
            <a:ext cx="9251513" cy="351472"/>
          </a:xfrm>
          <a:prstGeom prst="rect">
            <a:avLst/>
          </a:prstGeom>
          <a:noFill/>
          <a:ln/>
        </p:spPr>
        <p:txBody>
          <a:bodyPr wrap="none" lIns="0" tIns="0" rIns="0" bIns="0" rtlCol="0" anchor="t"/>
          <a:lstStyle/>
          <a:p>
            <a:pPr algn="l" indent="0" marL="0">
              <a:lnSpc>
                <a:spcPts val="2750"/>
              </a:lnSpc>
              <a:buNone/>
            </a:pPr>
            <a:r>
              <a:rPr lang="en-US" sz="1700" dirty="0">
                <a:solidFill>
                  <a:srgbClr val="383838"/>
                </a:solidFill>
                <a:latin typeface="Patrick Hand" pitchFamily="34" charset="0"/>
                <a:ea typeface="Patrick Hand" pitchFamily="34" charset="-122"/>
                <a:cs typeface="Patrick Hand" pitchFamily="34" charset="-120"/>
              </a:rPr>
              <a:t>Desarrollo del pensamiento abstracto, lectura crítica e interpretación avanzada.</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920716" y="1130618"/>
            <a:ext cx="5858947"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Teoría Sociocultural de Vygotsky</a:t>
            </a:r>
            <a:endParaRPr lang="en-US" sz="3850" dirty="0"/>
          </a:p>
        </p:txBody>
      </p:sp>
      <p:sp>
        <p:nvSpPr>
          <p:cNvPr id="3" name="Text 1"/>
          <p:cNvSpPr/>
          <p:nvPr/>
        </p:nvSpPr>
        <p:spPr>
          <a:xfrm>
            <a:off x="1920716" y="2241471"/>
            <a:ext cx="10788968" cy="1975247"/>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Lev Vygotsky, psicólogo ruso, enfatizó la importancia del entorno social en el desarrollo cognitivo. Su teoría del aprendizaje mediado propone que los procesos cognitivos superiores, como la lectura, se desarrollan a través de la interacción con otros. Vygotsky introdujo el concepto de Zona de Desarrollo Próximo (ZDP), que representa el espacio entre lo que un niño puede hacer por sí mismo y lo que puede lograr con ayuda. En el contexto de la lectura, el apoyo de padres, maestros o compañeros juega un papel crucial en el desarrollo de habilidades lectoras.</a:t>
            </a:r>
            <a:endParaRPr lang="en-US" sz="1900" dirty="0"/>
          </a:p>
        </p:txBody>
      </p:sp>
      <p:sp>
        <p:nvSpPr>
          <p:cNvPr id="4" name="Text 2"/>
          <p:cNvSpPr/>
          <p:nvPr/>
        </p:nvSpPr>
        <p:spPr>
          <a:xfrm>
            <a:off x="1920716" y="4741188"/>
            <a:ext cx="2471738"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Zona de Desarrollo Próximo</a:t>
            </a:r>
            <a:endParaRPr lang="en-US" sz="1900" dirty="0"/>
          </a:p>
        </p:txBody>
      </p:sp>
      <p:sp>
        <p:nvSpPr>
          <p:cNvPr id="5" name="Text 3"/>
          <p:cNvSpPr/>
          <p:nvPr/>
        </p:nvSpPr>
        <p:spPr>
          <a:xfrm>
            <a:off x="1920716" y="5296614"/>
            <a:ext cx="3194447" cy="1185148"/>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Espacio entre las habilidades actuales del niño y su potencial con ayuda.</a:t>
            </a:r>
            <a:endParaRPr lang="en-US" sz="1900" dirty="0"/>
          </a:p>
        </p:txBody>
      </p:sp>
      <p:sp>
        <p:nvSpPr>
          <p:cNvPr id="6" name="Text 4"/>
          <p:cNvSpPr/>
          <p:nvPr/>
        </p:nvSpPr>
        <p:spPr>
          <a:xfrm>
            <a:off x="5725001" y="4741188"/>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Aprendizaje Mediado</a:t>
            </a:r>
            <a:endParaRPr lang="en-US" sz="1900" dirty="0"/>
          </a:p>
        </p:txBody>
      </p:sp>
      <p:sp>
        <p:nvSpPr>
          <p:cNvPr id="7" name="Text 5"/>
          <p:cNvSpPr/>
          <p:nvPr/>
        </p:nvSpPr>
        <p:spPr>
          <a:xfrm>
            <a:off x="5725001" y="5296614"/>
            <a:ext cx="3194447"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Desarrollo de habilidades lectoras a través de la interacción social.</a:t>
            </a:r>
            <a:endParaRPr lang="en-US" sz="1900" dirty="0"/>
          </a:p>
        </p:txBody>
      </p:sp>
      <p:sp>
        <p:nvSpPr>
          <p:cNvPr id="8" name="Text 6"/>
          <p:cNvSpPr/>
          <p:nvPr/>
        </p:nvSpPr>
        <p:spPr>
          <a:xfrm>
            <a:off x="9529286" y="4741188"/>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Lenguaje y Pensamiento</a:t>
            </a:r>
            <a:endParaRPr lang="en-US" sz="1900" dirty="0"/>
          </a:p>
        </p:txBody>
      </p:sp>
      <p:sp>
        <p:nvSpPr>
          <p:cNvPr id="9" name="Text 7"/>
          <p:cNvSpPr/>
          <p:nvPr/>
        </p:nvSpPr>
        <p:spPr>
          <a:xfrm>
            <a:off x="9529286" y="5296614"/>
            <a:ext cx="3194447" cy="1580198"/>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El lenguaje como herramienta crucial para organizar el pensamiento y mejorar la comprensión lectora.</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920716" y="784979"/>
            <a:ext cx="9463326"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Habilidades Cognitivas Fundamentales para la Lectura</a:t>
            </a:r>
            <a:endParaRPr lang="en-US" sz="3850" dirty="0"/>
          </a:p>
        </p:txBody>
      </p:sp>
      <p:sp>
        <p:nvSpPr>
          <p:cNvPr id="3" name="Text 1"/>
          <p:cNvSpPr/>
          <p:nvPr/>
        </p:nvSpPr>
        <p:spPr>
          <a:xfrm>
            <a:off x="1920716" y="1895832"/>
            <a:ext cx="10788968" cy="1975247"/>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El proceso lector requiere de varias funciones cerebrales específicas que trabajan en conjunto. Estas habilidades incluyen la memoria de trabajo, crucial para retener y manipular información mientras se lee; la percepción visual, que permite reconocer letras y palabras eficientemente; y el procesamiento fonológico, esencial para asociar sonidos con letras y palabras. La conciencia fonológica, la capacidad de identificar y manipular los sonidos del lenguaje, es particularmente importante en las primeras etapas de la lectura.</a:t>
            </a:r>
            <a:endParaRPr lang="en-US" sz="1900" dirty="0"/>
          </a:p>
        </p:txBody>
      </p:sp>
      <p:sp>
        <p:nvSpPr>
          <p:cNvPr id="4" name="Shape 2"/>
          <p:cNvSpPr/>
          <p:nvPr/>
        </p:nvSpPr>
        <p:spPr>
          <a:xfrm>
            <a:off x="1920716" y="4426387"/>
            <a:ext cx="555427" cy="555427"/>
          </a:xfrm>
          <a:prstGeom prst="roundRect">
            <a:avLst>
              <a:gd name="adj" fmla="val 18669"/>
            </a:avLst>
          </a:prstGeom>
          <a:solidFill>
            <a:srgbClr val="E6E6E6"/>
          </a:solidFill>
          <a:ln w="15240">
            <a:solidFill>
              <a:srgbClr val="CCCCCC"/>
            </a:solidFill>
            <a:prstDash val="solid"/>
          </a:ln>
        </p:spPr>
      </p:sp>
      <p:sp>
        <p:nvSpPr>
          <p:cNvPr id="5" name="Text 3"/>
          <p:cNvSpPr/>
          <p:nvPr/>
        </p:nvSpPr>
        <p:spPr>
          <a:xfrm>
            <a:off x="2144554" y="4555927"/>
            <a:ext cx="107633" cy="296228"/>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1</a:t>
            </a:r>
            <a:endParaRPr lang="en-US" sz="2300" dirty="0"/>
          </a:p>
        </p:txBody>
      </p:sp>
      <p:sp>
        <p:nvSpPr>
          <p:cNvPr id="6" name="Text 4"/>
          <p:cNvSpPr/>
          <p:nvPr/>
        </p:nvSpPr>
        <p:spPr>
          <a:xfrm>
            <a:off x="2722959" y="4426387"/>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Memoria de Trabajo</a:t>
            </a:r>
            <a:endParaRPr lang="en-US" sz="1900" dirty="0"/>
          </a:p>
        </p:txBody>
      </p:sp>
      <p:sp>
        <p:nvSpPr>
          <p:cNvPr id="7" name="Text 5"/>
          <p:cNvSpPr/>
          <p:nvPr/>
        </p:nvSpPr>
        <p:spPr>
          <a:xfrm>
            <a:off x="2722959" y="4883110"/>
            <a:ext cx="4468892"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Permite retener y manipular información durante la lectura.</a:t>
            </a:r>
            <a:endParaRPr lang="en-US" sz="1900" dirty="0"/>
          </a:p>
        </p:txBody>
      </p:sp>
      <p:sp>
        <p:nvSpPr>
          <p:cNvPr id="8" name="Shape 6"/>
          <p:cNvSpPr/>
          <p:nvPr/>
        </p:nvSpPr>
        <p:spPr>
          <a:xfrm>
            <a:off x="7438668" y="4426387"/>
            <a:ext cx="555427" cy="555427"/>
          </a:xfrm>
          <a:prstGeom prst="roundRect">
            <a:avLst>
              <a:gd name="adj" fmla="val 18669"/>
            </a:avLst>
          </a:prstGeom>
          <a:solidFill>
            <a:srgbClr val="E6E6E6"/>
          </a:solidFill>
          <a:ln w="15240">
            <a:solidFill>
              <a:srgbClr val="CCCCCC"/>
            </a:solidFill>
            <a:prstDash val="solid"/>
          </a:ln>
        </p:spPr>
      </p:sp>
      <p:sp>
        <p:nvSpPr>
          <p:cNvPr id="9" name="Text 7"/>
          <p:cNvSpPr/>
          <p:nvPr/>
        </p:nvSpPr>
        <p:spPr>
          <a:xfrm>
            <a:off x="7647027" y="4555927"/>
            <a:ext cx="138708" cy="296228"/>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2</a:t>
            </a:r>
            <a:endParaRPr lang="en-US" sz="2300" dirty="0"/>
          </a:p>
        </p:txBody>
      </p:sp>
      <p:sp>
        <p:nvSpPr>
          <p:cNvPr id="10" name="Text 8"/>
          <p:cNvSpPr/>
          <p:nvPr/>
        </p:nvSpPr>
        <p:spPr>
          <a:xfrm>
            <a:off x="8240911" y="4426387"/>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Percepción Visual</a:t>
            </a:r>
            <a:endParaRPr lang="en-US" sz="1900" dirty="0"/>
          </a:p>
        </p:txBody>
      </p:sp>
      <p:sp>
        <p:nvSpPr>
          <p:cNvPr id="11" name="Text 9"/>
          <p:cNvSpPr/>
          <p:nvPr/>
        </p:nvSpPr>
        <p:spPr>
          <a:xfrm>
            <a:off x="8240911" y="4883110"/>
            <a:ext cx="4468892"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Facilita el reconocimiento rápido y eficiente de letras y palabras.</a:t>
            </a:r>
            <a:endParaRPr lang="en-US" sz="1900" dirty="0"/>
          </a:p>
        </p:txBody>
      </p:sp>
      <p:sp>
        <p:nvSpPr>
          <p:cNvPr id="12" name="Shape 10"/>
          <p:cNvSpPr/>
          <p:nvPr/>
        </p:nvSpPr>
        <p:spPr>
          <a:xfrm>
            <a:off x="1920716" y="6197679"/>
            <a:ext cx="555427" cy="555427"/>
          </a:xfrm>
          <a:prstGeom prst="roundRect">
            <a:avLst>
              <a:gd name="adj" fmla="val 18669"/>
            </a:avLst>
          </a:prstGeom>
          <a:solidFill>
            <a:srgbClr val="E6E6E6"/>
          </a:solidFill>
          <a:ln w="15240">
            <a:solidFill>
              <a:srgbClr val="CCCCCC"/>
            </a:solidFill>
            <a:prstDash val="solid"/>
          </a:ln>
        </p:spPr>
      </p:sp>
      <p:sp>
        <p:nvSpPr>
          <p:cNvPr id="13" name="Text 11"/>
          <p:cNvSpPr/>
          <p:nvPr/>
        </p:nvSpPr>
        <p:spPr>
          <a:xfrm>
            <a:off x="2132052" y="6327219"/>
            <a:ext cx="132755" cy="296228"/>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3</a:t>
            </a:r>
            <a:endParaRPr lang="en-US" sz="2300" dirty="0"/>
          </a:p>
        </p:txBody>
      </p:sp>
      <p:sp>
        <p:nvSpPr>
          <p:cNvPr id="14" name="Text 12"/>
          <p:cNvSpPr/>
          <p:nvPr/>
        </p:nvSpPr>
        <p:spPr>
          <a:xfrm>
            <a:off x="2722959" y="6197679"/>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Procesamiento Fonológico</a:t>
            </a:r>
            <a:endParaRPr lang="en-US" sz="1900" dirty="0"/>
          </a:p>
        </p:txBody>
      </p:sp>
      <p:sp>
        <p:nvSpPr>
          <p:cNvPr id="15" name="Text 13"/>
          <p:cNvSpPr/>
          <p:nvPr/>
        </p:nvSpPr>
        <p:spPr>
          <a:xfrm>
            <a:off x="2722959" y="6654403"/>
            <a:ext cx="4468892"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Ayuda a asociar sonidos con letras y palabras escritas.</a:t>
            </a:r>
            <a:endParaRPr lang="en-US" sz="1900" dirty="0"/>
          </a:p>
        </p:txBody>
      </p:sp>
      <p:sp>
        <p:nvSpPr>
          <p:cNvPr id="16" name="Shape 14"/>
          <p:cNvSpPr/>
          <p:nvPr/>
        </p:nvSpPr>
        <p:spPr>
          <a:xfrm>
            <a:off x="7438668" y="6197679"/>
            <a:ext cx="555427" cy="555427"/>
          </a:xfrm>
          <a:prstGeom prst="roundRect">
            <a:avLst>
              <a:gd name="adj" fmla="val 18669"/>
            </a:avLst>
          </a:prstGeom>
          <a:solidFill>
            <a:srgbClr val="E6E6E6"/>
          </a:solidFill>
          <a:ln w="15240">
            <a:solidFill>
              <a:srgbClr val="CCCCCC"/>
            </a:solidFill>
            <a:prstDash val="solid"/>
          </a:ln>
        </p:spPr>
      </p:sp>
      <p:sp>
        <p:nvSpPr>
          <p:cNvPr id="17" name="Text 15"/>
          <p:cNvSpPr/>
          <p:nvPr/>
        </p:nvSpPr>
        <p:spPr>
          <a:xfrm>
            <a:off x="7660719" y="6327219"/>
            <a:ext cx="111204" cy="296228"/>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4</a:t>
            </a:r>
            <a:endParaRPr lang="en-US" sz="2300" dirty="0"/>
          </a:p>
        </p:txBody>
      </p:sp>
      <p:sp>
        <p:nvSpPr>
          <p:cNvPr id="18" name="Text 16"/>
          <p:cNvSpPr/>
          <p:nvPr/>
        </p:nvSpPr>
        <p:spPr>
          <a:xfrm>
            <a:off x="8240911" y="6197679"/>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Conciencia Fonológica</a:t>
            </a:r>
            <a:endParaRPr lang="en-US" sz="1900" dirty="0"/>
          </a:p>
        </p:txBody>
      </p:sp>
      <p:sp>
        <p:nvSpPr>
          <p:cNvPr id="19" name="Text 17"/>
          <p:cNvSpPr/>
          <p:nvPr/>
        </p:nvSpPr>
        <p:spPr>
          <a:xfrm>
            <a:off x="8240911" y="6654403"/>
            <a:ext cx="4468892"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Capacidad de identificar y manipular los sonidos del lenguaje.</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920716" y="1179909"/>
            <a:ext cx="9673709"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Atención, Concentración y Razonamiento en la Lectura</a:t>
            </a:r>
            <a:endParaRPr lang="en-US" sz="3850" dirty="0"/>
          </a:p>
        </p:txBody>
      </p:sp>
      <p:sp>
        <p:nvSpPr>
          <p:cNvPr id="3" name="Text 1"/>
          <p:cNvSpPr/>
          <p:nvPr/>
        </p:nvSpPr>
        <p:spPr>
          <a:xfrm>
            <a:off x="1920716" y="2290763"/>
            <a:ext cx="10788968" cy="2370296"/>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La lectura requiere una atención sostenida y la capacidad de concentrarse en el texto para mantener el flujo de información y evitar distracciones. A medida que los niños crecen, su capacidad para mantener el foco en la tarea mejora, permitiéndoles abordar textos más complejos. El desarrollo cognitivo avanzado, particularmente en la adolescencia, permite a los lectores realizar inferencias a partir de la información leída. Esta habilidad de razonamiento e inferencia es fundamental para la comprensión lectora en niveles superiores, donde se requiere analizar, interpretar y evaluar el contenido de manera profunda.</a:t>
            </a:r>
            <a:endParaRPr lang="en-US" sz="1900" dirty="0"/>
          </a:p>
        </p:txBody>
      </p:sp>
      <p:pic>
        <p:nvPicPr>
          <p:cNvPr id="4" name="Image 0" descr="preencoded.png">    </p:cNvPr>
          <p:cNvPicPr>
            <a:picLocks noChangeAspect="1"/>
          </p:cNvPicPr>
          <p:nvPr/>
        </p:nvPicPr>
        <p:blipFill>
          <a:blip r:embed="rId1"/>
          <a:stretch>
            <a:fillRect/>
          </a:stretch>
        </p:blipFill>
        <p:spPr>
          <a:xfrm>
            <a:off x="1920716" y="4938713"/>
            <a:ext cx="617220" cy="617220"/>
          </a:xfrm>
          <a:prstGeom prst="rect">
            <a:avLst/>
          </a:prstGeom>
        </p:spPr>
      </p:pic>
      <p:sp>
        <p:nvSpPr>
          <p:cNvPr id="5" name="Text 2"/>
          <p:cNvSpPr/>
          <p:nvPr/>
        </p:nvSpPr>
        <p:spPr>
          <a:xfrm>
            <a:off x="1920716" y="5802749"/>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Atención</a:t>
            </a:r>
            <a:endParaRPr lang="en-US" sz="1900" dirty="0"/>
          </a:p>
        </p:txBody>
      </p:sp>
      <p:sp>
        <p:nvSpPr>
          <p:cNvPr id="6" name="Text 3"/>
          <p:cNvSpPr/>
          <p:nvPr/>
        </p:nvSpPr>
        <p:spPr>
          <a:xfrm>
            <a:off x="1920716" y="6259473"/>
            <a:ext cx="3349466" cy="790099"/>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Capacidad de mantener el foco en el texto.</a:t>
            </a:r>
            <a:endParaRPr lang="en-US" sz="1900" dirty="0"/>
          </a:p>
        </p:txBody>
      </p:sp>
      <p:pic>
        <p:nvPicPr>
          <p:cNvPr id="7" name="Image 1" descr="preencoded.png">    </p:cNvPr>
          <p:cNvPicPr>
            <a:picLocks noChangeAspect="1"/>
          </p:cNvPicPr>
          <p:nvPr/>
        </p:nvPicPr>
        <p:blipFill>
          <a:blip r:embed="rId2"/>
          <a:stretch>
            <a:fillRect/>
          </a:stretch>
        </p:blipFill>
        <p:spPr>
          <a:xfrm>
            <a:off x="5640467" y="4938713"/>
            <a:ext cx="617220" cy="617220"/>
          </a:xfrm>
          <a:prstGeom prst="rect">
            <a:avLst/>
          </a:prstGeom>
        </p:spPr>
      </p:pic>
      <p:sp>
        <p:nvSpPr>
          <p:cNvPr id="8" name="Text 4"/>
          <p:cNvSpPr/>
          <p:nvPr/>
        </p:nvSpPr>
        <p:spPr>
          <a:xfrm>
            <a:off x="5640467" y="5802749"/>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Concentración</a:t>
            </a:r>
            <a:endParaRPr lang="en-US" sz="1900" dirty="0"/>
          </a:p>
        </p:txBody>
      </p:sp>
      <p:sp>
        <p:nvSpPr>
          <p:cNvPr id="9" name="Text 5"/>
          <p:cNvSpPr/>
          <p:nvPr/>
        </p:nvSpPr>
        <p:spPr>
          <a:xfrm>
            <a:off x="5640467" y="6259473"/>
            <a:ext cx="3349466" cy="790099"/>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Habilidad para evitar distracciones durante la lectura.</a:t>
            </a:r>
            <a:endParaRPr lang="en-US" sz="1900" dirty="0"/>
          </a:p>
        </p:txBody>
      </p:sp>
      <p:pic>
        <p:nvPicPr>
          <p:cNvPr id="10" name="Image 2" descr="preencoded.png">    </p:cNvPr>
          <p:cNvPicPr>
            <a:picLocks noChangeAspect="1"/>
          </p:cNvPicPr>
          <p:nvPr/>
        </p:nvPicPr>
        <p:blipFill>
          <a:blip r:embed="rId3"/>
          <a:stretch>
            <a:fillRect/>
          </a:stretch>
        </p:blipFill>
        <p:spPr>
          <a:xfrm>
            <a:off x="9360218" y="4938713"/>
            <a:ext cx="617220" cy="617220"/>
          </a:xfrm>
          <a:prstGeom prst="rect">
            <a:avLst/>
          </a:prstGeom>
        </p:spPr>
      </p:pic>
      <p:sp>
        <p:nvSpPr>
          <p:cNvPr id="11" name="Text 6"/>
          <p:cNvSpPr/>
          <p:nvPr/>
        </p:nvSpPr>
        <p:spPr>
          <a:xfrm>
            <a:off x="9360218" y="5802749"/>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Razonamiento</a:t>
            </a:r>
            <a:endParaRPr lang="en-US" sz="1900" dirty="0"/>
          </a:p>
        </p:txBody>
      </p:sp>
      <p:sp>
        <p:nvSpPr>
          <p:cNvPr id="12" name="Text 7"/>
          <p:cNvSpPr/>
          <p:nvPr/>
        </p:nvSpPr>
        <p:spPr>
          <a:xfrm>
            <a:off x="9360218" y="6259473"/>
            <a:ext cx="3349466" cy="790099"/>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Capacidad de hacer inferencias y análisis profundos.</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920716" y="809625"/>
            <a:ext cx="5023961"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Etapas del Desarrollo Lector</a:t>
            </a:r>
            <a:endParaRPr lang="en-US" sz="3850" dirty="0"/>
          </a:p>
        </p:txBody>
      </p:sp>
      <p:sp>
        <p:nvSpPr>
          <p:cNvPr id="3" name="Text 1"/>
          <p:cNvSpPr/>
          <p:nvPr/>
        </p:nvSpPr>
        <p:spPr>
          <a:xfrm>
            <a:off x="1920716" y="1920478"/>
            <a:ext cx="10788968" cy="1975247"/>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El proceso de lectura evoluciona en distintas etapas que reflejan el desarrollo cognitivo del individuo. La etapa prelectora (antes de los 6 años) implica la familiarización con libros y palabras. En la lectura inicial (6-7 años), los niños aprenden las reglas de descodificación. La fluidez lectora (7-8 años) se caracteriza por una lectura más rápida y precisa. Finalmente, la lectura crítica y reflexiva (a partir de los 9-10 años) implica el desarrollo de habilidades avanzadas de comprensión, incluyendo la capacidad de hacer inferencias y analizar información.</a:t>
            </a:r>
            <a:endParaRPr lang="en-US" sz="1900" dirty="0"/>
          </a:p>
        </p:txBody>
      </p:sp>
      <p:pic>
        <p:nvPicPr>
          <p:cNvPr id="4" name="Image 0" descr="preencoded.png">    </p:cNvPr>
          <p:cNvPicPr>
            <a:picLocks noChangeAspect="1"/>
          </p:cNvPicPr>
          <p:nvPr/>
        </p:nvPicPr>
        <p:blipFill>
          <a:blip r:embed="rId1"/>
          <a:stretch>
            <a:fillRect/>
          </a:stretch>
        </p:blipFill>
        <p:spPr>
          <a:xfrm>
            <a:off x="1920716" y="4173379"/>
            <a:ext cx="2697242" cy="987504"/>
          </a:xfrm>
          <a:prstGeom prst="rect">
            <a:avLst/>
          </a:prstGeom>
        </p:spPr>
      </p:pic>
      <p:sp>
        <p:nvSpPr>
          <p:cNvPr id="5" name="Text 2"/>
          <p:cNvSpPr/>
          <p:nvPr/>
        </p:nvSpPr>
        <p:spPr>
          <a:xfrm>
            <a:off x="2167533" y="5531168"/>
            <a:ext cx="2203609"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Etapa Prelectora</a:t>
            </a:r>
            <a:endParaRPr lang="en-US" sz="1900" dirty="0"/>
          </a:p>
        </p:txBody>
      </p:sp>
      <p:sp>
        <p:nvSpPr>
          <p:cNvPr id="6" name="Text 3"/>
          <p:cNvSpPr/>
          <p:nvPr/>
        </p:nvSpPr>
        <p:spPr>
          <a:xfrm>
            <a:off x="2167533" y="5987891"/>
            <a:ext cx="2203609" cy="790099"/>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Familiarización con libros y palabras.</a:t>
            </a:r>
            <a:endParaRPr lang="en-US" sz="1900" dirty="0"/>
          </a:p>
        </p:txBody>
      </p:sp>
      <p:pic>
        <p:nvPicPr>
          <p:cNvPr id="7" name="Image 1" descr="preencoded.png">    </p:cNvPr>
          <p:cNvPicPr>
            <a:picLocks noChangeAspect="1"/>
          </p:cNvPicPr>
          <p:nvPr/>
        </p:nvPicPr>
        <p:blipFill>
          <a:blip r:embed="rId2"/>
          <a:stretch>
            <a:fillRect/>
          </a:stretch>
        </p:blipFill>
        <p:spPr>
          <a:xfrm>
            <a:off x="4617958" y="4173379"/>
            <a:ext cx="2697242" cy="987504"/>
          </a:xfrm>
          <a:prstGeom prst="rect">
            <a:avLst/>
          </a:prstGeom>
        </p:spPr>
      </p:pic>
      <p:sp>
        <p:nvSpPr>
          <p:cNvPr id="8" name="Text 4"/>
          <p:cNvSpPr/>
          <p:nvPr/>
        </p:nvSpPr>
        <p:spPr>
          <a:xfrm>
            <a:off x="4864775" y="5531168"/>
            <a:ext cx="2203609"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Lectura Inicial</a:t>
            </a:r>
            <a:endParaRPr lang="en-US" sz="1900" dirty="0"/>
          </a:p>
        </p:txBody>
      </p:sp>
      <p:sp>
        <p:nvSpPr>
          <p:cNvPr id="9" name="Text 5"/>
          <p:cNvSpPr/>
          <p:nvPr/>
        </p:nvSpPr>
        <p:spPr>
          <a:xfrm>
            <a:off x="4864775" y="5987891"/>
            <a:ext cx="2203609" cy="790099"/>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Aprendizaje de reglas de descodificación.</a:t>
            </a:r>
            <a:endParaRPr lang="en-US" sz="1900" dirty="0"/>
          </a:p>
        </p:txBody>
      </p:sp>
      <p:pic>
        <p:nvPicPr>
          <p:cNvPr id="10" name="Image 2" descr="preencoded.png">    </p:cNvPr>
          <p:cNvPicPr>
            <a:picLocks noChangeAspect="1"/>
          </p:cNvPicPr>
          <p:nvPr/>
        </p:nvPicPr>
        <p:blipFill>
          <a:blip r:embed="rId3"/>
          <a:stretch>
            <a:fillRect/>
          </a:stretch>
        </p:blipFill>
        <p:spPr>
          <a:xfrm>
            <a:off x="7315200" y="4173379"/>
            <a:ext cx="2697242" cy="987504"/>
          </a:xfrm>
          <a:prstGeom prst="rect">
            <a:avLst/>
          </a:prstGeom>
        </p:spPr>
      </p:pic>
      <p:sp>
        <p:nvSpPr>
          <p:cNvPr id="11" name="Text 6"/>
          <p:cNvSpPr/>
          <p:nvPr/>
        </p:nvSpPr>
        <p:spPr>
          <a:xfrm>
            <a:off x="7562017" y="5531168"/>
            <a:ext cx="2203609"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Fluidez Lectora</a:t>
            </a:r>
            <a:endParaRPr lang="en-US" sz="1900" dirty="0"/>
          </a:p>
        </p:txBody>
      </p:sp>
      <p:sp>
        <p:nvSpPr>
          <p:cNvPr id="12" name="Text 7"/>
          <p:cNvSpPr/>
          <p:nvPr/>
        </p:nvSpPr>
        <p:spPr>
          <a:xfrm>
            <a:off x="7562017" y="5987891"/>
            <a:ext cx="2203609" cy="790099"/>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Lectura más rápida y precisa.</a:t>
            </a:r>
            <a:endParaRPr lang="en-US" sz="1900" dirty="0"/>
          </a:p>
        </p:txBody>
      </p:sp>
      <p:pic>
        <p:nvPicPr>
          <p:cNvPr id="13" name="Image 3" descr="preencoded.png">    </p:cNvPr>
          <p:cNvPicPr>
            <a:picLocks noChangeAspect="1"/>
          </p:cNvPicPr>
          <p:nvPr/>
        </p:nvPicPr>
        <p:blipFill>
          <a:blip r:embed="rId4"/>
          <a:stretch>
            <a:fillRect/>
          </a:stretch>
        </p:blipFill>
        <p:spPr>
          <a:xfrm>
            <a:off x="10012442" y="4173379"/>
            <a:ext cx="2697242" cy="987504"/>
          </a:xfrm>
          <a:prstGeom prst="rect">
            <a:avLst/>
          </a:prstGeom>
        </p:spPr>
      </p:pic>
      <p:sp>
        <p:nvSpPr>
          <p:cNvPr id="14" name="Text 8"/>
          <p:cNvSpPr/>
          <p:nvPr/>
        </p:nvSpPr>
        <p:spPr>
          <a:xfrm>
            <a:off x="10259258" y="5531168"/>
            <a:ext cx="2203609"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Lectura Crítica</a:t>
            </a:r>
            <a:endParaRPr lang="en-US" sz="1900" dirty="0"/>
          </a:p>
        </p:txBody>
      </p:sp>
      <p:sp>
        <p:nvSpPr>
          <p:cNvPr id="15" name="Text 9"/>
          <p:cNvSpPr/>
          <p:nvPr/>
        </p:nvSpPr>
        <p:spPr>
          <a:xfrm>
            <a:off x="10259258" y="5987891"/>
            <a:ext cx="2203609" cy="1185148"/>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Desarrollo de habilidades avanzadas de comprensión.</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24587" y="702469"/>
            <a:ext cx="6310312" cy="527209"/>
          </a:xfrm>
          <a:prstGeom prst="rect">
            <a:avLst/>
          </a:prstGeom>
          <a:noFill/>
          <a:ln/>
        </p:spPr>
        <p:txBody>
          <a:bodyPr wrap="none" lIns="0" tIns="0" rIns="0" bIns="0" rtlCol="0" anchor="t"/>
          <a:lstStyle/>
          <a:p>
            <a:pPr indent="0" marL="0">
              <a:lnSpc>
                <a:spcPts val="4150"/>
              </a:lnSpc>
              <a:buNone/>
            </a:pPr>
            <a:r>
              <a:rPr lang="en-US" sz="3300" dirty="0">
                <a:solidFill>
                  <a:srgbClr val="383838"/>
                </a:solidFill>
                <a:latin typeface="Patrick Hand" pitchFamily="34" charset="0"/>
                <a:ea typeface="Patrick Hand" pitchFamily="34" charset="-122"/>
                <a:cs typeface="Patrick Hand" pitchFamily="34" charset="-120"/>
              </a:rPr>
              <a:t>Lectura Académica y Desarrollo Cognitivo</a:t>
            </a:r>
            <a:endParaRPr lang="en-US" sz="3300" dirty="0"/>
          </a:p>
        </p:txBody>
      </p:sp>
      <p:sp>
        <p:nvSpPr>
          <p:cNvPr id="4" name="Text 1"/>
          <p:cNvSpPr/>
          <p:nvPr/>
        </p:nvSpPr>
        <p:spPr>
          <a:xfrm>
            <a:off x="6224587" y="1546027"/>
            <a:ext cx="7667625" cy="2362795"/>
          </a:xfrm>
          <a:prstGeom prst="rect">
            <a:avLst/>
          </a:prstGeom>
          <a:noFill/>
          <a:ln/>
        </p:spPr>
        <p:txBody>
          <a:bodyPr wrap="squar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A medida que el lector avanza en su desarrollo cognitivo, se enfrenta a textos académicos más complejos que requieren habilidades de análisis, síntesis y evaluación. La capacidad de organizar la información, crear esquemas mentales e interconectar ideas es esencial para una lectura académica exitosa. Estas habilidades se desarrollan progresivamente, permitiendo a los estudiantes abordar textos cada vez más complejos y especializados. La lectura académica no solo implica la comprensión del contenido, sino también la capacidad de evaluar críticamente la información y relacionarla con otros conocimientos.</a:t>
            </a:r>
            <a:endParaRPr lang="en-US" sz="1650" dirty="0"/>
          </a:p>
        </p:txBody>
      </p:sp>
      <p:sp>
        <p:nvSpPr>
          <p:cNvPr id="5" name="Shape 2"/>
          <p:cNvSpPr/>
          <p:nvPr/>
        </p:nvSpPr>
        <p:spPr>
          <a:xfrm>
            <a:off x="6224587" y="4145994"/>
            <a:ext cx="7667625" cy="3381137"/>
          </a:xfrm>
          <a:prstGeom prst="roundRect">
            <a:avLst>
              <a:gd name="adj" fmla="val 2620"/>
            </a:avLst>
          </a:prstGeom>
          <a:noFill/>
          <a:ln w="7620">
            <a:solidFill>
              <a:srgbClr val="000000">
                <a:alpha val="8000"/>
              </a:srgbClr>
            </a:solidFill>
            <a:prstDash val="solid"/>
          </a:ln>
        </p:spPr>
      </p:sp>
      <p:sp>
        <p:nvSpPr>
          <p:cNvPr id="6" name="Shape 3"/>
          <p:cNvSpPr/>
          <p:nvPr/>
        </p:nvSpPr>
        <p:spPr>
          <a:xfrm>
            <a:off x="6232208" y="4153614"/>
            <a:ext cx="7652385" cy="605671"/>
          </a:xfrm>
          <a:prstGeom prst="rect">
            <a:avLst/>
          </a:prstGeom>
          <a:solidFill>
            <a:srgbClr val="FFFFFF">
              <a:alpha val="4000"/>
            </a:srgbClr>
          </a:solidFill>
          <a:ln/>
        </p:spPr>
      </p:sp>
      <p:sp>
        <p:nvSpPr>
          <p:cNvPr id="7" name="Text 4"/>
          <p:cNvSpPr/>
          <p:nvPr/>
        </p:nvSpPr>
        <p:spPr>
          <a:xfrm>
            <a:off x="6443067" y="4287679"/>
            <a:ext cx="3400663" cy="337542"/>
          </a:xfrm>
          <a:prstGeom prst="rect">
            <a:avLst/>
          </a:prstGeom>
          <a:noFill/>
          <a:ln/>
        </p:spPr>
        <p:txBody>
          <a:bodyPr wrap="non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Habilidad</a:t>
            </a:r>
            <a:endParaRPr lang="en-US" sz="1650" dirty="0"/>
          </a:p>
        </p:txBody>
      </p:sp>
      <p:sp>
        <p:nvSpPr>
          <p:cNvPr id="8" name="Text 5"/>
          <p:cNvSpPr/>
          <p:nvPr/>
        </p:nvSpPr>
        <p:spPr>
          <a:xfrm>
            <a:off x="10273070" y="4287679"/>
            <a:ext cx="3400663" cy="337542"/>
          </a:xfrm>
          <a:prstGeom prst="rect">
            <a:avLst/>
          </a:prstGeom>
          <a:noFill/>
          <a:ln/>
        </p:spPr>
        <p:txBody>
          <a:bodyPr wrap="non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Importancia en Lectura Académica</a:t>
            </a:r>
            <a:endParaRPr lang="en-US" sz="1650" dirty="0"/>
          </a:p>
        </p:txBody>
      </p:sp>
      <p:sp>
        <p:nvSpPr>
          <p:cNvPr id="9" name="Shape 6"/>
          <p:cNvSpPr/>
          <p:nvPr/>
        </p:nvSpPr>
        <p:spPr>
          <a:xfrm>
            <a:off x="6232208" y="4759285"/>
            <a:ext cx="7652385" cy="605671"/>
          </a:xfrm>
          <a:prstGeom prst="rect">
            <a:avLst/>
          </a:prstGeom>
          <a:solidFill>
            <a:srgbClr val="000000">
              <a:alpha val="4000"/>
            </a:srgbClr>
          </a:solidFill>
          <a:ln/>
        </p:spPr>
      </p:sp>
      <p:sp>
        <p:nvSpPr>
          <p:cNvPr id="10" name="Text 7"/>
          <p:cNvSpPr/>
          <p:nvPr/>
        </p:nvSpPr>
        <p:spPr>
          <a:xfrm>
            <a:off x="6443067" y="4893350"/>
            <a:ext cx="3400663" cy="337542"/>
          </a:xfrm>
          <a:prstGeom prst="rect">
            <a:avLst/>
          </a:prstGeom>
          <a:noFill/>
          <a:ln/>
        </p:spPr>
        <p:txBody>
          <a:bodyPr wrap="non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Análisis</a:t>
            </a:r>
            <a:endParaRPr lang="en-US" sz="1650" dirty="0"/>
          </a:p>
        </p:txBody>
      </p:sp>
      <p:sp>
        <p:nvSpPr>
          <p:cNvPr id="11" name="Text 8"/>
          <p:cNvSpPr/>
          <p:nvPr/>
        </p:nvSpPr>
        <p:spPr>
          <a:xfrm>
            <a:off x="10273070" y="4893350"/>
            <a:ext cx="3400663" cy="337542"/>
          </a:xfrm>
          <a:prstGeom prst="rect">
            <a:avLst/>
          </a:prstGeom>
          <a:noFill/>
          <a:ln/>
        </p:spPr>
        <p:txBody>
          <a:bodyPr wrap="non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Descomponer información compleja</a:t>
            </a:r>
            <a:endParaRPr lang="en-US" sz="1650" dirty="0"/>
          </a:p>
        </p:txBody>
      </p:sp>
      <p:sp>
        <p:nvSpPr>
          <p:cNvPr id="12" name="Shape 9"/>
          <p:cNvSpPr/>
          <p:nvPr/>
        </p:nvSpPr>
        <p:spPr>
          <a:xfrm>
            <a:off x="6232208" y="5364956"/>
            <a:ext cx="7652385" cy="605671"/>
          </a:xfrm>
          <a:prstGeom prst="rect">
            <a:avLst/>
          </a:prstGeom>
          <a:solidFill>
            <a:srgbClr val="FFFFFF">
              <a:alpha val="4000"/>
            </a:srgbClr>
          </a:solidFill>
          <a:ln/>
        </p:spPr>
      </p:sp>
      <p:sp>
        <p:nvSpPr>
          <p:cNvPr id="13" name="Text 10"/>
          <p:cNvSpPr/>
          <p:nvPr/>
        </p:nvSpPr>
        <p:spPr>
          <a:xfrm>
            <a:off x="6443067" y="5499021"/>
            <a:ext cx="3400663" cy="337542"/>
          </a:xfrm>
          <a:prstGeom prst="rect">
            <a:avLst/>
          </a:prstGeom>
          <a:noFill/>
          <a:ln/>
        </p:spPr>
        <p:txBody>
          <a:bodyPr wrap="non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Síntesis</a:t>
            </a:r>
            <a:endParaRPr lang="en-US" sz="1650" dirty="0"/>
          </a:p>
        </p:txBody>
      </p:sp>
      <p:sp>
        <p:nvSpPr>
          <p:cNvPr id="14" name="Text 11"/>
          <p:cNvSpPr/>
          <p:nvPr/>
        </p:nvSpPr>
        <p:spPr>
          <a:xfrm>
            <a:off x="10273070" y="5499021"/>
            <a:ext cx="3400663" cy="337542"/>
          </a:xfrm>
          <a:prstGeom prst="rect">
            <a:avLst/>
          </a:prstGeom>
          <a:noFill/>
          <a:ln/>
        </p:spPr>
        <p:txBody>
          <a:bodyPr wrap="non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Combinar ideas de múltiples fuentes</a:t>
            </a:r>
            <a:endParaRPr lang="en-US" sz="1650" dirty="0"/>
          </a:p>
        </p:txBody>
      </p:sp>
      <p:sp>
        <p:nvSpPr>
          <p:cNvPr id="15" name="Shape 12"/>
          <p:cNvSpPr/>
          <p:nvPr/>
        </p:nvSpPr>
        <p:spPr>
          <a:xfrm>
            <a:off x="6232208" y="5970627"/>
            <a:ext cx="7652385" cy="943213"/>
          </a:xfrm>
          <a:prstGeom prst="rect">
            <a:avLst/>
          </a:prstGeom>
          <a:solidFill>
            <a:srgbClr val="000000">
              <a:alpha val="4000"/>
            </a:srgbClr>
          </a:solidFill>
          <a:ln/>
        </p:spPr>
      </p:sp>
      <p:sp>
        <p:nvSpPr>
          <p:cNvPr id="16" name="Text 13"/>
          <p:cNvSpPr/>
          <p:nvPr/>
        </p:nvSpPr>
        <p:spPr>
          <a:xfrm>
            <a:off x="6443067" y="6104692"/>
            <a:ext cx="3400663" cy="337542"/>
          </a:xfrm>
          <a:prstGeom prst="rect">
            <a:avLst/>
          </a:prstGeom>
          <a:noFill/>
          <a:ln/>
        </p:spPr>
        <p:txBody>
          <a:bodyPr wrap="non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Evaluación</a:t>
            </a:r>
            <a:endParaRPr lang="en-US" sz="1650" dirty="0"/>
          </a:p>
        </p:txBody>
      </p:sp>
      <p:sp>
        <p:nvSpPr>
          <p:cNvPr id="17" name="Text 14"/>
          <p:cNvSpPr/>
          <p:nvPr/>
        </p:nvSpPr>
        <p:spPr>
          <a:xfrm>
            <a:off x="10273070" y="6104692"/>
            <a:ext cx="3400663" cy="675084"/>
          </a:xfrm>
          <a:prstGeom prst="rect">
            <a:avLst/>
          </a:prstGeom>
          <a:noFill/>
          <a:ln/>
        </p:spPr>
        <p:txBody>
          <a:bodyPr wrap="squar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Juzgar la validez y relevancia de la información</a:t>
            </a:r>
            <a:endParaRPr lang="en-US" sz="1650" dirty="0"/>
          </a:p>
        </p:txBody>
      </p:sp>
      <p:sp>
        <p:nvSpPr>
          <p:cNvPr id="18" name="Shape 15"/>
          <p:cNvSpPr/>
          <p:nvPr/>
        </p:nvSpPr>
        <p:spPr>
          <a:xfrm>
            <a:off x="6232208" y="6913840"/>
            <a:ext cx="7652385" cy="605671"/>
          </a:xfrm>
          <a:prstGeom prst="rect">
            <a:avLst/>
          </a:prstGeom>
          <a:solidFill>
            <a:srgbClr val="FFFFFF">
              <a:alpha val="4000"/>
            </a:srgbClr>
          </a:solidFill>
          <a:ln/>
        </p:spPr>
      </p:sp>
      <p:sp>
        <p:nvSpPr>
          <p:cNvPr id="19" name="Text 16"/>
          <p:cNvSpPr/>
          <p:nvPr/>
        </p:nvSpPr>
        <p:spPr>
          <a:xfrm>
            <a:off x="6443067" y="7047905"/>
            <a:ext cx="3400663" cy="337542"/>
          </a:xfrm>
          <a:prstGeom prst="rect">
            <a:avLst/>
          </a:prstGeom>
          <a:noFill/>
          <a:ln/>
        </p:spPr>
        <p:txBody>
          <a:bodyPr wrap="non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Organización</a:t>
            </a:r>
            <a:endParaRPr lang="en-US" sz="1650" dirty="0"/>
          </a:p>
        </p:txBody>
      </p:sp>
      <p:sp>
        <p:nvSpPr>
          <p:cNvPr id="20" name="Text 17"/>
          <p:cNvSpPr/>
          <p:nvPr/>
        </p:nvSpPr>
        <p:spPr>
          <a:xfrm>
            <a:off x="10273070" y="7047905"/>
            <a:ext cx="3400663" cy="337542"/>
          </a:xfrm>
          <a:prstGeom prst="rect">
            <a:avLst/>
          </a:prstGeom>
          <a:noFill/>
          <a:ln/>
        </p:spPr>
        <p:txBody>
          <a:bodyPr wrap="none" lIns="0" tIns="0" rIns="0" bIns="0" rtlCol="0" anchor="t"/>
          <a:lstStyle/>
          <a:p>
            <a:pPr indent="0" marL="0">
              <a:lnSpc>
                <a:spcPts val="2650"/>
              </a:lnSpc>
              <a:buNone/>
            </a:pPr>
            <a:r>
              <a:rPr lang="en-US" sz="1650" dirty="0">
                <a:solidFill>
                  <a:srgbClr val="383838"/>
                </a:solidFill>
                <a:latin typeface="Patrick Hand" pitchFamily="34" charset="0"/>
                <a:ea typeface="Patrick Hand" pitchFamily="34" charset="-122"/>
                <a:cs typeface="Patrick Hand" pitchFamily="34" charset="-120"/>
              </a:rPr>
              <a:t>Estructurar el conocimiento adquirido</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920716" y="824032"/>
            <a:ext cx="6039683" cy="570071"/>
          </a:xfrm>
          <a:prstGeom prst="rect">
            <a:avLst/>
          </a:prstGeom>
          <a:noFill/>
          <a:ln/>
        </p:spPr>
        <p:txBody>
          <a:bodyPr wrap="none" lIns="0" tIns="0" rIns="0" bIns="0" rtlCol="0" anchor="t"/>
          <a:lstStyle/>
          <a:p>
            <a:pPr indent="0" marL="0">
              <a:lnSpc>
                <a:spcPts val="4450"/>
              </a:lnSpc>
              <a:buNone/>
            </a:pPr>
            <a:r>
              <a:rPr lang="en-US" sz="3550" dirty="0">
                <a:solidFill>
                  <a:srgbClr val="383838"/>
                </a:solidFill>
                <a:latin typeface="Patrick Hand" pitchFamily="34" charset="0"/>
                <a:ea typeface="Patrick Hand" pitchFamily="34" charset="-122"/>
                <a:cs typeface="Patrick Hand" pitchFamily="34" charset="-120"/>
              </a:rPr>
              <a:t>Lectura Digital y Desafíos Cognitivos</a:t>
            </a:r>
            <a:endParaRPr lang="en-US" sz="3550" dirty="0"/>
          </a:p>
        </p:txBody>
      </p:sp>
      <p:sp>
        <p:nvSpPr>
          <p:cNvPr id="3" name="Text 1"/>
          <p:cNvSpPr/>
          <p:nvPr/>
        </p:nvSpPr>
        <p:spPr>
          <a:xfrm>
            <a:off x="1920716" y="1850231"/>
            <a:ext cx="10788968" cy="1824633"/>
          </a:xfrm>
          <a:prstGeom prst="rect">
            <a:avLst/>
          </a:prstGeom>
          <a:noFill/>
          <a:ln/>
        </p:spPr>
        <p:txBody>
          <a:bodyPr wrap="square" lIns="0" tIns="0" rIns="0" bIns="0" rtlCol="0" anchor="t"/>
          <a:lstStyle/>
          <a:p>
            <a:pPr indent="0" marL="0">
              <a:lnSpc>
                <a:spcPts val="2850"/>
              </a:lnSpc>
              <a:buNone/>
            </a:pPr>
            <a:r>
              <a:rPr lang="en-US" sz="1750" dirty="0">
                <a:solidFill>
                  <a:srgbClr val="383838"/>
                </a:solidFill>
                <a:latin typeface="Patrick Hand" pitchFamily="34" charset="0"/>
                <a:ea typeface="Patrick Hand" pitchFamily="34" charset="-122"/>
                <a:cs typeface="Patrick Hand" pitchFamily="34" charset="-120"/>
              </a:rPr>
              <a:t>La lectura en entornos digitales, cada vez más común, plantea nuevos desafíos cognitivos. Requiere la capacidad de filtrar información relevante, navegar entre múltiples fuentes de datos y mantener la concentración en un entorno de constantes distracciones. Estas habilidades exigen una combinación de funciones cognitivas avanzadas que se desarrollan con el tiempo. La lectura digital también implica la adaptación a diferentes formatos y la capacidad de evaluar rápidamente la credibilidad de las fuentes, habilidades que se vuelven cada vez más importantes en la era de la información.</a:t>
            </a:r>
            <a:endParaRPr lang="en-US" sz="1750" dirty="0"/>
          </a:p>
        </p:txBody>
      </p:sp>
      <p:sp>
        <p:nvSpPr>
          <p:cNvPr id="4" name="Shape 2"/>
          <p:cNvSpPr/>
          <p:nvPr/>
        </p:nvSpPr>
        <p:spPr>
          <a:xfrm>
            <a:off x="1920716" y="3931444"/>
            <a:ext cx="5280541" cy="1623060"/>
          </a:xfrm>
          <a:prstGeom prst="roundRect">
            <a:avLst>
              <a:gd name="adj" fmla="val 5902"/>
            </a:avLst>
          </a:prstGeom>
          <a:solidFill>
            <a:srgbClr val="E6E6E6"/>
          </a:solidFill>
          <a:ln w="7620">
            <a:solidFill>
              <a:srgbClr val="CCCCCC"/>
            </a:solidFill>
            <a:prstDash val="solid"/>
          </a:ln>
        </p:spPr>
      </p:sp>
      <p:sp>
        <p:nvSpPr>
          <p:cNvPr id="5" name="Text 3"/>
          <p:cNvSpPr/>
          <p:nvPr/>
        </p:nvSpPr>
        <p:spPr>
          <a:xfrm>
            <a:off x="2156341" y="4167068"/>
            <a:ext cx="2280880" cy="285155"/>
          </a:xfrm>
          <a:prstGeom prst="rect">
            <a:avLst/>
          </a:prstGeom>
          <a:noFill/>
          <a:ln/>
        </p:spPr>
        <p:txBody>
          <a:bodyPr wrap="none" lIns="0" tIns="0" rIns="0" bIns="0" rtlCol="0" anchor="t"/>
          <a:lstStyle/>
          <a:p>
            <a:pP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Filtrado de Información</a:t>
            </a:r>
            <a:endParaRPr lang="en-US" sz="1750" dirty="0"/>
          </a:p>
        </p:txBody>
      </p:sp>
      <p:sp>
        <p:nvSpPr>
          <p:cNvPr id="6" name="Text 4"/>
          <p:cNvSpPr/>
          <p:nvPr/>
        </p:nvSpPr>
        <p:spPr>
          <a:xfrm>
            <a:off x="2156341" y="4589026"/>
            <a:ext cx="4809292" cy="729853"/>
          </a:xfrm>
          <a:prstGeom prst="rect">
            <a:avLst/>
          </a:prstGeom>
          <a:noFill/>
          <a:ln/>
        </p:spPr>
        <p:txBody>
          <a:bodyPr wrap="square" lIns="0" tIns="0" rIns="0" bIns="0" rtlCol="0" anchor="t"/>
          <a:lstStyle/>
          <a:p>
            <a:pPr indent="0" marL="0">
              <a:lnSpc>
                <a:spcPts val="2850"/>
              </a:lnSpc>
              <a:buNone/>
            </a:pPr>
            <a:r>
              <a:rPr lang="en-US" sz="1750" dirty="0">
                <a:solidFill>
                  <a:srgbClr val="383838"/>
                </a:solidFill>
                <a:latin typeface="Patrick Hand" pitchFamily="34" charset="0"/>
                <a:ea typeface="Patrick Hand" pitchFamily="34" charset="-122"/>
                <a:cs typeface="Patrick Hand" pitchFamily="34" charset="-120"/>
              </a:rPr>
              <a:t>Capacidad de seleccionar contenido relevante entre grandes cantidades de datos.</a:t>
            </a:r>
            <a:endParaRPr lang="en-US" sz="1750" dirty="0"/>
          </a:p>
        </p:txBody>
      </p:sp>
      <p:sp>
        <p:nvSpPr>
          <p:cNvPr id="7" name="Shape 5"/>
          <p:cNvSpPr/>
          <p:nvPr/>
        </p:nvSpPr>
        <p:spPr>
          <a:xfrm>
            <a:off x="7429262" y="3931444"/>
            <a:ext cx="5280541" cy="1623060"/>
          </a:xfrm>
          <a:prstGeom prst="roundRect">
            <a:avLst>
              <a:gd name="adj" fmla="val 5902"/>
            </a:avLst>
          </a:prstGeom>
          <a:solidFill>
            <a:srgbClr val="E6E6E6"/>
          </a:solidFill>
          <a:ln w="7620">
            <a:solidFill>
              <a:srgbClr val="CCCCCC"/>
            </a:solidFill>
            <a:prstDash val="solid"/>
          </a:ln>
        </p:spPr>
      </p:sp>
      <p:sp>
        <p:nvSpPr>
          <p:cNvPr id="8" name="Text 6"/>
          <p:cNvSpPr/>
          <p:nvPr/>
        </p:nvSpPr>
        <p:spPr>
          <a:xfrm>
            <a:off x="7664887" y="4167068"/>
            <a:ext cx="2280880" cy="285155"/>
          </a:xfrm>
          <a:prstGeom prst="rect">
            <a:avLst/>
          </a:prstGeom>
          <a:noFill/>
          <a:ln/>
        </p:spPr>
        <p:txBody>
          <a:bodyPr wrap="none" lIns="0" tIns="0" rIns="0" bIns="0" rtlCol="0" anchor="t"/>
          <a:lstStyle/>
          <a:p>
            <a:pP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Navegación Multifuente</a:t>
            </a:r>
            <a:endParaRPr lang="en-US" sz="1750" dirty="0"/>
          </a:p>
        </p:txBody>
      </p:sp>
      <p:sp>
        <p:nvSpPr>
          <p:cNvPr id="9" name="Text 7"/>
          <p:cNvSpPr/>
          <p:nvPr/>
        </p:nvSpPr>
        <p:spPr>
          <a:xfrm>
            <a:off x="7664887" y="4589026"/>
            <a:ext cx="4809292" cy="729853"/>
          </a:xfrm>
          <a:prstGeom prst="rect">
            <a:avLst/>
          </a:prstGeom>
          <a:noFill/>
          <a:ln/>
        </p:spPr>
        <p:txBody>
          <a:bodyPr wrap="square" lIns="0" tIns="0" rIns="0" bIns="0" rtlCol="0" anchor="t"/>
          <a:lstStyle/>
          <a:p>
            <a:pPr indent="0" marL="0">
              <a:lnSpc>
                <a:spcPts val="2850"/>
              </a:lnSpc>
              <a:buNone/>
            </a:pPr>
            <a:r>
              <a:rPr lang="en-US" sz="1750" dirty="0">
                <a:solidFill>
                  <a:srgbClr val="383838"/>
                </a:solidFill>
                <a:latin typeface="Patrick Hand" pitchFamily="34" charset="0"/>
                <a:ea typeface="Patrick Hand" pitchFamily="34" charset="-122"/>
                <a:cs typeface="Patrick Hand" pitchFamily="34" charset="-120"/>
              </a:rPr>
              <a:t>Habilidad para moverse eficientemente entre diferentes recursos digitales.</a:t>
            </a:r>
            <a:endParaRPr lang="en-US" sz="1750" dirty="0"/>
          </a:p>
        </p:txBody>
      </p:sp>
      <p:sp>
        <p:nvSpPr>
          <p:cNvPr id="10" name="Shape 8"/>
          <p:cNvSpPr/>
          <p:nvPr/>
        </p:nvSpPr>
        <p:spPr>
          <a:xfrm>
            <a:off x="1920716" y="5782508"/>
            <a:ext cx="5280541" cy="1623060"/>
          </a:xfrm>
          <a:prstGeom prst="roundRect">
            <a:avLst>
              <a:gd name="adj" fmla="val 5902"/>
            </a:avLst>
          </a:prstGeom>
          <a:solidFill>
            <a:srgbClr val="E6E6E6"/>
          </a:solidFill>
          <a:ln w="7620">
            <a:solidFill>
              <a:srgbClr val="CCCCCC"/>
            </a:solidFill>
            <a:prstDash val="solid"/>
          </a:ln>
        </p:spPr>
      </p:sp>
      <p:sp>
        <p:nvSpPr>
          <p:cNvPr id="11" name="Text 9"/>
          <p:cNvSpPr/>
          <p:nvPr/>
        </p:nvSpPr>
        <p:spPr>
          <a:xfrm>
            <a:off x="2156341" y="6018133"/>
            <a:ext cx="2280880" cy="285155"/>
          </a:xfrm>
          <a:prstGeom prst="rect">
            <a:avLst/>
          </a:prstGeom>
          <a:noFill/>
          <a:ln/>
        </p:spPr>
        <p:txBody>
          <a:bodyPr wrap="none" lIns="0" tIns="0" rIns="0" bIns="0" rtlCol="0" anchor="t"/>
          <a:lstStyle/>
          <a:p>
            <a:pP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Concentración Digital</a:t>
            </a:r>
            <a:endParaRPr lang="en-US" sz="1750" dirty="0"/>
          </a:p>
        </p:txBody>
      </p:sp>
      <p:sp>
        <p:nvSpPr>
          <p:cNvPr id="12" name="Text 10"/>
          <p:cNvSpPr/>
          <p:nvPr/>
        </p:nvSpPr>
        <p:spPr>
          <a:xfrm>
            <a:off x="2156341" y="6440091"/>
            <a:ext cx="4809292" cy="729853"/>
          </a:xfrm>
          <a:prstGeom prst="rect">
            <a:avLst/>
          </a:prstGeom>
          <a:noFill/>
          <a:ln/>
        </p:spPr>
        <p:txBody>
          <a:bodyPr wrap="square" lIns="0" tIns="0" rIns="0" bIns="0" rtlCol="0" anchor="t"/>
          <a:lstStyle/>
          <a:p>
            <a:pPr indent="0" marL="0">
              <a:lnSpc>
                <a:spcPts val="2850"/>
              </a:lnSpc>
              <a:buNone/>
            </a:pPr>
            <a:r>
              <a:rPr lang="en-US" sz="1750" dirty="0">
                <a:solidFill>
                  <a:srgbClr val="383838"/>
                </a:solidFill>
                <a:latin typeface="Patrick Hand" pitchFamily="34" charset="0"/>
                <a:ea typeface="Patrick Hand" pitchFamily="34" charset="-122"/>
                <a:cs typeface="Patrick Hand" pitchFamily="34" charset="-120"/>
              </a:rPr>
              <a:t>Mantener el foco en la lectura a pesar de las distracciones en línea.</a:t>
            </a:r>
            <a:endParaRPr lang="en-US" sz="1750" dirty="0"/>
          </a:p>
        </p:txBody>
      </p:sp>
      <p:sp>
        <p:nvSpPr>
          <p:cNvPr id="13" name="Shape 11"/>
          <p:cNvSpPr/>
          <p:nvPr/>
        </p:nvSpPr>
        <p:spPr>
          <a:xfrm>
            <a:off x="7429262" y="5782508"/>
            <a:ext cx="5280541" cy="1623060"/>
          </a:xfrm>
          <a:prstGeom prst="roundRect">
            <a:avLst>
              <a:gd name="adj" fmla="val 5902"/>
            </a:avLst>
          </a:prstGeom>
          <a:solidFill>
            <a:srgbClr val="E6E6E6"/>
          </a:solidFill>
          <a:ln w="7620">
            <a:solidFill>
              <a:srgbClr val="CCCCCC"/>
            </a:solidFill>
            <a:prstDash val="solid"/>
          </a:ln>
        </p:spPr>
      </p:sp>
      <p:sp>
        <p:nvSpPr>
          <p:cNvPr id="14" name="Text 12"/>
          <p:cNvSpPr/>
          <p:nvPr/>
        </p:nvSpPr>
        <p:spPr>
          <a:xfrm>
            <a:off x="7664887" y="6018133"/>
            <a:ext cx="2280880" cy="285155"/>
          </a:xfrm>
          <a:prstGeom prst="rect">
            <a:avLst/>
          </a:prstGeom>
          <a:noFill/>
          <a:ln/>
        </p:spPr>
        <p:txBody>
          <a:bodyPr wrap="none" lIns="0" tIns="0" rIns="0" bIns="0" rtlCol="0" anchor="t"/>
          <a:lstStyle/>
          <a:p>
            <a:pP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Evaluación de Credibilidad</a:t>
            </a:r>
            <a:endParaRPr lang="en-US" sz="1750" dirty="0"/>
          </a:p>
        </p:txBody>
      </p:sp>
      <p:sp>
        <p:nvSpPr>
          <p:cNvPr id="15" name="Text 13"/>
          <p:cNvSpPr/>
          <p:nvPr/>
        </p:nvSpPr>
        <p:spPr>
          <a:xfrm>
            <a:off x="7664887" y="6440091"/>
            <a:ext cx="4809292" cy="729853"/>
          </a:xfrm>
          <a:prstGeom prst="rect">
            <a:avLst/>
          </a:prstGeom>
          <a:noFill/>
          <a:ln/>
        </p:spPr>
        <p:txBody>
          <a:bodyPr wrap="square" lIns="0" tIns="0" rIns="0" bIns="0" rtlCol="0" anchor="t"/>
          <a:lstStyle/>
          <a:p>
            <a:pPr indent="0" marL="0">
              <a:lnSpc>
                <a:spcPts val="2850"/>
              </a:lnSpc>
              <a:buNone/>
            </a:pPr>
            <a:r>
              <a:rPr lang="en-US" sz="1750" dirty="0">
                <a:solidFill>
                  <a:srgbClr val="383838"/>
                </a:solidFill>
                <a:latin typeface="Patrick Hand" pitchFamily="34" charset="0"/>
                <a:ea typeface="Patrick Hand" pitchFamily="34" charset="-122"/>
                <a:cs typeface="Patrick Hand" pitchFamily="34" charset="-120"/>
              </a:rPr>
              <a:t>Capacidad de juzgar la fiabilidad de las fuentes de información en línea.</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2024-10-18T04:18:30Z</dcterms:created>
  <dcterms:modified xsi:type="dcterms:W3CDTF">2024-10-18T04:18:30Z</dcterms:modified>
</cp:coreProperties>
</file>