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67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6/12/23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6/12/23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6/12/23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6/12/23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6/12/23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6/12/23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6/12/23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6/12/23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6/12/23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6/12/23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E7-h-TNnOsM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692397" y="2669622"/>
            <a:ext cx="6815669" cy="1515533"/>
          </a:xfrm>
        </p:spPr>
        <p:txBody>
          <a:bodyPr/>
          <a:lstStyle/>
          <a:p>
            <a:r>
              <a:rPr lang="es-EC" sz="4800" dirty="0">
                <a:solidFill>
                  <a:schemeClr val="accent2">
                    <a:lumMod val="75000"/>
                  </a:schemeClr>
                </a:solidFill>
              </a:rPr>
              <a:t>THE INFINITIVE OF PURPOSE</a:t>
            </a:r>
            <a:br>
              <a:rPr lang="es-EC" sz="4800" dirty="0"/>
            </a:br>
            <a:endParaRPr lang="es-EC" sz="48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C" dirty="0"/>
          </a:p>
        </p:txBody>
      </p:sp>
      <p:pic>
        <p:nvPicPr>
          <p:cNvPr id="1026" name="Picture 2" descr="Old English Inflected Infinitives: Anglo-Saxon Grammar | Old-Engli.sh">
            <a:extLst>
              <a:ext uri="{FF2B5EF4-FFF2-40B4-BE49-F238E27FC236}">
                <a16:creationId xmlns:a16="http://schemas.microsoft.com/office/drawing/2014/main" id="{23A249B9-D94C-A09C-E708-4B5BDDB9BC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424"/>
          <a:stretch/>
        </p:blipFill>
        <p:spPr bwMode="auto">
          <a:xfrm>
            <a:off x="3542062" y="3657597"/>
            <a:ext cx="5348719" cy="2924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6866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17431" y="669701"/>
            <a:ext cx="9879166" cy="5206167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We can use </a:t>
            </a:r>
            <a:r>
              <a:rPr lang="en-US" sz="2800" dirty="0"/>
              <a:t>TO INFINITIVE </a:t>
            </a:r>
            <a:r>
              <a:rPr lang="en-US" dirty="0"/>
              <a:t>to say why we do something or express a purpose. It tells the other person the reason.</a:t>
            </a:r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r>
              <a:rPr lang="en-US" sz="1800" b="1" dirty="0"/>
              <a:t>EXAMPLE </a:t>
            </a:r>
          </a:p>
          <a:p>
            <a:r>
              <a:rPr lang="en-US" dirty="0"/>
              <a:t>I went on holiday </a:t>
            </a:r>
            <a:r>
              <a:rPr lang="en-US" dirty="0">
                <a:solidFill>
                  <a:srgbClr val="FF0000"/>
                </a:solidFill>
              </a:rPr>
              <a:t>(this is what I did)</a:t>
            </a:r>
            <a:r>
              <a:rPr lang="en-US" dirty="0"/>
              <a:t> </a:t>
            </a:r>
            <a:r>
              <a:rPr lang="en-US" b="1" dirty="0"/>
              <a:t>to relax</a:t>
            </a:r>
            <a:r>
              <a:rPr lang="en-US" dirty="0"/>
              <a:t> </a:t>
            </a:r>
            <a:r>
              <a:rPr lang="en-US" dirty="0">
                <a:solidFill>
                  <a:srgbClr val="FF0000"/>
                </a:solidFill>
              </a:rPr>
              <a:t>(this is why I did it).</a:t>
            </a:r>
          </a:p>
          <a:p>
            <a:r>
              <a:rPr lang="en-US" dirty="0"/>
              <a:t>She studies hard </a:t>
            </a:r>
            <a:r>
              <a:rPr lang="en-US" b="1" dirty="0"/>
              <a:t>to get</a:t>
            </a:r>
            <a:r>
              <a:rPr lang="en-US" dirty="0"/>
              <a:t> good marks.</a:t>
            </a:r>
          </a:p>
          <a:p>
            <a:r>
              <a:rPr lang="en-US" dirty="0"/>
              <a:t>He gave up cakes </a:t>
            </a:r>
            <a:r>
              <a:rPr lang="en-US" b="1" dirty="0"/>
              <a:t>to lose</a:t>
            </a:r>
            <a:r>
              <a:rPr lang="en-US" dirty="0"/>
              <a:t> weight.                </a:t>
            </a:r>
          </a:p>
          <a:p>
            <a:r>
              <a:rPr lang="en-US" dirty="0"/>
              <a:t>I'm calling you </a:t>
            </a:r>
            <a:r>
              <a:rPr lang="en-US" b="1" dirty="0"/>
              <a:t>to ask</a:t>
            </a:r>
            <a:r>
              <a:rPr lang="en-US" dirty="0"/>
              <a:t> for your help.</a:t>
            </a:r>
          </a:p>
          <a:p>
            <a:endParaRPr lang="en-US" dirty="0"/>
          </a:p>
        </p:txBody>
      </p:sp>
      <p:pic>
        <p:nvPicPr>
          <p:cNvPr id="4" name="Imagen 3" descr="Resultado de imagen para RELAX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0921" y="4033904"/>
            <a:ext cx="2553084" cy="14524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979442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15096" y="1436470"/>
            <a:ext cx="9601196" cy="3318936"/>
          </a:xfrm>
        </p:spPr>
        <p:txBody>
          <a:bodyPr>
            <a:normAutofit/>
          </a:bodyPr>
          <a:lstStyle/>
          <a:p>
            <a:r>
              <a:rPr lang="en-US" dirty="0"/>
              <a:t>We can use a negative infinitive of purpose by adding 'not' before 'to'. </a:t>
            </a:r>
            <a:endParaRPr lang="es-EC" dirty="0"/>
          </a:p>
          <a:p>
            <a:pPr marL="0" indent="0">
              <a:buNone/>
            </a:pPr>
            <a:r>
              <a:rPr lang="en-US" dirty="0"/>
              <a:t> </a:t>
            </a:r>
            <a:endParaRPr lang="es-EC" dirty="0"/>
          </a:p>
          <a:p>
            <a:r>
              <a:rPr lang="en-US" dirty="0"/>
              <a:t>Example:</a:t>
            </a:r>
          </a:p>
          <a:p>
            <a:r>
              <a:rPr lang="en-US" dirty="0"/>
              <a:t>He tiptoed through the hall not to be heard.</a:t>
            </a:r>
            <a:endParaRPr lang="es-EC" dirty="0"/>
          </a:p>
          <a:p>
            <a:r>
              <a:rPr lang="en-US" dirty="0"/>
              <a:t>I drank coffee in order not to fall asleep.</a:t>
            </a:r>
          </a:p>
          <a:p>
            <a:endParaRPr lang="es-EC" dirty="0"/>
          </a:p>
          <a:p>
            <a:endParaRPr lang="es-EC" dirty="0"/>
          </a:p>
        </p:txBody>
      </p:sp>
      <p:pic>
        <p:nvPicPr>
          <p:cNvPr id="4" name="Imagen 3" descr="Resultado de imagen para TOME CAFE PARA NO DORMIR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838" y="3095938"/>
            <a:ext cx="3245730" cy="23260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77714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762964" y="879841"/>
            <a:ext cx="10452903" cy="5231592"/>
          </a:xfrm>
        </p:spPr>
        <p:txBody>
          <a:bodyPr>
            <a:normAutofit/>
          </a:bodyPr>
          <a:lstStyle/>
          <a:p>
            <a:pPr marL="0" indent="0" fontAlgn="ctr">
              <a:buNone/>
            </a:pPr>
            <a:r>
              <a:rPr lang="es-EC" b="1" dirty="0">
                <a:solidFill>
                  <a:schemeClr val="tx1"/>
                </a:solidFill>
              </a:rPr>
              <a:t>  SUMMARY</a:t>
            </a:r>
          </a:p>
          <a:p>
            <a:pPr fontAlgn="ctr"/>
            <a:r>
              <a:rPr lang="es-EC" sz="2000" b="1" dirty="0">
                <a:solidFill>
                  <a:srgbClr val="CC6600"/>
                </a:solidFill>
              </a:rPr>
              <a:t>Utilizamos el infinitivo de un verbo (to do) para hablar acerca del propósito u objetivo de hacer algo.</a:t>
            </a:r>
          </a:p>
          <a:p>
            <a:pPr marL="0" indent="0" fontAlgn="ctr">
              <a:buNone/>
            </a:pPr>
            <a:r>
              <a:rPr lang="es-EC" sz="2000" dirty="0"/>
              <a:t>I </a:t>
            </a:r>
            <a:r>
              <a:rPr lang="es-EC" sz="2000" dirty="0" err="1"/>
              <a:t>went</a:t>
            </a:r>
            <a:r>
              <a:rPr lang="es-EC" sz="2000" dirty="0"/>
              <a:t> </a:t>
            </a:r>
            <a:r>
              <a:rPr lang="es-EC" sz="2000" dirty="0" err="1"/>
              <a:t>out</a:t>
            </a:r>
            <a:r>
              <a:rPr lang="es-EC" sz="2000" dirty="0"/>
              <a:t> </a:t>
            </a:r>
            <a:r>
              <a:rPr lang="es-EC" sz="2000" b="1" dirty="0"/>
              <a:t>to </a:t>
            </a:r>
            <a:r>
              <a:rPr lang="es-EC" sz="2000" b="1" dirty="0" err="1"/>
              <a:t>send</a:t>
            </a:r>
            <a:r>
              <a:rPr lang="es-EC" sz="2000" dirty="0"/>
              <a:t> a </a:t>
            </a:r>
            <a:r>
              <a:rPr lang="es-EC" sz="2000" dirty="0" err="1"/>
              <a:t>letter</a:t>
            </a:r>
            <a:r>
              <a:rPr lang="es-EC" sz="2000" dirty="0"/>
              <a:t>. (Salí para enviar una carta).</a:t>
            </a:r>
            <a:br>
              <a:rPr lang="es-EC" sz="2000" dirty="0"/>
            </a:br>
            <a:r>
              <a:rPr lang="es-EC" sz="2000" dirty="0" err="1"/>
              <a:t>She</a:t>
            </a:r>
            <a:r>
              <a:rPr lang="es-EC" sz="2000" dirty="0"/>
              <a:t> </a:t>
            </a:r>
            <a:r>
              <a:rPr lang="es-EC" sz="2000" dirty="0" err="1"/>
              <a:t>called</a:t>
            </a:r>
            <a:r>
              <a:rPr lang="es-EC" sz="2000" dirty="0"/>
              <a:t> me </a:t>
            </a:r>
            <a:r>
              <a:rPr lang="es-EC" sz="2000" b="1" dirty="0"/>
              <a:t>to invite</a:t>
            </a:r>
            <a:r>
              <a:rPr lang="es-EC" sz="2000" dirty="0"/>
              <a:t> me to a </a:t>
            </a:r>
            <a:r>
              <a:rPr lang="es-EC" sz="2000" dirty="0" err="1"/>
              <a:t>party</a:t>
            </a:r>
            <a:r>
              <a:rPr lang="es-EC" sz="2000" dirty="0"/>
              <a:t>. (Me llamó para invitarme a una fiesta)</a:t>
            </a:r>
          </a:p>
          <a:p>
            <a:pPr fontAlgn="ctr"/>
            <a:r>
              <a:rPr lang="es-EC" sz="2000" b="1" dirty="0">
                <a:solidFill>
                  <a:srgbClr val="CC6600"/>
                </a:solidFill>
              </a:rPr>
              <a:t>Es posible utilizar in </a:t>
            </a:r>
            <a:r>
              <a:rPr lang="es-EC" sz="2000" b="1" dirty="0" err="1">
                <a:solidFill>
                  <a:srgbClr val="CC6600"/>
                </a:solidFill>
              </a:rPr>
              <a:t>order</a:t>
            </a:r>
            <a:r>
              <a:rPr lang="es-EC" sz="2000" b="1" dirty="0">
                <a:solidFill>
                  <a:srgbClr val="CC6600"/>
                </a:solidFill>
              </a:rPr>
              <a:t> to (para, a fin de que) como sinónimo:</a:t>
            </a:r>
          </a:p>
          <a:p>
            <a:pPr marL="0" indent="0" fontAlgn="ctr">
              <a:buNone/>
            </a:pPr>
            <a:r>
              <a:rPr lang="en-US" sz="2000" dirty="0"/>
              <a:t>We shouted </a:t>
            </a:r>
            <a:r>
              <a:rPr lang="en-US" sz="2000" b="1" dirty="0"/>
              <a:t>in order</a:t>
            </a:r>
            <a:r>
              <a:rPr lang="en-US" sz="2000" dirty="0"/>
              <a:t> </a:t>
            </a:r>
            <a:r>
              <a:rPr lang="en-US" sz="2000" b="1" dirty="0"/>
              <a:t>to get</a:t>
            </a:r>
            <a:r>
              <a:rPr lang="en-US" sz="2000" dirty="0"/>
              <a:t> help. (</a:t>
            </a:r>
            <a:r>
              <a:rPr lang="en-US" sz="2000" dirty="0" err="1"/>
              <a:t>Gritamos</a:t>
            </a:r>
            <a:r>
              <a:rPr lang="en-US" sz="2000" dirty="0"/>
              <a:t> para </a:t>
            </a:r>
            <a:r>
              <a:rPr lang="en-US" sz="2000" dirty="0" err="1"/>
              <a:t>pedir</a:t>
            </a:r>
            <a:r>
              <a:rPr lang="en-US" sz="2000" dirty="0"/>
              <a:t> </a:t>
            </a:r>
            <a:r>
              <a:rPr lang="en-US" sz="2000" dirty="0" err="1"/>
              <a:t>ayuda</a:t>
            </a:r>
            <a:r>
              <a:rPr lang="en-US" sz="2000" dirty="0"/>
              <a:t>)</a:t>
            </a:r>
            <a:endParaRPr lang="es-EC" sz="2000" dirty="0"/>
          </a:p>
          <a:p>
            <a:pPr fontAlgn="ctr"/>
            <a:r>
              <a:rPr lang="en-US" sz="2000" b="1" dirty="0" err="1">
                <a:solidFill>
                  <a:srgbClr val="CC6600"/>
                </a:solidFill>
              </a:rPr>
              <a:t>En</a:t>
            </a:r>
            <a:r>
              <a:rPr lang="en-US" sz="2000" b="1" dirty="0">
                <a:solidFill>
                  <a:srgbClr val="CC6600"/>
                </a:solidFill>
              </a:rPr>
              <a:t> las </a:t>
            </a:r>
            <a:r>
              <a:rPr lang="en-US" sz="2000" b="1" dirty="0" err="1">
                <a:solidFill>
                  <a:srgbClr val="CC6600"/>
                </a:solidFill>
              </a:rPr>
              <a:t>oraciones</a:t>
            </a:r>
            <a:r>
              <a:rPr lang="en-US" sz="2000" b="1" dirty="0">
                <a:solidFill>
                  <a:srgbClr val="CC6600"/>
                </a:solidFill>
              </a:rPr>
              <a:t> </a:t>
            </a:r>
            <a:r>
              <a:rPr lang="en-US" sz="2000" b="1" dirty="0" err="1">
                <a:solidFill>
                  <a:srgbClr val="CC6600"/>
                </a:solidFill>
              </a:rPr>
              <a:t>negativas</a:t>
            </a:r>
            <a:r>
              <a:rPr lang="en-US" sz="2000" b="1" dirty="0">
                <a:solidFill>
                  <a:srgbClr val="CC6600"/>
                </a:solidFill>
              </a:rPr>
              <a:t> </a:t>
            </a:r>
            <a:r>
              <a:rPr lang="en-US" sz="2000" b="1" dirty="0" err="1">
                <a:solidFill>
                  <a:srgbClr val="CC6600"/>
                </a:solidFill>
              </a:rPr>
              <a:t>utilizaremos</a:t>
            </a:r>
            <a:r>
              <a:rPr lang="en-US" sz="2000" b="1" dirty="0">
                <a:solidFill>
                  <a:srgbClr val="CC6600"/>
                </a:solidFill>
              </a:rPr>
              <a:t> el not antes del </a:t>
            </a:r>
            <a:r>
              <a:rPr lang="en-US" sz="2000" b="1" dirty="0" err="1">
                <a:solidFill>
                  <a:srgbClr val="CC6600"/>
                </a:solidFill>
              </a:rPr>
              <a:t>infinitivo</a:t>
            </a:r>
            <a:r>
              <a:rPr lang="en-US" sz="2000" b="1" dirty="0">
                <a:solidFill>
                  <a:srgbClr val="CC6600"/>
                </a:solidFill>
              </a:rPr>
              <a:t> TO </a:t>
            </a:r>
            <a:endParaRPr lang="es-EC" sz="2000" b="1" dirty="0">
              <a:solidFill>
                <a:srgbClr val="CC6600"/>
              </a:solidFill>
            </a:endParaRPr>
          </a:p>
          <a:p>
            <a:pPr marL="0" indent="0" fontAlgn="ctr">
              <a:buNone/>
            </a:pPr>
            <a:r>
              <a:rPr lang="en-US" sz="2000" dirty="0"/>
              <a:t>They spoke quietly in order not to wake the children.</a:t>
            </a:r>
          </a:p>
          <a:p>
            <a:pPr fontAlgn="ctr"/>
            <a:r>
              <a:rPr lang="en-US" sz="2000" dirty="0" err="1">
                <a:solidFill>
                  <a:srgbClr val="CC6600"/>
                </a:solidFill>
              </a:rPr>
              <a:t>En</a:t>
            </a:r>
            <a:r>
              <a:rPr lang="en-US" sz="2000" dirty="0">
                <a:solidFill>
                  <a:srgbClr val="CC6600"/>
                </a:solidFill>
              </a:rPr>
              <a:t> </a:t>
            </a:r>
            <a:r>
              <a:rPr lang="en-US" sz="2000" dirty="0" err="1">
                <a:solidFill>
                  <a:srgbClr val="CC6600"/>
                </a:solidFill>
              </a:rPr>
              <a:t>preguntas</a:t>
            </a:r>
            <a:r>
              <a:rPr lang="en-US" sz="2000" dirty="0">
                <a:solidFill>
                  <a:srgbClr val="CC6600"/>
                </a:solidFill>
              </a:rPr>
              <a:t> con WHY </a:t>
            </a:r>
            <a:r>
              <a:rPr lang="en-US" sz="2000" dirty="0" err="1">
                <a:solidFill>
                  <a:srgbClr val="CC6600"/>
                </a:solidFill>
              </a:rPr>
              <a:t>utilizamos</a:t>
            </a:r>
            <a:r>
              <a:rPr lang="en-US" sz="2000" dirty="0">
                <a:solidFill>
                  <a:srgbClr val="CC6600"/>
                </a:solidFill>
              </a:rPr>
              <a:t> </a:t>
            </a:r>
            <a:r>
              <a:rPr lang="en-US" sz="2000" dirty="0" err="1">
                <a:solidFill>
                  <a:srgbClr val="CC6600"/>
                </a:solidFill>
              </a:rPr>
              <a:t>el</a:t>
            </a:r>
            <a:r>
              <a:rPr lang="en-US" sz="2000" dirty="0">
                <a:solidFill>
                  <a:srgbClr val="CC6600"/>
                </a:solidFill>
              </a:rPr>
              <a:t> infinitive TO </a:t>
            </a:r>
            <a:r>
              <a:rPr lang="en-US" sz="2000" dirty="0" err="1">
                <a:solidFill>
                  <a:srgbClr val="CC6600"/>
                </a:solidFill>
              </a:rPr>
              <a:t>como</a:t>
            </a:r>
            <a:r>
              <a:rPr lang="en-US" sz="2000" dirty="0">
                <a:solidFill>
                  <a:srgbClr val="CC6600"/>
                </a:solidFill>
              </a:rPr>
              <a:t> </a:t>
            </a:r>
            <a:r>
              <a:rPr lang="en-US" sz="2000" dirty="0" err="1">
                <a:solidFill>
                  <a:srgbClr val="CC6600"/>
                </a:solidFill>
              </a:rPr>
              <a:t>respuesta</a:t>
            </a:r>
            <a:r>
              <a:rPr lang="en-US" sz="2000" dirty="0">
                <a:solidFill>
                  <a:srgbClr val="CC6600"/>
                </a:solidFill>
              </a:rPr>
              <a:t> similar a BECAUSE</a:t>
            </a:r>
            <a:endParaRPr lang="es-EC" sz="2000" dirty="0">
              <a:solidFill>
                <a:srgbClr val="CC6600"/>
              </a:solidFill>
            </a:endParaRPr>
          </a:p>
          <a:p>
            <a:pPr marL="0" indent="0">
              <a:buNone/>
            </a:pPr>
            <a:r>
              <a:rPr lang="es-EC" b="1" dirty="0"/>
              <a:t>Why</a:t>
            </a:r>
            <a:r>
              <a:rPr lang="es-EC" dirty="0"/>
              <a:t> did you click on that icon?  </a:t>
            </a:r>
            <a:r>
              <a:rPr lang="es-EC" b="1" dirty="0">
                <a:solidFill>
                  <a:srgbClr val="CC6600"/>
                </a:solidFill>
              </a:rPr>
              <a:t>To</a:t>
            </a:r>
            <a:r>
              <a:rPr lang="es-EC" dirty="0"/>
              <a:t> save the file. </a:t>
            </a:r>
          </a:p>
          <a:p>
            <a:pPr marL="0" indent="0">
              <a:buNone/>
            </a:pPr>
            <a:r>
              <a:rPr lang="es-EC">
                <a:hlinkClick r:id="rId2"/>
              </a:rPr>
              <a:t>https://www.youtube.com/watch?v=E7-h-TNnOsM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9853257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1084</TotalTime>
  <Words>264</Words>
  <Application>Microsoft Macintosh PowerPoint</Application>
  <PresentationFormat>Panorámica</PresentationFormat>
  <Paragraphs>25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7" baseType="lpstr">
      <vt:lpstr>Arial</vt:lpstr>
      <vt:lpstr>Garamond</vt:lpstr>
      <vt:lpstr>Orgánico</vt:lpstr>
      <vt:lpstr>THE INFINITIVE OF PURPOSE </vt:lpstr>
      <vt:lpstr>Presentación de PowerPoint</vt:lpstr>
      <vt:lpstr>Presentación de PowerPoint</vt:lpstr>
      <vt:lpstr>Presentación de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INFINITIVE OF PURPOSE</dc:title>
  <dc:creator>Mafer Ponce</dc:creator>
  <cp:lastModifiedBy>Maria Fernanda Ponce Marcillo</cp:lastModifiedBy>
  <cp:revision>17</cp:revision>
  <dcterms:created xsi:type="dcterms:W3CDTF">2018-01-26T22:37:49Z</dcterms:created>
  <dcterms:modified xsi:type="dcterms:W3CDTF">2023-06-12T20:24:11Z</dcterms:modified>
</cp:coreProperties>
</file>