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handoutMasterIdLst>
    <p:handoutMasterId r:id="rId51"/>
  </p:handoutMasterIdLst>
  <p:sldIdLst>
    <p:sldId id="256" r:id="rId2"/>
    <p:sldId id="257" r:id="rId3"/>
    <p:sldId id="292" r:id="rId4"/>
    <p:sldId id="258" r:id="rId5"/>
    <p:sldId id="264" r:id="rId6"/>
    <p:sldId id="259" r:id="rId7"/>
    <p:sldId id="260" r:id="rId8"/>
    <p:sldId id="293" r:id="rId9"/>
    <p:sldId id="266" r:id="rId10"/>
    <p:sldId id="294" r:id="rId11"/>
    <p:sldId id="261" r:id="rId12"/>
    <p:sldId id="267" r:id="rId13"/>
    <p:sldId id="269" r:id="rId14"/>
    <p:sldId id="295" r:id="rId15"/>
    <p:sldId id="270" r:id="rId16"/>
    <p:sldId id="271" r:id="rId17"/>
    <p:sldId id="272" r:id="rId18"/>
    <p:sldId id="273" r:id="rId19"/>
    <p:sldId id="296" r:id="rId20"/>
    <p:sldId id="297" r:id="rId21"/>
    <p:sldId id="262" r:id="rId22"/>
    <p:sldId id="298" r:id="rId23"/>
    <p:sldId id="274" r:id="rId24"/>
    <p:sldId id="299" r:id="rId25"/>
    <p:sldId id="275" r:id="rId26"/>
    <p:sldId id="300" r:id="rId27"/>
    <p:sldId id="276" r:id="rId28"/>
    <p:sldId id="277" r:id="rId29"/>
    <p:sldId id="301" r:id="rId30"/>
    <p:sldId id="278" r:id="rId31"/>
    <p:sldId id="279" r:id="rId32"/>
    <p:sldId id="280" r:id="rId33"/>
    <p:sldId id="281" r:id="rId34"/>
    <p:sldId id="282" r:id="rId35"/>
    <p:sldId id="302" r:id="rId36"/>
    <p:sldId id="283" r:id="rId37"/>
    <p:sldId id="284" r:id="rId38"/>
    <p:sldId id="285" r:id="rId39"/>
    <p:sldId id="286" r:id="rId40"/>
    <p:sldId id="287" r:id="rId41"/>
    <p:sldId id="289" r:id="rId42"/>
    <p:sldId id="288" r:id="rId43"/>
    <p:sldId id="303" r:id="rId44"/>
    <p:sldId id="291" r:id="rId45"/>
    <p:sldId id="290" r:id="rId46"/>
    <p:sldId id="263" r:id="rId47"/>
    <p:sldId id="265" r:id="rId48"/>
    <p:sldId id="268" r:id="rId49"/>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notesViewPr>
    <p:cSldViewPr snapToGrid="0">
      <p:cViewPr varScale="1">
        <p:scale>
          <a:sx n="81" d="100"/>
          <a:sy n="81"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8177C68-2D0A-4515-A2DC-EAEEB62F104A}" type="datetime1">
              <a:rPr lang="es-ES" smtClean="0"/>
              <a:t>09/06/2024</a:t>
            </a:fld>
            <a:endParaRPr lang="es-ES"/>
          </a:p>
        </p:txBody>
      </p:sp>
      <p:sp>
        <p:nvSpPr>
          <p:cNvPr id="4" name="Marcador de pie de página 3">
            <a:extLst>
              <a:ext uri="{FF2B5EF4-FFF2-40B4-BE49-F238E27FC236}">
                <a16:creationId xmlns:a16="http://schemas.microsoft.com/office/drawing/2014/main"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a:extLst>
              <a:ext uri="{FF2B5EF4-FFF2-40B4-BE49-F238E27FC236}">
                <a16:creationId xmlns:a16="http://schemas.microsoft.com/office/drawing/2014/main"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EFCFFF0-B784-4FE7-8A38-F89DE294F830}" type="slidenum">
              <a:rPr lang="es-ES" smtClean="0"/>
              <a:t>‹Nº›</a:t>
            </a:fld>
            <a:endParaRPr lang="es-ES"/>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9F5764B-5BC0-4B5A-9C3D-162085764EEE}" type="datetime1">
              <a:rPr lang="es-ES" noProof="0" smtClean="0"/>
              <a:t>09/06/2024</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98C672F-171E-46DC-915C-C7BCF99F5C42}" type="slidenum">
              <a:rPr lang="es-ES" noProof="0" smtClean="0"/>
              <a:t>‹Nº›</a:t>
            </a:fld>
            <a:endParaRPr lang="es-ES" noProof="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1</a:t>
            </a:fld>
            <a:endParaRPr lang="es-ES"/>
          </a:p>
        </p:txBody>
      </p:sp>
    </p:spTree>
    <p:extLst>
      <p:ext uri="{BB962C8B-B14F-4D97-AF65-F5344CB8AC3E}">
        <p14:creationId xmlns:p14="http://schemas.microsoft.com/office/powerpoint/2010/main" val="2919126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47</a:t>
            </a:fld>
            <a:endParaRPr lang="es-ES"/>
          </a:p>
        </p:txBody>
      </p:sp>
    </p:spTree>
    <p:extLst>
      <p:ext uri="{BB962C8B-B14F-4D97-AF65-F5344CB8AC3E}">
        <p14:creationId xmlns:p14="http://schemas.microsoft.com/office/powerpoint/2010/main" val="2203268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2</a:t>
            </a:fld>
            <a:endParaRPr lang="es-ES"/>
          </a:p>
        </p:txBody>
      </p:sp>
    </p:spTree>
    <p:extLst>
      <p:ext uri="{BB962C8B-B14F-4D97-AF65-F5344CB8AC3E}">
        <p14:creationId xmlns:p14="http://schemas.microsoft.com/office/powerpoint/2010/main" val="3468854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4</a:t>
            </a:fld>
            <a:endParaRPr lang="es-ES"/>
          </a:p>
        </p:txBody>
      </p:sp>
    </p:spTree>
    <p:extLst>
      <p:ext uri="{BB962C8B-B14F-4D97-AF65-F5344CB8AC3E}">
        <p14:creationId xmlns:p14="http://schemas.microsoft.com/office/powerpoint/2010/main" val="560238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5</a:t>
            </a:fld>
            <a:endParaRPr lang="es-ES"/>
          </a:p>
        </p:txBody>
      </p:sp>
    </p:spTree>
    <p:extLst>
      <p:ext uri="{BB962C8B-B14F-4D97-AF65-F5344CB8AC3E}">
        <p14:creationId xmlns:p14="http://schemas.microsoft.com/office/powerpoint/2010/main" val="603794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6</a:t>
            </a:fld>
            <a:endParaRPr lang="es-ES"/>
          </a:p>
        </p:txBody>
      </p:sp>
    </p:spTree>
    <p:extLst>
      <p:ext uri="{BB962C8B-B14F-4D97-AF65-F5344CB8AC3E}">
        <p14:creationId xmlns:p14="http://schemas.microsoft.com/office/powerpoint/2010/main" val="2113335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7</a:t>
            </a:fld>
            <a:endParaRPr lang="es-ES"/>
          </a:p>
        </p:txBody>
      </p:sp>
    </p:spTree>
    <p:extLst>
      <p:ext uri="{BB962C8B-B14F-4D97-AF65-F5344CB8AC3E}">
        <p14:creationId xmlns:p14="http://schemas.microsoft.com/office/powerpoint/2010/main" val="950014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11</a:t>
            </a:fld>
            <a:endParaRPr lang="es-ES"/>
          </a:p>
        </p:txBody>
      </p:sp>
    </p:spTree>
    <p:extLst>
      <p:ext uri="{BB962C8B-B14F-4D97-AF65-F5344CB8AC3E}">
        <p14:creationId xmlns:p14="http://schemas.microsoft.com/office/powerpoint/2010/main" val="876568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21</a:t>
            </a:fld>
            <a:endParaRPr lang="es-ES"/>
          </a:p>
        </p:txBody>
      </p:sp>
    </p:spTree>
    <p:extLst>
      <p:ext uri="{BB962C8B-B14F-4D97-AF65-F5344CB8AC3E}">
        <p14:creationId xmlns:p14="http://schemas.microsoft.com/office/powerpoint/2010/main" val="3520392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998C672F-171E-46DC-915C-C7BCF99F5C42}" type="slidenum">
              <a:rPr lang="es-ES" smtClean="0"/>
              <a:t>46</a:t>
            </a:fld>
            <a:endParaRPr lang="es-ES"/>
          </a:p>
        </p:txBody>
      </p:sp>
    </p:spTree>
    <p:extLst>
      <p:ext uri="{BB962C8B-B14F-4D97-AF65-F5344CB8AC3E}">
        <p14:creationId xmlns:p14="http://schemas.microsoft.com/office/powerpoint/2010/main" val="85101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orma libre 6" title="círculo festoneado"/>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ítulo 1"/>
          <p:cNvSpPr>
            <a:spLocks noGrp="1"/>
          </p:cNvSpPr>
          <p:nvPr>
            <p:ph type="ctrTitle"/>
          </p:nvPr>
        </p:nvSpPr>
        <p:spPr>
          <a:xfrm>
            <a:off x="1078523" y="1098388"/>
            <a:ext cx="10318418" cy="4394988"/>
          </a:xfrm>
        </p:spPr>
        <p:txBody>
          <a:bodyPr rtlCol="0" anchor="ctr">
            <a:noAutofit/>
          </a:bodyPr>
          <a:lstStyle>
            <a:lvl1pPr algn="ctr">
              <a:defRPr sz="10000" spc="800" baseline="0"/>
            </a:lvl1pPr>
          </a:lstStyle>
          <a:p>
            <a:pPr rtl="0"/>
            <a:r>
              <a:rPr lang="es-ES" noProof="0"/>
              <a:t>Haga clic para modificar el estilo de título del patrón</a:t>
            </a:r>
          </a:p>
        </p:txBody>
      </p:sp>
      <p:sp>
        <p:nvSpPr>
          <p:cNvPr id="3" name="Subtítulo 2"/>
          <p:cNvSpPr>
            <a:spLocks noGrp="1"/>
          </p:cNvSpPr>
          <p:nvPr>
            <p:ph type="subTitle" idx="1" hasCustomPrompt="1"/>
          </p:nvPr>
        </p:nvSpPr>
        <p:spPr>
          <a:xfrm>
            <a:off x="2215045" y="5979196"/>
            <a:ext cx="8045373" cy="742279"/>
          </a:xfrm>
        </p:spPr>
        <p:txBody>
          <a:bodyPr rtlCol="0"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p:cNvSpPr>
            <a:spLocks noGrp="1"/>
          </p:cNvSpPr>
          <p:nvPr>
            <p:ph type="dt" sz="half" idx="10"/>
          </p:nvPr>
        </p:nvSpPr>
        <p:spPr>
          <a:xfrm>
            <a:off x="1078523" y="6375679"/>
            <a:ext cx="2329722" cy="348462"/>
          </a:xfrm>
        </p:spPr>
        <p:txBody>
          <a:bodyPr rtlCol="0"/>
          <a:lstStyle>
            <a:lvl1pPr>
              <a:defRPr baseline="0">
                <a:solidFill>
                  <a:schemeClr val="accent1">
                    <a:lumMod val="50000"/>
                  </a:schemeClr>
                </a:solidFill>
              </a:defRPr>
            </a:lvl1pPr>
          </a:lstStyle>
          <a:p>
            <a:pPr rtl="0"/>
            <a:fld id="{DE834031-3FE7-4BCB-B50E-7303B47D53EA}" type="datetime1">
              <a:rPr lang="es-ES" noProof="0" smtClean="0"/>
              <a:t>09/06/2024</a:t>
            </a:fld>
            <a:endParaRPr lang="es-ES" noProof="0"/>
          </a:p>
        </p:txBody>
      </p:sp>
      <p:sp>
        <p:nvSpPr>
          <p:cNvPr id="5" name="Marcador de pie de página 4"/>
          <p:cNvSpPr>
            <a:spLocks noGrp="1"/>
          </p:cNvSpPr>
          <p:nvPr>
            <p:ph type="ftr" sz="quarter" idx="11"/>
          </p:nvPr>
        </p:nvSpPr>
        <p:spPr>
          <a:xfrm>
            <a:off x="4180332" y="6375679"/>
            <a:ext cx="4114800" cy="345796"/>
          </a:xfrm>
        </p:spPr>
        <p:txBody>
          <a:bodyPr rtlCol="0"/>
          <a:lstStyle>
            <a:lvl1pPr>
              <a:defRPr baseline="0">
                <a:solidFill>
                  <a:schemeClr val="accent1">
                    <a:lumMod val="50000"/>
                  </a:schemeClr>
                </a:solidFill>
              </a:defRPr>
            </a:lvl1pPr>
          </a:lstStyle>
          <a:p>
            <a:pPr rtl="0"/>
            <a:endParaRPr lang="es-ES" noProof="0"/>
          </a:p>
        </p:txBody>
      </p:sp>
      <p:sp>
        <p:nvSpPr>
          <p:cNvPr id="6" name="Marcador de número de diapositiva 5"/>
          <p:cNvSpPr>
            <a:spLocks noGrp="1"/>
          </p:cNvSpPr>
          <p:nvPr>
            <p:ph type="sldNum" sz="quarter" idx="12"/>
          </p:nvPr>
        </p:nvSpPr>
        <p:spPr>
          <a:xfrm>
            <a:off x="9067218" y="6375679"/>
            <a:ext cx="2329723" cy="345796"/>
          </a:xfrm>
        </p:spPr>
        <p:txBody>
          <a:bodyPr rtlCol="0"/>
          <a:lstStyle>
            <a:lvl1pPr>
              <a:defRPr baseline="0">
                <a:solidFill>
                  <a:schemeClr val="accent1">
                    <a:lumMod val="50000"/>
                  </a:schemeClr>
                </a:solidFill>
              </a:defRPr>
            </a:lvl1pPr>
          </a:lstStyle>
          <a:p>
            <a:pPr rtl="0"/>
            <a:fld id="{299DD5A9-4EF1-497E-92EF-2D23CF305E03}" type="slidenum">
              <a:rPr lang="es-ES" noProof="0" smtClean="0"/>
              <a:t>‹Nº›</a:t>
            </a:fld>
            <a:endParaRPr lang="es-ES" noProof="0"/>
          </a:p>
        </p:txBody>
      </p:sp>
      <p:sp>
        <p:nvSpPr>
          <p:cNvPr id="13" name="Rectángulo 12" title="borde derecho"/>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p:cNvSpPr>
            <a:spLocks noGrp="1"/>
          </p:cNvSpPr>
          <p:nvPr>
            <p:ph type="body" orient="vert" idx="1" hasCustomPrompt="1"/>
          </p:nvPr>
        </p:nvSpPr>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83BB239B-5930-443B-A234-FB9E32F27C9D}" type="datetime1">
              <a:rPr lang="es-ES" noProof="0" smtClean="0"/>
              <a:t>09/06/2024</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299DD5A9-4EF1-497E-92EF-2D23CF305E03}" type="slidenum">
              <a:rPr lang="es-ES" noProof="0" smtClean="0"/>
              <a:t>‹Nº›</a:t>
            </a:fld>
            <a:endParaRPr lang="es-ES" noProof="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0066321" y="382386"/>
            <a:ext cx="1492132" cy="5600404"/>
          </a:xfrm>
        </p:spPr>
        <p:txBody>
          <a:bodyPr vert="eaVert" rtlCol="0"/>
          <a:lstStyle/>
          <a:p>
            <a:pPr rtl="0"/>
            <a:r>
              <a:rPr lang="es-ES" noProof="0"/>
              <a:t>Haga clic para modificar el estilo de título del patrón</a:t>
            </a:r>
          </a:p>
        </p:txBody>
      </p:sp>
      <p:sp>
        <p:nvSpPr>
          <p:cNvPr id="3" name="Marcador de posición de texto vertical 2"/>
          <p:cNvSpPr>
            <a:spLocks noGrp="1"/>
          </p:cNvSpPr>
          <p:nvPr>
            <p:ph type="body" orient="vert" idx="1" hasCustomPrompt="1"/>
          </p:nvPr>
        </p:nvSpPr>
        <p:spPr>
          <a:xfrm>
            <a:off x="1257300" y="382385"/>
            <a:ext cx="8392585" cy="5600405"/>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1B4FE9D6-C9B0-456D-8D46-BA70F81C397B}" type="datetime1">
              <a:rPr lang="es-ES" noProof="0" smtClean="0"/>
              <a:t>09/06/2024</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299DD5A9-4EF1-497E-92EF-2D23CF305E03}" type="slidenum">
              <a:rPr lang="es-ES" noProof="0" smtClean="0"/>
              <a:t>‹Nº›</a:t>
            </a:fld>
            <a:endParaRPr lang="es-ES" noProof="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contenido 2"/>
          <p:cNvSpPr>
            <a:spLocks noGrp="1"/>
          </p:cNvSpPr>
          <p:nvPr>
            <p:ph idx="1" hasCustomPrompt="1"/>
          </p:nvPr>
        </p:nvSpPr>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2C05532E-5FC9-4110-9B23-D10A528BAC3C}" type="datetime1">
              <a:rPr lang="es-ES" noProof="0" smtClean="0"/>
              <a:t>09/06/2024</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299DD5A9-4EF1-497E-92EF-2D23CF305E03}" type="slidenum">
              <a:rPr lang="es-ES" noProof="0" smtClean="0"/>
              <a:t>‹Nº›</a:t>
            </a:fld>
            <a:endParaRPr lang="es-ES" noProof="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242929" y="1073888"/>
            <a:ext cx="8187071" cy="4064627"/>
          </a:xfrm>
        </p:spPr>
        <p:txBody>
          <a:bodyPr rtlCol="0" anchor="b">
            <a:normAutofit/>
          </a:bodyPr>
          <a:lstStyle>
            <a:lvl1pPr>
              <a:defRPr sz="8400" spc="800" baseline="0">
                <a:solidFill>
                  <a:schemeClr val="tx2"/>
                </a:solidFill>
              </a:defRPr>
            </a:lvl1pPr>
          </a:lstStyle>
          <a:p>
            <a:pPr rtl="0"/>
            <a:r>
              <a:rPr lang="es-ES" noProof="0"/>
              <a:t>Haga clic para modificar el estilo de título del patrón</a:t>
            </a:r>
          </a:p>
        </p:txBody>
      </p:sp>
      <p:sp>
        <p:nvSpPr>
          <p:cNvPr id="3" name="Marcador de texto 2"/>
          <p:cNvSpPr>
            <a:spLocks noGrp="1"/>
          </p:cNvSpPr>
          <p:nvPr>
            <p:ph type="body" idx="1" hasCustomPrompt="1"/>
          </p:nvPr>
        </p:nvSpPr>
        <p:spPr>
          <a:xfrm>
            <a:off x="3242930" y="5159781"/>
            <a:ext cx="7017488" cy="951135"/>
          </a:xfrm>
        </p:spPr>
        <p:txBody>
          <a:bodyPr rtlCol="0">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Editar estilos de texto del patrón</a:t>
            </a:r>
          </a:p>
        </p:txBody>
      </p:sp>
      <p:sp>
        <p:nvSpPr>
          <p:cNvPr id="4" name="Marcador de fecha 3"/>
          <p:cNvSpPr>
            <a:spLocks noGrp="1"/>
          </p:cNvSpPr>
          <p:nvPr>
            <p:ph type="dt" sz="half" idx="10"/>
          </p:nvPr>
        </p:nvSpPr>
        <p:spPr>
          <a:xfrm>
            <a:off x="3236546" y="6375679"/>
            <a:ext cx="1493947" cy="348462"/>
          </a:xfrm>
        </p:spPr>
        <p:txBody>
          <a:bodyPr rtlCol="0"/>
          <a:lstStyle>
            <a:lvl1pPr>
              <a:defRPr baseline="0">
                <a:solidFill>
                  <a:schemeClr val="tx2"/>
                </a:solidFill>
              </a:defRPr>
            </a:lvl1pPr>
          </a:lstStyle>
          <a:p>
            <a:pPr rtl="0"/>
            <a:fld id="{AFCA554F-2440-4011-8602-E6A7B5FE556A}" type="datetime1">
              <a:rPr lang="es-ES" noProof="0" smtClean="0"/>
              <a:t>09/06/2024</a:t>
            </a:fld>
            <a:endParaRPr lang="es-ES" noProof="0"/>
          </a:p>
        </p:txBody>
      </p:sp>
      <p:sp>
        <p:nvSpPr>
          <p:cNvPr id="5" name="Marcador de pie de página 4"/>
          <p:cNvSpPr>
            <a:spLocks noGrp="1"/>
          </p:cNvSpPr>
          <p:nvPr>
            <p:ph type="ftr" sz="quarter" idx="11"/>
          </p:nvPr>
        </p:nvSpPr>
        <p:spPr>
          <a:xfrm>
            <a:off x="5279064" y="6375679"/>
            <a:ext cx="4114800" cy="345796"/>
          </a:xfrm>
        </p:spPr>
        <p:txBody>
          <a:bodyPr rtlCol="0"/>
          <a:lstStyle>
            <a:lvl1pPr>
              <a:defRPr baseline="0">
                <a:solidFill>
                  <a:schemeClr val="tx2"/>
                </a:solidFill>
              </a:defRPr>
            </a:lvl1pPr>
          </a:lstStyle>
          <a:p>
            <a:pPr rtl="0"/>
            <a:endParaRPr lang="es-ES" noProof="0"/>
          </a:p>
        </p:txBody>
      </p:sp>
      <p:sp>
        <p:nvSpPr>
          <p:cNvPr id="6" name="Marcador de número de diapositiva 5"/>
          <p:cNvSpPr>
            <a:spLocks noGrp="1"/>
          </p:cNvSpPr>
          <p:nvPr>
            <p:ph type="sldNum" sz="quarter" idx="12"/>
          </p:nvPr>
        </p:nvSpPr>
        <p:spPr>
          <a:xfrm>
            <a:off x="9942434" y="6375679"/>
            <a:ext cx="1487566" cy="345796"/>
          </a:xfrm>
        </p:spPr>
        <p:txBody>
          <a:bodyPr rtlCol="0"/>
          <a:lstStyle>
            <a:lvl1pPr>
              <a:defRPr baseline="0">
                <a:solidFill>
                  <a:schemeClr val="tx2"/>
                </a:solidFill>
              </a:defRPr>
            </a:lvl1pPr>
          </a:lstStyle>
          <a:p>
            <a:pPr rtl="0"/>
            <a:fld id="{299DD5A9-4EF1-497E-92EF-2D23CF305E03}" type="slidenum">
              <a:rPr lang="es-ES" noProof="0" smtClean="0"/>
              <a:t>‹Nº›</a:t>
            </a:fld>
            <a:endParaRPr lang="es-ES" noProof="0"/>
          </a:p>
        </p:txBody>
      </p:sp>
      <p:grpSp>
        <p:nvGrpSpPr>
          <p:cNvPr id="7" name="Grupo 6" title="borde izquierdo festoneado"/>
          <p:cNvGrpSpPr/>
          <p:nvPr/>
        </p:nvGrpSpPr>
        <p:grpSpPr>
          <a:xfrm>
            <a:off x="0" y="0"/>
            <a:ext cx="2814638" cy="6858000"/>
            <a:chOff x="0" y="0"/>
            <a:chExt cx="2814638" cy="6858000"/>
          </a:xfrm>
        </p:grpSpPr>
        <p:sp>
          <p:nvSpPr>
            <p:cNvPr id="11" name="Forma libre 6" title="borde izquierdo festoneado"/>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orma libre 11" title="festón izquierdo en línea"/>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contenido 2"/>
          <p:cNvSpPr>
            <a:spLocks noGrp="1"/>
          </p:cNvSpPr>
          <p:nvPr>
            <p:ph sz="half" idx="1" hasCustomPrompt="1"/>
          </p:nvPr>
        </p:nvSpPr>
        <p:spPr>
          <a:xfrm>
            <a:off x="1257300" y="2286000"/>
            <a:ext cx="4800600" cy="3619500"/>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contenido 3"/>
          <p:cNvSpPr>
            <a:spLocks noGrp="1"/>
          </p:cNvSpPr>
          <p:nvPr>
            <p:ph sz="half" idx="2" hasCustomPrompt="1"/>
          </p:nvPr>
        </p:nvSpPr>
        <p:spPr>
          <a:xfrm>
            <a:off x="6647796" y="2286000"/>
            <a:ext cx="4800600" cy="3619500"/>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3A73C0D2-BF71-4936-BB66-35E05B1ABCC2}" type="datetime1">
              <a:rPr lang="es-ES" noProof="0" smtClean="0"/>
              <a:t>09/06/2024</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299DD5A9-4EF1-497E-92EF-2D23CF305E03}" type="slidenum">
              <a:rPr lang="es-ES" noProof="0" smtClean="0"/>
              <a:t>‹Nº›</a:t>
            </a:fld>
            <a:endParaRPr lang="es-ES" noProof="0"/>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252728" y="381000"/>
            <a:ext cx="10172700" cy="1493517"/>
          </a:xfrm>
        </p:spPr>
        <p:txBody>
          <a:bodyPr rtlCol="0"/>
          <a:lstStyle/>
          <a:p>
            <a:pPr rtl="0"/>
            <a:r>
              <a:rPr lang="es-ES" noProof="0"/>
              <a:t>Haga clic para modificar el estilo de título del patrón</a:t>
            </a:r>
          </a:p>
        </p:txBody>
      </p:sp>
      <p:sp>
        <p:nvSpPr>
          <p:cNvPr id="3" name="Marcador de texto 2"/>
          <p:cNvSpPr>
            <a:spLocks noGrp="1"/>
          </p:cNvSpPr>
          <p:nvPr>
            <p:ph type="body" idx="1" hasCustomPrompt="1"/>
          </p:nvPr>
        </p:nvSpPr>
        <p:spPr>
          <a:xfrm>
            <a:off x="1251678"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contenido 3"/>
          <p:cNvSpPr>
            <a:spLocks noGrp="1"/>
          </p:cNvSpPr>
          <p:nvPr>
            <p:ph sz="half" idx="2" hasCustomPrompt="1"/>
          </p:nvPr>
        </p:nvSpPr>
        <p:spPr>
          <a:xfrm>
            <a:off x="1257300" y="2909102"/>
            <a:ext cx="4800600" cy="299639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texto 4"/>
          <p:cNvSpPr>
            <a:spLocks noGrp="1"/>
          </p:cNvSpPr>
          <p:nvPr>
            <p:ph type="body" sz="quarter" idx="3" hasCustomPrompt="1"/>
          </p:nvPr>
        </p:nvSpPr>
        <p:spPr>
          <a:xfrm>
            <a:off x="6633864"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contenido 5"/>
          <p:cNvSpPr>
            <a:spLocks noGrp="1"/>
          </p:cNvSpPr>
          <p:nvPr>
            <p:ph sz="quarter" idx="4" hasCustomPrompt="1"/>
          </p:nvPr>
        </p:nvSpPr>
        <p:spPr>
          <a:xfrm>
            <a:off x="6633864" y="2909102"/>
            <a:ext cx="4800600" cy="299639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726F96DD-4DA8-489B-BB66-553FC27D6CC2}" type="datetime1">
              <a:rPr lang="es-ES" noProof="0" smtClean="0"/>
              <a:t>09/06/2024</a:t>
            </a:fld>
            <a:endParaRPr lang="es-ES" noProof="0"/>
          </a:p>
        </p:txBody>
      </p:sp>
      <p:sp>
        <p:nvSpPr>
          <p:cNvPr id="8" name="Marcador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299DD5A9-4EF1-497E-92EF-2D23CF305E03}" type="slidenum">
              <a:rPr lang="es-ES" noProof="0" smtClean="0"/>
              <a:t>‹Nº›</a:t>
            </a:fld>
            <a:endParaRPr lang="es-ES" noProof="0"/>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4B7A8729-454D-41F4-A468-9E0A2584A564}" type="datetime1">
              <a:rPr lang="es-ES" noProof="0" smtClean="0"/>
              <a:t>09/06/2024</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número de diapositiva 4"/>
          <p:cNvSpPr>
            <a:spLocks noGrp="1"/>
          </p:cNvSpPr>
          <p:nvPr>
            <p:ph type="sldNum" sz="quarter" idx="12"/>
          </p:nvPr>
        </p:nvSpPr>
        <p:spPr/>
        <p:txBody>
          <a:bodyPr rtlCol="0"/>
          <a:lstStyle/>
          <a:p>
            <a:pPr rtl="0"/>
            <a:fld id="{299DD5A9-4EF1-497E-92EF-2D23CF305E03}" type="slidenum">
              <a:rPr lang="es-ES" noProof="0" smtClean="0"/>
              <a:t>‹Nº›</a:t>
            </a:fld>
            <a:endParaRPr lang="es-ES" noProof="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7A4F5DFE-D9E2-4D80-9A5F-80D3A6ED3DF5}" type="datetime1">
              <a:rPr lang="es-ES" noProof="0" smtClean="0"/>
              <a:t>09/06/2024</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299DD5A9-4EF1-497E-92EF-2D23CF305E03}" type="slidenum">
              <a:rPr lang="es-ES" noProof="0" smtClean="0"/>
              <a:t>‹Nº›</a:t>
            </a:fld>
            <a:endParaRPr lang="es-ES" noProof="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orma libre 11" title="forma de fondo de festoneado derecho"/>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ítulo 1"/>
          <p:cNvSpPr>
            <a:spLocks noGrp="1"/>
          </p:cNvSpPr>
          <p:nvPr>
            <p:ph type="title"/>
          </p:nvPr>
        </p:nvSpPr>
        <p:spPr>
          <a:xfrm>
            <a:off x="8337884" y="457199"/>
            <a:ext cx="3092115" cy="1196671"/>
          </a:xfrm>
        </p:spPr>
        <p:txBody>
          <a:bodyPr rtlCol="0" anchor="b">
            <a:normAutofit/>
          </a:bodyPr>
          <a:lstStyle>
            <a:lvl1pPr>
              <a:lnSpc>
                <a:spcPct val="100000"/>
              </a:lnSpc>
              <a:defRPr sz="1900" b="1" i="0" cap="all" spc="300" baseline="0">
                <a:solidFill>
                  <a:schemeClr val="accent1"/>
                </a:solidFill>
                <a:latin typeface="+mn-lt"/>
              </a:defRPr>
            </a:lvl1pPr>
          </a:lstStyle>
          <a:p>
            <a:pPr rtl="0"/>
            <a:r>
              <a:rPr lang="es-ES" noProof="0"/>
              <a:t>Haga clic para modificar el estilo de título del patrón</a:t>
            </a:r>
          </a:p>
        </p:txBody>
      </p:sp>
      <p:sp>
        <p:nvSpPr>
          <p:cNvPr id="3" name="Marcador de contenido 2"/>
          <p:cNvSpPr>
            <a:spLocks noGrp="1"/>
          </p:cNvSpPr>
          <p:nvPr>
            <p:ph idx="1" hasCustomPrompt="1"/>
          </p:nvPr>
        </p:nvSpPr>
        <p:spPr>
          <a:xfrm>
            <a:off x="765051" y="920377"/>
            <a:ext cx="6158418" cy="4985124"/>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texto 3"/>
          <p:cNvSpPr>
            <a:spLocks noGrp="1"/>
          </p:cNvSpPr>
          <p:nvPr>
            <p:ph type="body" sz="half" idx="2" hasCustomPrompt="1"/>
          </p:nvPr>
        </p:nvSpPr>
        <p:spPr>
          <a:xfrm>
            <a:off x="8337885" y="1741336"/>
            <a:ext cx="3092115"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a:xfrm>
            <a:off x="765051" y="6375679"/>
            <a:ext cx="1233355" cy="348462"/>
          </a:xfrm>
        </p:spPr>
        <p:txBody>
          <a:bodyPr rtlCol="0"/>
          <a:lstStyle/>
          <a:p>
            <a:pPr rtl="0"/>
            <a:fld id="{86DE38A4-2ED2-41C3-AAE4-9BB54B8F91DA}" type="datetime1">
              <a:rPr lang="es-ES" noProof="0" smtClean="0"/>
              <a:t>09/06/2024</a:t>
            </a:fld>
            <a:endParaRPr lang="es-ES" noProof="0"/>
          </a:p>
        </p:txBody>
      </p:sp>
      <p:sp>
        <p:nvSpPr>
          <p:cNvPr id="6" name="Marcador de pie de página 5"/>
          <p:cNvSpPr>
            <a:spLocks noGrp="1"/>
          </p:cNvSpPr>
          <p:nvPr>
            <p:ph type="ftr" sz="quarter" idx="11"/>
          </p:nvPr>
        </p:nvSpPr>
        <p:spPr>
          <a:xfrm>
            <a:off x="2103620" y="6375679"/>
            <a:ext cx="3482179" cy="345796"/>
          </a:xfrm>
        </p:spPr>
        <p:txBody>
          <a:bodyPr rtlCol="0"/>
          <a:lstStyle/>
          <a:p>
            <a:pPr rtl="0"/>
            <a:endParaRPr lang="es-ES" noProof="0"/>
          </a:p>
        </p:txBody>
      </p:sp>
      <p:sp>
        <p:nvSpPr>
          <p:cNvPr id="7" name="Marcador de número de diapositiva 6"/>
          <p:cNvSpPr>
            <a:spLocks noGrp="1"/>
          </p:cNvSpPr>
          <p:nvPr>
            <p:ph type="sldNum" sz="quarter" idx="12"/>
          </p:nvPr>
        </p:nvSpPr>
        <p:spPr>
          <a:xfrm>
            <a:off x="5691014" y="6375679"/>
            <a:ext cx="1232456" cy="345796"/>
          </a:xfrm>
        </p:spPr>
        <p:txBody>
          <a:bodyPr rtlCol="0"/>
          <a:lstStyle/>
          <a:p>
            <a:pPr rtl="0"/>
            <a:fld id="{299DD5A9-4EF1-497E-92EF-2D23CF305E03}" type="slidenum">
              <a:rPr lang="es-ES" noProof="0" smtClean="0"/>
              <a:t>‹Nº›</a:t>
            </a:fld>
            <a:endParaRPr lang="es-ES" noProof="0"/>
          </a:p>
        </p:txBody>
      </p:sp>
      <p:sp>
        <p:nvSpPr>
          <p:cNvPr id="8" name="Rectángulo 7" title="borde derecho"/>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spTree>
      <p:nvGrpSpPr>
        <p:cNvPr id="1" name=""/>
        <p:cNvGrpSpPr/>
        <p:nvPr/>
      </p:nvGrpSpPr>
      <p:grpSpPr>
        <a:xfrm>
          <a:off x="0" y="0"/>
          <a:ext cx="0" cy="0"/>
          <a:chOff x="0" y="0"/>
          <a:chExt cx="0" cy="0"/>
        </a:xfrm>
      </p:grpSpPr>
      <p:sp>
        <p:nvSpPr>
          <p:cNvPr id="3" name="Marcador de posición de imagen 2"/>
          <p:cNvSpPr>
            <a:spLocks noGrp="1" noChangeAspect="1"/>
          </p:cNvSpPr>
          <p:nvPr>
            <p:ph type="pic" idx="1"/>
          </p:nvPr>
        </p:nvSpPr>
        <p:spPr>
          <a:xfrm>
            <a:off x="283464" y="0"/>
            <a:ext cx="7355585"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11" name="Forma libre 11" title="forma de fondo de festoneado derecho"/>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ángulo 11" title="borde derecho"/>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337883" y="457200"/>
            <a:ext cx="3092117" cy="1196670"/>
          </a:xfrm>
        </p:spPr>
        <p:txBody>
          <a:bodyPr rtlCol="0" anchor="b">
            <a:normAutofit/>
          </a:bodyPr>
          <a:lstStyle>
            <a:lvl1pPr>
              <a:lnSpc>
                <a:spcPct val="100000"/>
              </a:lnSpc>
              <a:defRPr sz="1900" b="1" i="0" spc="300" baseline="0">
                <a:solidFill>
                  <a:schemeClr val="accent1"/>
                </a:solidFill>
                <a:latin typeface="+mn-lt"/>
              </a:defRPr>
            </a:lvl1pPr>
          </a:lstStyle>
          <a:p>
            <a:pPr rtl="0"/>
            <a:r>
              <a:rPr lang="es-ES" noProof="0"/>
              <a:t>Haga clic para modificar el estilo de título del patrón</a:t>
            </a:r>
          </a:p>
        </p:txBody>
      </p:sp>
      <p:sp>
        <p:nvSpPr>
          <p:cNvPr id="4" name="Marcador de texto 3"/>
          <p:cNvSpPr>
            <a:spLocks noGrp="1"/>
          </p:cNvSpPr>
          <p:nvPr>
            <p:ph type="body" sz="half" idx="2" hasCustomPrompt="1"/>
          </p:nvPr>
        </p:nvSpPr>
        <p:spPr>
          <a:xfrm>
            <a:off x="8337883" y="1741336"/>
            <a:ext cx="3092117"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a:xfrm>
            <a:off x="765950" y="6375679"/>
            <a:ext cx="1232456" cy="348462"/>
          </a:xfrm>
        </p:spPr>
        <p:txBody>
          <a:bodyPr rtlCol="0"/>
          <a:lstStyle/>
          <a:p>
            <a:pPr rtl="0"/>
            <a:fld id="{51B7036D-F3BB-45F1-A039-A5310454088A}" type="datetime1">
              <a:rPr lang="es-ES" noProof="0" smtClean="0"/>
              <a:t>09/06/2024</a:t>
            </a:fld>
            <a:endParaRPr lang="es-ES" noProof="0"/>
          </a:p>
        </p:txBody>
      </p:sp>
      <p:sp>
        <p:nvSpPr>
          <p:cNvPr id="6" name="Marcador de pie de página 5"/>
          <p:cNvSpPr>
            <a:spLocks noGrp="1"/>
          </p:cNvSpPr>
          <p:nvPr>
            <p:ph type="ftr" sz="quarter" idx="11"/>
          </p:nvPr>
        </p:nvSpPr>
        <p:spPr>
          <a:xfrm>
            <a:off x="2103621" y="6375679"/>
            <a:ext cx="3482178" cy="345796"/>
          </a:xfrm>
        </p:spPr>
        <p:txBody>
          <a:bodyPr rtlCol="0"/>
          <a:lstStyle/>
          <a:p>
            <a:pPr rtl="0"/>
            <a:endParaRPr lang="es-ES" noProof="0"/>
          </a:p>
        </p:txBody>
      </p:sp>
      <p:sp>
        <p:nvSpPr>
          <p:cNvPr id="7" name="Marcador de número de diapositiva 6"/>
          <p:cNvSpPr>
            <a:spLocks noGrp="1"/>
          </p:cNvSpPr>
          <p:nvPr>
            <p:ph type="sldNum" sz="quarter" idx="12"/>
          </p:nvPr>
        </p:nvSpPr>
        <p:spPr>
          <a:xfrm>
            <a:off x="5687568" y="6375679"/>
            <a:ext cx="1234440" cy="345796"/>
          </a:xfrm>
        </p:spPr>
        <p:txBody>
          <a:bodyPr rtlCol="0"/>
          <a:lstStyle/>
          <a:p>
            <a:pPr rtl="0"/>
            <a:fld id="{299DD5A9-4EF1-497E-92EF-2D23CF305E03}" type="slidenum">
              <a:rPr lang="es-ES" noProof="0" smtClean="0"/>
              <a:t>‹Nº›</a:t>
            </a:fld>
            <a:endParaRPr lang="es-ES" noProof="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pPr rtl="0"/>
            <a:r>
              <a:rPr lang="es-ES" noProof="0"/>
              <a:t>Haga clic para modificar el estilo de título del patrón</a:t>
            </a:r>
          </a:p>
        </p:txBody>
      </p:sp>
      <p:sp>
        <p:nvSpPr>
          <p:cNvPr id="3" name="Marcador de texto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fld id="{BB408287-4E3E-4E24-9E3C-DFEDCD14F88F}" type="datetime1">
              <a:rPr lang="es-ES" noProof="0" smtClean="0"/>
              <a:t>09/06/2024</a:t>
            </a:fld>
            <a:endParaRPr lang="es-ES" noProof="0"/>
          </a:p>
        </p:txBody>
      </p:sp>
      <p:sp>
        <p:nvSpPr>
          <p:cNvPr id="5" name="Marcador de pie de página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pPr rtl="0"/>
            <a:endParaRPr lang="es-ES" noProof="0"/>
          </a:p>
        </p:txBody>
      </p:sp>
      <p:sp>
        <p:nvSpPr>
          <p:cNvPr id="6" name="Marcador de número de diapositiva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299DD5A9-4EF1-497E-92EF-2D23CF305E03}" type="slidenum">
              <a:rPr lang="es-ES" noProof="0" smtClean="0"/>
              <a:t>‹Nº›</a:t>
            </a:fld>
            <a:endParaRPr lang="es-ES" noProof="0"/>
          </a:p>
        </p:txBody>
      </p:sp>
      <p:sp>
        <p:nvSpPr>
          <p:cNvPr id="11" name="Forma libre 6" title="Borde izquierdo festoneado"/>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ángulo 11" title="borde derecho"/>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4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4188DD-3717-47D0-B979-D111D81B46AA}"/>
              </a:ext>
            </a:extLst>
          </p:cNvPr>
          <p:cNvSpPr>
            <a:spLocks noGrp="1"/>
          </p:cNvSpPr>
          <p:nvPr>
            <p:ph type="ctrTitle"/>
          </p:nvPr>
        </p:nvSpPr>
        <p:spPr>
          <a:xfrm>
            <a:off x="1033698" y="1098388"/>
            <a:ext cx="10318418" cy="4394988"/>
          </a:xfrm>
        </p:spPr>
        <p:txBody>
          <a:bodyPr rtlCol="0"/>
          <a:lstStyle/>
          <a:p>
            <a:r>
              <a:rPr lang="es-EC" sz="4800" b="1" i="0" u="none" strike="noStrike" baseline="0" dirty="0">
                <a:latin typeface="BerkeleyStd-Bold"/>
              </a:rPr>
              <a:t>Funciones</a:t>
            </a:r>
            <a:br>
              <a:rPr lang="es-EC" sz="4800" b="1" i="0" u="none" strike="noStrike" baseline="0" dirty="0">
                <a:latin typeface="BerkeleyStd-Bold"/>
              </a:rPr>
            </a:br>
            <a:r>
              <a:rPr lang="es-EC" sz="4800" b="1" i="0" u="none" strike="noStrike" baseline="0" dirty="0">
                <a:latin typeface="BerkeleyStd-Bold"/>
              </a:rPr>
              <a:t>administrativas</a:t>
            </a:r>
            <a:endParaRPr lang="es-ES" sz="4800" dirty="0">
              <a:latin typeface="Bodoni MT" panose="02070603080606020203" pitchFamily="18" charset="0"/>
            </a:endParaRPr>
          </a:p>
        </p:txBody>
      </p:sp>
    </p:spTree>
    <p:extLst>
      <p:ext uri="{BB962C8B-B14F-4D97-AF65-F5344CB8AC3E}">
        <p14:creationId xmlns:p14="http://schemas.microsoft.com/office/powerpoint/2010/main" val="195701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rotocolo, normas, técnicas y procedimientos de servicio - YouTube">
            <a:extLst>
              <a:ext uri="{FF2B5EF4-FFF2-40B4-BE49-F238E27FC236}">
                <a16:creationId xmlns:a16="http://schemas.microsoft.com/office/drawing/2014/main" id="{AB89AF05-5AD6-4D6C-9BB2-5E069E9FDFA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83667" y="515153"/>
            <a:ext cx="4927735" cy="3284113"/>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a:extLst>
              <a:ext uri="{FF2B5EF4-FFF2-40B4-BE49-F238E27FC236}">
                <a16:creationId xmlns:a16="http://schemas.microsoft.com/office/drawing/2014/main" id="{9B81C8F4-2B28-2C5D-7CC5-EED3C8AB380C}"/>
              </a:ext>
            </a:extLst>
          </p:cNvPr>
          <p:cNvPicPr>
            <a:picLocks noChangeAspect="1"/>
          </p:cNvPicPr>
          <p:nvPr/>
        </p:nvPicPr>
        <p:blipFill>
          <a:blip r:embed="rId3"/>
          <a:stretch>
            <a:fillRect/>
          </a:stretch>
        </p:blipFill>
        <p:spPr>
          <a:xfrm>
            <a:off x="6465194" y="2627290"/>
            <a:ext cx="4340182" cy="4230710"/>
          </a:xfrm>
          <a:prstGeom prst="rect">
            <a:avLst/>
          </a:prstGeom>
        </p:spPr>
      </p:pic>
    </p:spTree>
    <p:extLst>
      <p:ext uri="{BB962C8B-B14F-4D97-AF65-F5344CB8AC3E}">
        <p14:creationId xmlns:p14="http://schemas.microsoft.com/office/powerpoint/2010/main" val="3564375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591ED45-72A6-42D8-9A05-3FA6D37BEF73}"/>
              </a:ext>
            </a:extLst>
          </p:cNvPr>
          <p:cNvSpPr>
            <a:spLocks noGrp="1"/>
          </p:cNvSpPr>
          <p:nvPr>
            <p:ph idx="1"/>
          </p:nvPr>
        </p:nvSpPr>
        <p:spPr>
          <a:xfrm>
            <a:off x="914400" y="309093"/>
            <a:ext cx="10869769" cy="5795492"/>
          </a:xfrm>
        </p:spPr>
        <p:txBody>
          <a:bodyPr rtlCol="0">
            <a:normAutofit/>
          </a:bodyPr>
          <a:lstStyle/>
          <a:p>
            <a:pPr marL="0" indent="0" rtl="0">
              <a:buNone/>
            </a:pPr>
            <a:endParaRPr lang="es-MX" sz="2400" dirty="0"/>
          </a:p>
          <a:p>
            <a:pPr marL="0" indent="0" rtl="0">
              <a:buNone/>
            </a:pPr>
            <a:r>
              <a:rPr lang="es-MX" sz="2400" dirty="0"/>
              <a:t>La planificación en la atención de enfermería es un pensamiento sistematizado previo para determinar el rumbo de las acciones que se deben realizar para lograr los objetivos, en función de ello se traza un plan.</a:t>
            </a:r>
          </a:p>
          <a:p>
            <a:pPr marL="0" indent="0" rtl="0">
              <a:buNone/>
            </a:pPr>
            <a:endParaRPr lang="es-MX" sz="2400" dirty="0"/>
          </a:p>
          <a:p>
            <a:pPr marL="0" indent="0" rtl="0">
              <a:buNone/>
            </a:pPr>
            <a:r>
              <a:rPr lang="es-MX" sz="2400" dirty="0"/>
              <a:t>Permite dar un uso eficiente de los recursos humanos y materiales y la administración de los cuidados que recibe el paciente. La planificación ayuda a encaminar las actividades y tareas del profesional de enfermería de forma sistemática, racional, ordenada y pertinente, utilizando adecuadamente los recursos existentes para conseguir la calidad de la atención, disminuir el coste y proporcionar beneficio social en un ambiente satisfactorio para el paciente y para el propio profesional de enfermería</a:t>
            </a:r>
            <a:endParaRPr lang="es-E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1080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631FE0D-1BBA-7386-965C-2488A58DBEAC}"/>
              </a:ext>
            </a:extLst>
          </p:cNvPr>
          <p:cNvSpPr>
            <a:spLocks noGrp="1"/>
          </p:cNvSpPr>
          <p:nvPr>
            <p:ph idx="1"/>
          </p:nvPr>
        </p:nvSpPr>
        <p:spPr>
          <a:xfrm>
            <a:off x="1251678" y="798491"/>
            <a:ext cx="10339308" cy="5344732"/>
          </a:xfrm>
        </p:spPr>
        <p:txBody>
          <a:bodyPr>
            <a:normAutofit lnSpcReduction="10000"/>
          </a:bodyPr>
          <a:lstStyle/>
          <a:p>
            <a:pPr marL="0" indent="0">
              <a:buNone/>
            </a:pPr>
            <a:r>
              <a:rPr lang="es-MX" sz="3200" dirty="0"/>
              <a:t>Proporciona a las enfermeras una dirección a seguir y puede refrescar y dar nueva energía a una organización. Una buena planificación de los cuidados de enfermería es un componente fundamental para garantizar una atención de excelencia al paciente y conseguir los mejores resultados posibles</a:t>
            </a:r>
          </a:p>
          <a:p>
            <a:pPr marL="0" indent="0">
              <a:buNone/>
            </a:pPr>
            <a:endParaRPr lang="es-MX" sz="3200" dirty="0"/>
          </a:p>
          <a:p>
            <a:pPr marL="0" indent="0">
              <a:buNone/>
            </a:pPr>
            <a:r>
              <a:rPr lang="es-MX" sz="3200" dirty="0"/>
              <a:t>Permite elevar la calidad en los servicios prestados en los niveles de prevención, promoción, cuidados y rehabilitación de la salud.</a:t>
            </a:r>
            <a:endParaRPr lang="es-EC" sz="3200" dirty="0"/>
          </a:p>
        </p:txBody>
      </p:sp>
    </p:spTree>
    <p:extLst>
      <p:ext uri="{BB962C8B-B14F-4D97-AF65-F5344CB8AC3E}">
        <p14:creationId xmlns:p14="http://schemas.microsoft.com/office/powerpoint/2010/main" val="2928419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853838-A6E7-715B-1119-DD06F2AB6B38}"/>
              </a:ext>
            </a:extLst>
          </p:cNvPr>
          <p:cNvSpPr>
            <a:spLocks noGrp="1"/>
          </p:cNvSpPr>
          <p:nvPr>
            <p:ph idx="1"/>
          </p:nvPr>
        </p:nvSpPr>
        <p:spPr>
          <a:xfrm>
            <a:off x="1200163" y="856447"/>
            <a:ext cx="10178322" cy="4707226"/>
          </a:xfrm>
        </p:spPr>
        <p:txBody>
          <a:bodyPr>
            <a:normAutofit lnSpcReduction="10000"/>
          </a:bodyPr>
          <a:lstStyle/>
          <a:p>
            <a:pPr marL="0" indent="0" algn="l">
              <a:buNone/>
            </a:pPr>
            <a:endParaRPr lang="es-EC" sz="4000" b="0" i="0" u="none" strike="noStrike" baseline="0" dirty="0">
              <a:solidFill>
                <a:srgbClr val="FF00FF"/>
              </a:solidFill>
              <a:latin typeface="DaxPro-Regular"/>
            </a:endParaRPr>
          </a:p>
          <a:p>
            <a:pPr marL="0" indent="0" algn="l">
              <a:buNone/>
            </a:pPr>
            <a:r>
              <a:rPr lang="es-EC" sz="4400" b="0" i="0" u="none" strike="noStrike" baseline="0" dirty="0">
                <a:solidFill>
                  <a:srgbClr val="FF00FF"/>
                </a:solidFill>
                <a:latin typeface="DaxPro-Regular"/>
              </a:rPr>
              <a:t>Pasos de la planeación</a:t>
            </a:r>
          </a:p>
          <a:p>
            <a:pPr marL="0" indent="0" algn="l">
              <a:buNone/>
            </a:pPr>
            <a:r>
              <a:rPr lang="es-MX" sz="3600" b="0" i="0" u="none" strike="noStrike" baseline="0" dirty="0">
                <a:solidFill>
                  <a:srgbClr val="000000"/>
                </a:solidFill>
                <a:latin typeface="BerkeleyStd-Medium"/>
              </a:rPr>
              <a:t>Para planear es importante mantener un orden y un sistema</a:t>
            </a:r>
          </a:p>
          <a:p>
            <a:pPr marL="0" indent="0" algn="l">
              <a:buNone/>
            </a:pPr>
            <a:r>
              <a:rPr lang="es-EC" sz="3600" b="0" i="0" u="none" strike="noStrike" baseline="0" dirty="0">
                <a:solidFill>
                  <a:srgbClr val="FF00FF"/>
                </a:solidFill>
                <a:latin typeface="BerkeleyStd-Medium"/>
              </a:rPr>
              <a:t>1. </a:t>
            </a:r>
            <a:r>
              <a:rPr lang="es-EC" sz="3600" b="0" i="0" u="none" strike="noStrike" baseline="0" dirty="0">
                <a:solidFill>
                  <a:srgbClr val="000000"/>
                </a:solidFill>
                <a:latin typeface="BerkeleyStd-Medium"/>
              </a:rPr>
              <a:t>Fijar objetivos.</a:t>
            </a:r>
          </a:p>
          <a:p>
            <a:pPr marL="0" indent="0" algn="l">
              <a:buNone/>
            </a:pPr>
            <a:r>
              <a:rPr lang="es-EC" sz="3600" b="0" i="0" u="none" strike="noStrike" baseline="0" dirty="0">
                <a:solidFill>
                  <a:srgbClr val="FF00FF"/>
                </a:solidFill>
                <a:latin typeface="BerkeleyStd-Medium"/>
              </a:rPr>
              <a:t>2. </a:t>
            </a:r>
            <a:r>
              <a:rPr lang="es-EC" sz="3600" b="0" i="0" u="none" strike="noStrike" baseline="0" dirty="0">
                <a:solidFill>
                  <a:srgbClr val="000000"/>
                </a:solidFill>
                <a:latin typeface="BerkeleyStd-Medium"/>
              </a:rPr>
              <a:t>Investigación.</a:t>
            </a:r>
          </a:p>
          <a:p>
            <a:pPr marL="0" indent="0" algn="l">
              <a:buNone/>
            </a:pPr>
            <a:r>
              <a:rPr lang="es-MX" sz="3600" b="0" i="0" u="none" strike="noStrike" baseline="0" dirty="0">
                <a:solidFill>
                  <a:srgbClr val="FF00FF"/>
                </a:solidFill>
                <a:latin typeface="BerkeleyStd-Medium"/>
              </a:rPr>
              <a:t>3. </a:t>
            </a:r>
            <a:r>
              <a:rPr lang="es-MX" sz="3600" b="0" i="0" u="none" strike="noStrike" baseline="0" dirty="0">
                <a:solidFill>
                  <a:srgbClr val="000000"/>
                </a:solidFill>
                <a:latin typeface="BerkeleyStd-Medium"/>
              </a:rPr>
              <a:t>Análisis y toma de decisiones.</a:t>
            </a:r>
          </a:p>
        </p:txBody>
      </p:sp>
    </p:spTree>
    <p:extLst>
      <p:ext uri="{BB962C8B-B14F-4D97-AF65-F5344CB8AC3E}">
        <p14:creationId xmlns:p14="http://schemas.microsoft.com/office/powerpoint/2010/main" val="3474090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36B5252-58F6-BA7F-DBB6-E77D34BE40F9}"/>
              </a:ext>
            </a:extLst>
          </p:cNvPr>
          <p:cNvSpPr>
            <a:spLocks noGrp="1"/>
          </p:cNvSpPr>
          <p:nvPr>
            <p:ph idx="1"/>
          </p:nvPr>
        </p:nvSpPr>
        <p:spPr>
          <a:xfrm>
            <a:off x="991673" y="850007"/>
            <a:ext cx="10650828" cy="5029586"/>
          </a:xfrm>
        </p:spPr>
        <p:txBody>
          <a:bodyPr/>
          <a:lstStyle/>
          <a:p>
            <a:pPr marL="0" indent="0" algn="l">
              <a:buNone/>
            </a:pPr>
            <a:r>
              <a:rPr lang="es-EC" sz="3600" b="0" i="0" u="none" strike="noStrike" baseline="0" dirty="0">
                <a:solidFill>
                  <a:srgbClr val="FF00FF"/>
                </a:solidFill>
                <a:latin typeface="DaxPro-Regular"/>
              </a:rPr>
              <a:t>1. Fijar objetivos</a:t>
            </a:r>
          </a:p>
          <a:p>
            <a:pPr marL="0" indent="0" algn="l">
              <a:buNone/>
            </a:pPr>
            <a:r>
              <a:rPr lang="es-MX" sz="2800" b="0" i="0" u="none" strike="noStrike" baseline="0" dirty="0">
                <a:solidFill>
                  <a:srgbClr val="000000"/>
                </a:solidFill>
                <a:latin typeface="BerkeleyStd-Medium"/>
              </a:rPr>
              <a:t>Los objetivos son los fines hacia los cuales se encaminan las actividades detalladas en los planes</a:t>
            </a:r>
          </a:p>
          <a:p>
            <a:pPr marL="0" indent="0" algn="l">
              <a:buNone/>
            </a:pPr>
            <a:r>
              <a:rPr lang="es-MX" sz="2800" b="0" i="0" u="none" strike="noStrike" baseline="0" dirty="0">
                <a:solidFill>
                  <a:srgbClr val="000000"/>
                </a:solidFill>
                <a:latin typeface="BerkeleyStd-Medium"/>
              </a:rPr>
              <a:t>Los objetivos en los planes y programas son importantes porque:</a:t>
            </a:r>
          </a:p>
          <a:p>
            <a:pPr marL="0" indent="0" algn="l">
              <a:buNone/>
            </a:pPr>
            <a:r>
              <a:rPr lang="es-MX" sz="2800" b="0" i="0" u="none" strike="noStrike" baseline="0" dirty="0">
                <a:solidFill>
                  <a:srgbClr val="FF00FF"/>
                </a:solidFill>
                <a:latin typeface="BerkeleyStd-Medium"/>
              </a:rPr>
              <a:t>• </a:t>
            </a:r>
            <a:r>
              <a:rPr lang="es-MX" sz="2800" b="0" i="0" u="none" strike="noStrike" baseline="0" dirty="0">
                <a:solidFill>
                  <a:srgbClr val="000000"/>
                </a:solidFill>
                <a:latin typeface="BerkeleyStd-Medium"/>
              </a:rPr>
              <a:t>Determinan el camino a seguir para la acción</a:t>
            </a:r>
          </a:p>
          <a:p>
            <a:pPr marL="0" indent="0" algn="l">
              <a:buNone/>
            </a:pPr>
            <a:r>
              <a:rPr lang="es-EC" sz="2800" b="0" i="0" u="none" strike="noStrike" baseline="0" dirty="0">
                <a:solidFill>
                  <a:srgbClr val="FF00FF"/>
                </a:solidFill>
                <a:latin typeface="BerkeleyStd-Medium"/>
              </a:rPr>
              <a:t>• </a:t>
            </a:r>
            <a:r>
              <a:rPr lang="es-EC" sz="2800" b="0" i="0" u="none" strike="noStrike" baseline="0" dirty="0">
                <a:solidFill>
                  <a:srgbClr val="000000"/>
                </a:solidFill>
                <a:latin typeface="BerkeleyStd-Medium"/>
              </a:rPr>
              <a:t>Son directrices precisas</a:t>
            </a:r>
          </a:p>
          <a:p>
            <a:pPr marL="0" indent="0" algn="l">
              <a:buNone/>
            </a:pPr>
            <a:r>
              <a:rPr lang="es-MX" sz="2800" b="0" i="0" u="none" strike="noStrike" baseline="0" dirty="0">
                <a:solidFill>
                  <a:srgbClr val="FF00FF"/>
                </a:solidFill>
                <a:latin typeface="BerkeleyStd-Medium"/>
              </a:rPr>
              <a:t>• </a:t>
            </a:r>
            <a:r>
              <a:rPr lang="es-MX" sz="2800" b="0" i="0" u="none" strike="noStrike" baseline="0" dirty="0">
                <a:solidFill>
                  <a:srgbClr val="000000"/>
                </a:solidFill>
                <a:latin typeface="BerkeleyStd-Medium"/>
              </a:rPr>
              <a:t>Se constituyen en parámetros de medición de los alcances</a:t>
            </a:r>
          </a:p>
          <a:p>
            <a:pPr marL="0" indent="0" algn="l">
              <a:buNone/>
            </a:pPr>
            <a:r>
              <a:rPr lang="es-MX" sz="2800" b="0" i="0" u="none" strike="noStrike" baseline="0" dirty="0">
                <a:solidFill>
                  <a:srgbClr val="FF00FF"/>
                </a:solidFill>
                <a:latin typeface="BerkeleyStd-Medium"/>
              </a:rPr>
              <a:t>• </a:t>
            </a:r>
            <a:r>
              <a:rPr lang="es-MX" sz="2800" b="0" i="0" u="none" strike="noStrike" baseline="0" dirty="0">
                <a:solidFill>
                  <a:srgbClr val="000000"/>
                </a:solidFill>
                <a:latin typeface="BerkeleyStd-Medium"/>
              </a:rPr>
              <a:t>Se logra el mayor aprovechamiento de recursos</a:t>
            </a:r>
            <a:endParaRPr lang="es-EC" sz="2800" dirty="0"/>
          </a:p>
          <a:p>
            <a:pPr marL="0" indent="0">
              <a:buNone/>
            </a:pPr>
            <a:endParaRPr lang="es-EC" dirty="0"/>
          </a:p>
        </p:txBody>
      </p:sp>
    </p:spTree>
    <p:extLst>
      <p:ext uri="{BB962C8B-B14F-4D97-AF65-F5344CB8AC3E}">
        <p14:creationId xmlns:p14="http://schemas.microsoft.com/office/powerpoint/2010/main" val="3569004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8090D30-3A98-E558-9CF3-6D4B2D53157A}"/>
              </a:ext>
            </a:extLst>
          </p:cNvPr>
          <p:cNvSpPr>
            <a:spLocks noGrp="1"/>
          </p:cNvSpPr>
          <p:nvPr>
            <p:ph idx="1"/>
          </p:nvPr>
        </p:nvSpPr>
        <p:spPr>
          <a:xfrm>
            <a:off x="1107583" y="437882"/>
            <a:ext cx="10322417" cy="6117464"/>
          </a:xfrm>
        </p:spPr>
        <p:txBody>
          <a:bodyPr/>
          <a:lstStyle/>
          <a:p>
            <a:pPr marL="0" indent="0" algn="l">
              <a:buNone/>
            </a:pPr>
            <a:r>
              <a:rPr lang="es-EC" sz="3200" b="0" i="0" u="none" strike="noStrike" baseline="0" dirty="0">
                <a:solidFill>
                  <a:srgbClr val="FF00FF"/>
                </a:solidFill>
                <a:latin typeface="NewBaskervilleStd-Roman"/>
              </a:rPr>
              <a:t>Clasificación de objetivos</a:t>
            </a:r>
          </a:p>
          <a:p>
            <a:pPr marL="0" indent="0" algn="l">
              <a:buNone/>
            </a:pPr>
            <a:r>
              <a:rPr lang="es-MX" sz="2400" b="0" i="0" u="none" strike="noStrike" baseline="0" dirty="0">
                <a:solidFill>
                  <a:srgbClr val="000000"/>
                </a:solidFill>
                <a:latin typeface="BerkeleyStd-Medium"/>
              </a:rPr>
              <a:t>Los objetivos pueden clasificarse según el tiempo requerido para su ejecución, el área de influencia, el nivel directivo, la estructura formal, el financiamiento, la aprobación y la determinación </a:t>
            </a:r>
            <a:r>
              <a:rPr lang="es-EC" sz="2400" b="0" i="0" u="none" strike="noStrike" baseline="0" dirty="0">
                <a:solidFill>
                  <a:srgbClr val="000000"/>
                </a:solidFill>
                <a:latin typeface="BerkeleyStd-Medium"/>
              </a:rPr>
              <a:t>de operaciones necesarias</a:t>
            </a:r>
          </a:p>
          <a:p>
            <a:pPr marL="0" indent="0" algn="l">
              <a:buNone/>
            </a:pPr>
            <a:endParaRPr lang="es-EC" dirty="0"/>
          </a:p>
        </p:txBody>
      </p:sp>
      <p:pic>
        <p:nvPicPr>
          <p:cNvPr id="4" name="Imagen 3">
            <a:extLst>
              <a:ext uri="{FF2B5EF4-FFF2-40B4-BE49-F238E27FC236}">
                <a16:creationId xmlns:a16="http://schemas.microsoft.com/office/drawing/2014/main" id="{844F75E6-9B65-F66C-BFF2-475B12A52CC7}"/>
              </a:ext>
            </a:extLst>
          </p:cNvPr>
          <p:cNvPicPr>
            <a:picLocks noChangeAspect="1"/>
          </p:cNvPicPr>
          <p:nvPr/>
        </p:nvPicPr>
        <p:blipFill>
          <a:blip r:embed="rId2"/>
          <a:stretch>
            <a:fillRect/>
          </a:stretch>
        </p:blipFill>
        <p:spPr>
          <a:xfrm>
            <a:off x="2369712" y="2356835"/>
            <a:ext cx="6980349" cy="4340180"/>
          </a:xfrm>
          <a:prstGeom prst="rect">
            <a:avLst/>
          </a:prstGeom>
        </p:spPr>
      </p:pic>
    </p:spTree>
    <p:extLst>
      <p:ext uri="{BB962C8B-B14F-4D97-AF65-F5344CB8AC3E}">
        <p14:creationId xmlns:p14="http://schemas.microsoft.com/office/powerpoint/2010/main" val="92856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8">
            <a:extLst>
              <a:ext uri="{FF2B5EF4-FFF2-40B4-BE49-F238E27FC236}">
                <a16:creationId xmlns:a16="http://schemas.microsoft.com/office/drawing/2014/main" id="{858D5929-F2EC-9C9E-CE3C-707E7429589D}"/>
              </a:ext>
            </a:extLst>
          </p:cNvPr>
          <p:cNvSpPr>
            <a:spLocks noGrp="1"/>
          </p:cNvSpPr>
          <p:nvPr>
            <p:ph idx="1"/>
          </p:nvPr>
        </p:nvSpPr>
        <p:spPr>
          <a:xfrm>
            <a:off x="1017431" y="798491"/>
            <a:ext cx="10412569" cy="5081102"/>
          </a:xfrm>
        </p:spPr>
        <p:txBody>
          <a:bodyPr>
            <a:normAutofit/>
          </a:bodyPr>
          <a:lstStyle/>
          <a:p>
            <a:pPr marL="0" indent="0" algn="l">
              <a:buNone/>
            </a:pPr>
            <a:endParaRPr lang="es-MX" sz="2800" b="0" i="0" u="none" strike="noStrike" baseline="0" dirty="0">
              <a:latin typeface="BerkeleyStd-Medium"/>
            </a:endParaRPr>
          </a:p>
          <a:p>
            <a:pPr marL="0" indent="0" algn="l">
              <a:buNone/>
            </a:pPr>
            <a:endParaRPr lang="es-MX" sz="2800" dirty="0">
              <a:latin typeface="BerkeleyStd-Medium"/>
            </a:endParaRPr>
          </a:p>
          <a:p>
            <a:pPr marL="0" indent="0" algn="l">
              <a:buNone/>
            </a:pPr>
            <a:r>
              <a:rPr lang="es-MX" sz="2800" b="0" i="0" u="none" strike="noStrike" baseline="0" dirty="0">
                <a:latin typeface="BerkeleyStd-Medium"/>
              </a:rPr>
              <a:t>Los objetivos, sin embargo, son lineales; es decir, el logro de uno permite el del que lo precede.</a:t>
            </a:r>
          </a:p>
          <a:p>
            <a:pPr marL="0" indent="0" algn="l">
              <a:buNone/>
            </a:pPr>
            <a:endParaRPr lang="es-MX" sz="2800" b="0" i="0" u="none" strike="noStrike" baseline="0" dirty="0">
              <a:latin typeface="BerkeleyStd-Medium"/>
            </a:endParaRPr>
          </a:p>
          <a:p>
            <a:pPr marL="0" indent="0" algn="l">
              <a:buNone/>
            </a:pPr>
            <a:r>
              <a:rPr lang="es-MX" sz="2800" b="0" i="0" u="none" strike="noStrike" baseline="0" dirty="0">
                <a:latin typeface="BerkeleyStd-Medium"/>
              </a:rPr>
              <a:t>Es sumamente difícil hacer funcionar una red compleja de objetivos y, por supuesto, exige una pesada carga de trabajo para los administradores.</a:t>
            </a:r>
            <a:endParaRPr lang="es-EC" sz="2800" dirty="0"/>
          </a:p>
        </p:txBody>
      </p:sp>
    </p:spTree>
    <p:extLst>
      <p:ext uri="{BB962C8B-B14F-4D97-AF65-F5344CB8AC3E}">
        <p14:creationId xmlns:p14="http://schemas.microsoft.com/office/powerpoint/2010/main" val="4101298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03A3AE9-7768-D8D0-5E2A-43EE19D53862}"/>
              </a:ext>
            </a:extLst>
          </p:cNvPr>
          <p:cNvSpPr>
            <a:spLocks noGrp="1"/>
          </p:cNvSpPr>
          <p:nvPr>
            <p:ph idx="1"/>
          </p:nvPr>
        </p:nvSpPr>
        <p:spPr>
          <a:xfrm>
            <a:off x="1251678" y="862885"/>
            <a:ext cx="10178322" cy="5016707"/>
          </a:xfrm>
        </p:spPr>
        <p:txBody>
          <a:bodyPr/>
          <a:lstStyle/>
          <a:p>
            <a:pPr marL="0" indent="0">
              <a:buNone/>
            </a:pPr>
            <a:r>
              <a:rPr lang="es-EC" sz="3600" b="0" i="0" u="none" strike="noStrike" baseline="0" dirty="0">
                <a:solidFill>
                  <a:srgbClr val="365F91"/>
                </a:solidFill>
                <a:latin typeface="Verdana" panose="020B0604030504040204" pitchFamily="34" charset="0"/>
              </a:rPr>
              <a:t>Tipos de planificación </a:t>
            </a:r>
          </a:p>
          <a:p>
            <a:pPr marL="0" indent="0">
              <a:buNone/>
            </a:pPr>
            <a:endParaRPr lang="es-EC" sz="2400" b="0" i="0" u="none" strike="noStrike" baseline="0" dirty="0">
              <a:solidFill>
                <a:srgbClr val="000000"/>
              </a:solidFill>
              <a:latin typeface="Verdana" panose="020B0604030504040204" pitchFamily="34" charset="0"/>
            </a:endParaRPr>
          </a:p>
          <a:p>
            <a:pPr marL="0" indent="0">
              <a:buNone/>
            </a:pPr>
            <a:r>
              <a:rPr lang="es-EC" sz="2400" b="0" i="0" u="none" strike="noStrike" baseline="0" dirty="0">
                <a:solidFill>
                  <a:srgbClr val="000000"/>
                </a:solidFill>
                <a:latin typeface="Verdana" panose="020B0604030504040204" pitchFamily="34" charset="0"/>
              </a:rPr>
              <a:t>Normativa o de políticas </a:t>
            </a:r>
          </a:p>
          <a:p>
            <a:endParaRPr lang="es-EC" sz="2400" b="0" i="0" u="none" strike="noStrike" baseline="0" dirty="0">
              <a:solidFill>
                <a:srgbClr val="000000"/>
              </a:solidFill>
              <a:latin typeface="Verdana" panose="020B0604030504040204" pitchFamily="34" charset="0"/>
            </a:endParaRPr>
          </a:p>
          <a:p>
            <a:pPr marL="0" indent="0">
              <a:buNone/>
            </a:pPr>
            <a:r>
              <a:rPr lang="es-MX" sz="2400" b="0" i="0" u="none" strike="noStrike" baseline="0" dirty="0">
                <a:solidFill>
                  <a:srgbClr val="000000"/>
                </a:solidFill>
                <a:latin typeface="Verdana" panose="020B0604030504040204" pitchFamily="34" charset="0"/>
              </a:rPr>
              <a:t>Establece la misión de la organización, tiene una perspectiva temporal basada en el más largo plazo, define la misión, visión y valores, estableciendo la orientación general hacia la que debe encaminarse la organización. Afecta a la Macro gestión. </a:t>
            </a:r>
            <a:endParaRPr lang="es-EC" sz="2400" dirty="0"/>
          </a:p>
        </p:txBody>
      </p:sp>
    </p:spTree>
    <p:extLst>
      <p:ext uri="{BB962C8B-B14F-4D97-AF65-F5344CB8AC3E}">
        <p14:creationId xmlns:p14="http://schemas.microsoft.com/office/powerpoint/2010/main" val="3319690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6E40C2A-7855-805D-CAA8-EE109D03E43E}"/>
              </a:ext>
            </a:extLst>
          </p:cNvPr>
          <p:cNvSpPr>
            <a:spLocks noGrp="1"/>
          </p:cNvSpPr>
          <p:nvPr>
            <p:ph idx="1"/>
          </p:nvPr>
        </p:nvSpPr>
        <p:spPr>
          <a:xfrm>
            <a:off x="1251678" y="206062"/>
            <a:ext cx="10178322" cy="5673531"/>
          </a:xfrm>
        </p:spPr>
        <p:txBody>
          <a:bodyPr>
            <a:normAutofit/>
          </a:bodyPr>
          <a:lstStyle/>
          <a:p>
            <a:pPr algn="l"/>
            <a:endParaRPr lang="es-EC" sz="1800" b="0" i="0" u="none" strike="noStrike" baseline="0" dirty="0">
              <a:solidFill>
                <a:srgbClr val="000000"/>
              </a:solidFill>
              <a:latin typeface="Verdana" panose="020B0604030504040204" pitchFamily="34" charset="0"/>
            </a:endParaRPr>
          </a:p>
          <a:p>
            <a:r>
              <a:rPr lang="es-EC" sz="2400" b="0" i="0" u="none" strike="noStrike" baseline="0" dirty="0">
                <a:solidFill>
                  <a:srgbClr val="000000"/>
                </a:solidFill>
                <a:latin typeface="Verdana" panose="020B0604030504040204" pitchFamily="34" charset="0"/>
              </a:rPr>
              <a:t>Estratégica </a:t>
            </a:r>
          </a:p>
          <a:p>
            <a:pPr marL="0" indent="0">
              <a:buNone/>
            </a:pPr>
            <a:r>
              <a:rPr lang="es-MX" sz="2400" b="0" i="0" u="none" strike="noStrike" baseline="0" dirty="0">
                <a:solidFill>
                  <a:srgbClr val="000000"/>
                </a:solidFill>
                <a:latin typeface="Verdana" panose="020B0604030504040204" pitchFamily="34" charset="0"/>
              </a:rPr>
              <a:t>Es una planificación a plazo largo. Delimita los fines de la organización, decide las prioridades de acción y las alternativas entre las diferentes orientaciones que se pueden tomar en el futuro.</a:t>
            </a:r>
          </a:p>
          <a:p>
            <a:r>
              <a:rPr lang="es-MX" sz="2400" b="0" i="0" u="none" strike="noStrike" baseline="0" dirty="0">
                <a:solidFill>
                  <a:srgbClr val="000000"/>
                </a:solidFill>
                <a:latin typeface="Verdana" panose="020B0604030504040204" pitchFamily="34" charset="0"/>
              </a:rPr>
              <a:t>La planificación estratégica establece los planes de acción para conseguir objetivos realizando un análisis interno de la organización y un análisis del entorno en el que se desenvuelve la misma y estableciendo a partir de ambos análisis las estrategias que se consideran más adecuadas. </a:t>
            </a:r>
            <a:endParaRPr lang="es-EC" sz="2400" dirty="0"/>
          </a:p>
        </p:txBody>
      </p:sp>
    </p:spTree>
    <p:extLst>
      <p:ext uri="{BB962C8B-B14F-4D97-AF65-F5344CB8AC3E}">
        <p14:creationId xmlns:p14="http://schemas.microsoft.com/office/powerpoint/2010/main" val="3180506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D3550E-B9C5-EA2A-3955-C445DDCE51EF}"/>
              </a:ext>
            </a:extLst>
          </p:cNvPr>
          <p:cNvSpPr>
            <a:spLocks noGrp="1"/>
          </p:cNvSpPr>
          <p:nvPr>
            <p:ph idx="1"/>
          </p:nvPr>
        </p:nvSpPr>
        <p:spPr>
          <a:xfrm>
            <a:off x="1251678" y="399245"/>
            <a:ext cx="10178322" cy="5480347"/>
          </a:xfrm>
        </p:spPr>
        <p:txBody>
          <a:bodyPr/>
          <a:lstStyle/>
          <a:p>
            <a:pPr marL="0" indent="0">
              <a:buNone/>
            </a:pPr>
            <a:endParaRPr lang="es-MX" sz="2000" b="0" i="0" u="none" strike="noStrike" baseline="0" dirty="0">
              <a:solidFill>
                <a:srgbClr val="000000"/>
              </a:solidFill>
              <a:latin typeface="Verdana" panose="020B0604030504040204" pitchFamily="34" charset="0"/>
            </a:endParaRPr>
          </a:p>
          <a:p>
            <a:pPr marL="0" indent="0">
              <a:buNone/>
            </a:pPr>
            <a:endParaRPr lang="es-MX" sz="2800" b="0" i="0" u="none" strike="noStrike" baseline="0" dirty="0">
              <a:solidFill>
                <a:srgbClr val="000000"/>
              </a:solidFill>
              <a:latin typeface="Verdana" panose="020B0604030504040204" pitchFamily="34" charset="0"/>
            </a:endParaRPr>
          </a:p>
          <a:p>
            <a:pPr marL="0" indent="0">
              <a:buNone/>
            </a:pPr>
            <a:r>
              <a:rPr lang="es-MX" sz="2800" b="0" i="0" u="none" strike="noStrike" baseline="0" dirty="0">
                <a:solidFill>
                  <a:srgbClr val="000000"/>
                </a:solidFill>
                <a:latin typeface="Verdana" panose="020B0604030504040204" pitchFamily="34" charset="0"/>
              </a:rPr>
              <a:t>Afecta a macro y meso gestión. </a:t>
            </a:r>
          </a:p>
          <a:p>
            <a:pPr marL="0" indent="0">
              <a:buNone/>
            </a:pPr>
            <a:endParaRPr lang="es-MX" sz="2800" b="0" i="0" u="none" strike="noStrike" baseline="0" dirty="0">
              <a:solidFill>
                <a:srgbClr val="000000"/>
              </a:solidFill>
              <a:latin typeface="Verdana" panose="020B0604030504040204" pitchFamily="34" charset="0"/>
            </a:endParaRPr>
          </a:p>
          <a:p>
            <a:pPr marL="0" indent="0">
              <a:buNone/>
            </a:pPr>
            <a:r>
              <a:rPr lang="es-MX" sz="2800" b="0" i="0" u="none" strike="noStrike" baseline="0" dirty="0">
                <a:solidFill>
                  <a:srgbClr val="000000"/>
                </a:solidFill>
                <a:latin typeface="Verdana" panose="020B0604030504040204" pitchFamily="34" charset="0"/>
              </a:rPr>
              <a:t>Como herramienta de Planificación estratégica más conocida tenemos el análisis FODA. </a:t>
            </a:r>
          </a:p>
          <a:p>
            <a:pPr marL="0" indent="0">
              <a:buNone/>
            </a:pPr>
            <a:r>
              <a:rPr lang="es-MX" sz="2800" dirty="0">
                <a:solidFill>
                  <a:srgbClr val="000000"/>
                </a:solidFill>
                <a:latin typeface="Verdana" panose="020B0604030504040204" pitchFamily="34" charset="0"/>
              </a:rPr>
              <a:t>FORTALEZAS</a:t>
            </a:r>
          </a:p>
          <a:p>
            <a:pPr marL="0" indent="0">
              <a:buNone/>
            </a:pPr>
            <a:r>
              <a:rPr lang="es-MX" sz="2800" dirty="0">
                <a:solidFill>
                  <a:srgbClr val="000000"/>
                </a:solidFill>
                <a:latin typeface="Verdana" panose="020B0604030504040204" pitchFamily="34" charset="0"/>
              </a:rPr>
              <a:t>OPORTUNIDADES</a:t>
            </a:r>
          </a:p>
          <a:p>
            <a:pPr marL="0" indent="0">
              <a:buNone/>
            </a:pPr>
            <a:r>
              <a:rPr lang="es-MX" sz="2800" dirty="0">
                <a:solidFill>
                  <a:srgbClr val="000000"/>
                </a:solidFill>
                <a:latin typeface="Verdana" panose="020B0604030504040204" pitchFamily="34" charset="0"/>
              </a:rPr>
              <a:t>DEBILIDADES</a:t>
            </a:r>
          </a:p>
          <a:p>
            <a:pPr marL="0" indent="0">
              <a:buNone/>
            </a:pPr>
            <a:r>
              <a:rPr lang="es-MX" sz="2800" dirty="0">
                <a:solidFill>
                  <a:srgbClr val="000000"/>
                </a:solidFill>
                <a:latin typeface="Verdana" panose="020B0604030504040204" pitchFamily="34" charset="0"/>
              </a:rPr>
              <a:t>AMENAZA</a:t>
            </a:r>
            <a:endParaRPr lang="es-EC" sz="2800" dirty="0"/>
          </a:p>
          <a:p>
            <a:pPr marL="0" indent="0">
              <a:buNone/>
            </a:pPr>
            <a:endParaRPr lang="es-EC" dirty="0"/>
          </a:p>
        </p:txBody>
      </p:sp>
    </p:spTree>
    <p:extLst>
      <p:ext uri="{BB962C8B-B14F-4D97-AF65-F5344CB8AC3E}">
        <p14:creationId xmlns:p14="http://schemas.microsoft.com/office/powerpoint/2010/main" val="211701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a:extLst>
              <a:ext uri="{FF2B5EF4-FFF2-40B4-BE49-F238E27FC236}">
                <a16:creationId xmlns:a16="http://schemas.microsoft.com/office/drawing/2014/main" id="{66B0ABA0-3C75-F47E-7E35-464C24B6F789}"/>
              </a:ext>
            </a:extLst>
          </p:cNvPr>
          <p:cNvSpPr>
            <a:spLocks noGrp="1"/>
          </p:cNvSpPr>
          <p:nvPr>
            <p:ph idx="1"/>
          </p:nvPr>
        </p:nvSpPr>
        <p:spPr>
          <a:xfrm>
            <a:off x="1251678" y="978795"/>
            <a:ext cx="10178322" cy="4900798"/>
          </a:xfrm>
        </p:spPr>
        <p:txBody>
          <a:bodyPr/>
          <a:lstStyle/>
          <a:p>
            <a:pPr marL="0" indent="0" algn="ctr">
              <a:buNone/>
            </a:pPr>
            <a:r>
              <a:rPr lang="es-EC" sz="4000" b="1" i="0" u="none" strike="noStrike" baseline="0" dirty="0">
                <a:solidFill>
                  <a:srgbClr val="FF0000"/>
                </a:solidFill>
                <a:latin typeface="BerkeleyStd-Medium"/>
              </a:rPr>
              <a:t>Planeación</a:t>
            </a:r>
          </a:p>
          <a:p>
            <a:pPr marL="0" indent="0" algn="l">
              <a:buNone/>
            </a:pPr>
            <a:r>
              <a:rPr lang="es-MX" sz="2800" b="0" i="0" u="none" strike="noStrike" baseline="0" dirty="0">
                <a:latin typeface="BerkeleyStd-Medium"/>
              </a:rPr>
              <a:t>La planeación es la etapa inicial del proceso administrativo e implica utilizar el pensamiento </a:t>
            </a:r>
            <a:r>
              <a:rPr lang="es-EC" sz="2800" b="0" i="0" u="none" strike="noStrike" baseline="0" dirty="0">
                <a:latin typeface="BerkeleyStd-Medium"/>
              </a:rPr>
              <a:t>reflexivo antes de actuar.</a:t>
            </a:r>
          </a:p>
          <a:p>
            <a:pPr marL="0" indent="0" algn="l">
              <a:buNone/>
            </a:pPr>
            <a:r>
              <a:rPr lang="es-MX" sz="2800" b="0" i="0" u="none" strike="noStrike" baseline="0" dirty="0">
                <a:latin typeface="BerkeleyStd-Medium"/>
              </a:rPr>
              <a:t>Se reduce la actividad dispersa</a:t>
            </a:r>
          </a:p>
          <a:p>
            <a:pPr marL="0" indent="0" algn="l">
              <a:buNone/>
            </a:pPr>
            <a:r>
              <a:rPr lang="es-MX" sz="2800" dirty="0">
                <a:latin typeface="BerkeleyStd-Medium"/>
              </a:rPr>
              <a:t>S</a:t>
            </a:r>
            <a:r>
              <a:rPr lang="es-MX" sz="2800" b="0" i="0" u="none" strike="noStrike" baseline="0" dirty="0">
                <a:latin typeface="BerkeleyStd-Medium"/>
              </a:rPr>
              <a:t>e eliminan la duplicidad de funciones</a:t>
            </a:r>
            <a:endParaRPr lang="es-MX" sz="2800" dirty="0">
              <a:latin typeface="BerkeleyStd-Medium"/>
            </a:endParaRPr>
          </a:p>
          <a:p>
            <a:pPr marL="0" indent="0" algn="l">
              <a:buNone/>
            </a:pPr>
            <a:r>
              <a:rPr lang="es-EC" sz="2800" dirty="0">
                <a:latin typeface="BerkeleyStd-Medium"/>
              </a:rPr>
              <a:t>M</a:t>
            </a:r>
            <a:r>
              <a:rPr lang="es-EC" sz="2800" b="0" i="0" u="none" strike="noStrike" baseline="0" dirty="0">
                <a:latin typeface="BerkeleyStd-Medium"/>
              </a:rPr>
              <a:t>ovimientos sin un propósito</a:t>
            </a:r>
          </a:p>
        </p:txBody>
      </p:sp>
    </p:spTree>
    <p:extLst>
      <p:ext uri="{BB962C8B-B14F-4D97-AF65-F5344CB8AC3E}">
        <p14:creationId xmlns:p14="http://schemas.microsoft.com/office/powerpoint/2010/main" val="1040409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nálisis FODA personal: qué es, pasos y ejemplos">
            <a:extLst>
              <a:ext uri="{FF2B5EF4-FFF2-40B4-BE49-F238E27FC236}">
                <a16:creationId xmlns:a16="http://schemas.microsoft.com/office/drawing/2014/main" id="{EE7CD575-C407-5EFB-103A-1084B6D23ED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23493" y="399245"/>
            <a:ext cx="9916732" cy="5962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1192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ángulo 7">
            <a:extLst>
              <a:ext uri="{FF2B5EF4-FFF2-40B4-BE49-F238E27FC236}">
                <a16:creationId xmlns:a16="http://schemas.microsoft.com/office/drawing/2014/main" id="{06F0F283-C8B6-4598-89C9-C404C98A5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Forma libre: Forma 9">
            <a:extLst>
              <a:ext uri="{FF2B5EF4-FFF2-40B4-BE49-F238E27FC236}">
                <a16:creationId xmlns:a16="http://schemas.microsoft.com/office/drawing/2014/main" id="{E473B0C0-761B-443F-97A0-9D6E01FBB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2"/>
            <a:ext cx="6300250"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sp>
      <p:sp>
        <p:nvSpPr>
          <p:cNvPr id="16" name="Rectángulo 11">
            <a:extLst>
              <a:ext uri="{FF2B5EF4-FFF2-40B4-BE49-F238E27FC236}">
                <a16:creationId xmlns:a16="http://schemas.microsoft.com/office/drawing/2014/main" id="{E3B475C6-1445-41C7-9360-49FD7C1C1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5CBE1F60-FB9A-4C02-94AC-E5C4C13586F5}"/>
              </a:ext>
            </a:extLst>
          </p:cNvPr>
          <p:cNvSpPr>
            <a:spLocks noGrp="1"/>
          </p:cNvSpPr>
          <p:nvPr>
            <p:ph idx="1"/>
          </p:nvPr>
        </p:nvSpPr>
        <p:spPr>
          <a:xfrm>
            <a:off x="584040" y="1942886"/>
            <a:ext cx="11280553" cy="4566609"/>
          </a:xfrm>
        </p:spPr>
        <p:txBody>
          <a:bodyPr rtlCol="0" anchor="ctr">
            <a:normAutofit/>
          </a:bodyPr>
          <a:lstStyle/>
          <a:p>
            <a:pPr marL="0" indent="0" algn="l">
              <a:buNone/>
            </a:pPr>
            <a:r>
              <a:rPr lang="es-MX" sz="3200" b="0" i="0" u="none" strike="noStrike" baseline="0" dirty="0">
                <a:solidFill>
                  <a:schemeClr val="tx1"/>
                </a:solidFill>
                <a:latin typeface="BerkeleyStd-Medium"/>
              </a:rPr>
              <a:t>La investigación permite prever y al mismo tiempo elegir el mejor curso de acción. La investigación se realiza con el propósito de establecer el diagnóstico administrativo.</a:t>
            </a:r>
          </a:p>
          <a:p>
            <a:pPr marL="0" indent="0" algn="l">
              <a:buNone/>
            </a:pPr>
            <a:r>
              <a:rPr lang="es-MX" sz="3200" b="0" i="0" u="none" strike="noStrike" baseline="0" dirty="0">
                <a:solidFill>
                  <a:srgbClr val="000000"/>
                </a:solidFill>
                <a:latin typeface="BerkeleyStd-Medium"/>
              </a:rPr>
              <a:t>En resumen, la investigación comprende:</a:t>
            </a:r>
          </a:p>
          <a:p>
            <a:pPr marL="0" indent="0" algn="l">
              <a:buNone/>
            </a:pPr>
            <a:r>
              <a:rPr lang="es-MX" sz="3200" b="0" i="1" u="none" strike="noStrike" baseline="0" dirty="0">
                <a:solidFill>
                  <a:srgbClr val="FF00FF"/>
                </a:solidFill>
                <a:latin typeface="BerkeleyStd-Italic"/>
              </a:rPr>
              <a:t>a</a:t>
            </a:r>
            <a:r>
              <a:rPr lang="es-MX" sz="3200" b="0" i="0" u="none" strike="noStrike" baseline="0" dirty="0">
                <a:solidFill>
                  <a:srgbClr val="FF00FF"/>
                </a:solidFill>
                <a:latin typeface="BerkeleyStd-Medium"/>
              </a:rPr>
              <a:t>) </a:t>
            </a:r>
            <a:r>
              <a:rPr lang="es-MX" sz="3200" b="0" i="0" u="none" strike="noStrike" baseline="0" dirty="0">
                <a:solidFill>
                  <a:srgbClr val="000000"/>
                </a:solidFill>
                <a:latin typeface="BerkeleyStd-Medium"/>
              </a:rPr>
              <a:t>Descripción del problema. ¿Cuál es la situación de la empresa?</a:t>
            </a:r>
          </a:p>
          <a:p>
            <a:pPr marL="0" indent="0" algn="l">
              <a:buNone/>
            </a:pPr>
            <a:r>
              <a:rPr lang="es-MX" sz="3200" b="0" i="1" u="none" strike="noStrike" baseline="0" dirty="0">
                <a:solidFill>
                  <a:srgbClr val="FF00FF"/>
                </a:solidFill>
                <a:latin typeface="BerkeleyStd-Italic"/>
              </a:rPr>
              <a:t>b</a:t>
            </a:r>
            <a:r>
              <a:rPr lang="es-MX" sz="3200" b="0" i="0" u="none" strike="noStrike" baseline="0" dirty="0">
                <a:solidFill>
                  <a:srgbClr val="FF00FF"/>
                </a:solidFill>
                <a:latin typeface="BerkeleyStd-Medium"/>
              </a:rPr>
              <a:t>) </a:t>
            </a:r>
            <a:r>
              <a:rPr lang="es-MX" sz="3200" b="0" i="0" u="none" strike="noStrike" baseline="0" dirty="0">
                <a:solidFill>
                  <a:srgbClr val="000000"/>
                </a:solidFill>
                <a:latin typeface="BerkeleyStd-Medium"/>
              </a:rPr>
              <a:t>Planteamiento de hipótesis. ¿Qué elementos pueden utilizarse para lograr los objetivos?</a:t>
            </a:r>
          </a:p>
        </p:txBody>
      </p:sp>
      <p:sp>
        <p:nvSpPr>
          <p:cNvPr id="6" name="Rectángulo 5">
            <a:extLst>
              <a:ext uri="{FF2B5EF4-FFF2-40B4-BE49-F238E27FC236}">
                <a16:creationId xmlns:a16="http://schemas.microsoft.com/office/drawing/2014/main" id="{8C191BDF-F8D9-690E-2972-6D8111FC446F}"/>
              </a:ext>
            </a:extLst>
          </p:cNvPr>
          <p:cNvSpPr/>
          <p:nvPr/>
        </p:nvSpPr>
        <p:spPr>
          <a:xfrm>
            <a:off x="875763" y="473920"/>
            <a:ext cx="3876541" cy="112046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C" sz="3600" b="0" i="0" u="none" strike="noStrike" baseline="0" dirty="0">
                <a:solidFill>
                  <a:srgbClr val="FF00FF"/>
                </a:solidFill>
                <a:latin typeface="DaxPro-Regular"/>
              </a:rPr>
              <a:t>2. Investigación</a:t>
            </a:r>
            <a:endParaRPr lang="es-EC" sz="3600" dirty="0"/>
          </a:p>
        </p:txBody>
      </p:sp>
    </p:spTree>
    <p:extLst>
      <p:ext uri="{BB962C8B-B14F-4D97-AF65-F5344CB8AC3E}">
        <p14:creationId xmlns:p14="http://schemas.microsoft.com/office/powerpoint/2010/main" val="2257163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14F2454-8A37-8EB3-25F6-AF4ED23B39EA}"/>
              </a:ext>
            </a:extLst>
          </p:cNvPr>
          <p:cNvSpPr>
            <a:spLocks noGrp="1"/>
          </p:cNvSpPr>
          <p:nvPr>
            <p:ph idx="1"/>
          </p:nvPr>
        </p:nvSpPr>
        <p:spPr>
          <a:xfrm>
            <a:off x="940158" y="695459"/>
            <a:ext cx="10489842" cy="5782614"/>
          </a:xfrm>
        </p:spPr>
        <p:txBody>
          <a:bodyPr/>
          <a:lstStyle/>
          <a:p>
            <a:pPr marL="0" indent="0" algn="l">
              <a:buNone/>
            </a:pPr>
            <a:endParaRPr lang="es-MX" sz="3200" b="0" i="1" u="none" strike="noStrike" baseline="0" dirty="0">
              <a:solidFill>
                <a:srgbClr val="FF00FF"/>
              </a:solidFill>
              <a:latin typeface="BerkeleyStd-Italic"/>
            </a:endParaRPr>
          </a:p>
          <a:p>
            <a:pPr marL="0" indent="0" algn="l">
              <a:buNone/>
            </a:pPr>
            <a:r>
              <a:rPr lang="es-MX" sz="3200" b="0" i="1" u="none" strike="noStrike" baseline="0" dirty="0">
                <a:solidFill>
                  <a:srgbClr val="FF00FF"/>
                </a:solidFill>
                <a:latin typeface="BerkeleyStd-Italic"/>
              </a:rPr>
              <a:t>c</a:t>
            </a:r>
            <a:r>
              <a:rPr lang="es-MX" sz="3200" b="0" i="0" u="none" strike="noStrike" baseline="0" dirty="0">
                <a:solidFill>
                  <a:srgbClr val="FF00FF"/>
                </a:solidFill>
                <a:latin typeface="BerkeleyStd-Medium"/>
              </a:rPr>
              <a:t>) </a:t>
            </a:r>
            <a:r>
              <a:rPr lang="es-MX" sz="3200" b="0" i="0" u="none" strike="noStrike" baseline="0" dirty="0">
                <a:solidFill>
                  <a:srgbClr val="000000"/>
                </a:solidFill>
                <a:latin typeface="BerkeleyStd-Medium"/>
              </a:rPr>
              <a:t>Prueba de hipótesis. ¿Qué indicadores muestran la posibilidad de éxito?</a:t>
            </a:r>
          </a:p>
          <a:p>
            <a:pPr marL="0" indent="0" algn="l">
              <a:buNone/>
            </a:pPr>
            <a:endParaRPr lang="es-MX" sz="3200" b="0" i="1" u="none" strike="noStrike" baseline="0" dirty="0">
              <a:solidFill>
                <a:srgbClr val="FF00FF"/>
              </a:solidFill>
              <a:latin typeface="BerkeleyStd-Italic"/>
            </a:endParaRPr>
          </a:p>
          <a:p>
            <a:pPr marL="0" indent="0" algn="l">
              <a:buNone/>
            </a:pPr>
            <a:r>
              <a:rPr lang="es-MX" sz="3200" b="0" i="1" u="none" strike="noStrike" baseline="0" dirty="0">
                <a:solidFill>
                  <a:srgbClr val="FF00FF"/>
                </a:solidFill>
                <a:latin typeface="BerkeleyStd-Italic"/>
              </a:rPr>
              <a:t>d</a:t>
            </a:r>
            <a:r>
              <a:rPr lang="es-MX" sz="3200" b="0" i="0" u="none" strike="noStrike" baseline="0" dirty="0">
                <a:solidFill>
                  <a:srgbClr val="FF00FF"/>
                </a:solidFill>
                <a:latin typeface="BerkeleyStd-Medium"/>
              </a:rPr>
              <a:t>) </a:t>
            </a:r>
            <a:r>
              <a:rPr lang="es-MX" sz="3200" b="0" i="0" u="none" strike="noStrike" baseline="0" dirty="0">
                <a:solidFill>
                  <a:srgbClr val="000000"/>
                </a:solidFill>
                <a:latin typeface="BerkeleyStd-Medium"/>
              </a:rPr>
              <a:t>Resultados. ¿Cuáles estrategias son las adecuadas?</a:t>
            </a:r>
          </a:p>
          <a:p>
            <a:pPr marL="0" indent="0" algn="l">
              <a:buNone/>
            </a:pPr>
            <a:r>
              <a:rPr lang="es-MX" sz="3200" b="0" i="0" u="none" strike="noStrike" baseline="0" dirty="0">
                <a:solidFill>
                  <a:srgbClr val="000000"/>
                </a:solidFill>
                <a:latin typeface="BerkeleyStd-Medium"/>
              </a:rPr>
              <a:t>La investigación permite diseñar las alternativas de solución para lograr los objetivos previamente </a:t>
            </a:r>
            <a:r>
              <a:rPr lang="es-EC" sz="3200" b="0" i="0" u="none" strike="noStrike" baseline="0" dirty="0">
                <a:solidFill>
                  <a:srgbClr val="000000"/>
                </a:solidFill>
                <a:latin typeface="BerkeleyStd-Medium"/>
              </a:rPr>
              <a:t>establecidos.</a:t>
            </a:r>
            <a:endParaRPr lang="es-ES" sz="3200" dirty="0">
              <a:latin typeface="Times New Roman" panose="02020603050405020304" pitchFamily="18" charset="0"/>
              <a:cs typeface="Times New Roman" panose="02020603050405020304" pitchFamily="18" charset="0"/>
            </a:endParaRPr>
          </a:p>
          <a:p>
            <a:endParaRPr lang="es-EC" dirty="0"/>
          </a:p>
        </p:txBody>
      </p:sp>
    </p:spTree>
    <p:extLst>
      <p:ext uri="{BB962C8B-B14F-4D97-AF65-F5344CB8AC3E}">
        <p14:creationId xmlns:p14="http://schemas.microsoft.com/office/powerpoint/2010/main" val="732589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E7F4374-C218-E58A-CAC6-399D290249D7}"/>
              </a:ext>
            </a:extLst>
          </p:cNvPr>
          <p:cNvSpPr>
            <a:spLocks noGrp="1"/>
          </p:cNvSpPr>
          <p:nvPr>
            <p:ph idx="1"/>
          </p:nvPr>
        </p:nvSpPr>
        <p:spPr>
          <a:xfrm>
            <a:off x="953037" y="605307"/>
            <a:ext cx="10663707" cy="5274285"/>
          </a:xfrm>
        </p:spPr>
        <p:txBody>
          <a:bodyPr/>
          <a:lstStyle/>
          <a:p>
            <a:pPr marL="0" indent="0" algn="l">
              <a:buNone/>
            </a:pPr>
            <a:r>
              <a:rPr lang="es-MX" sz="3200" b="0" i="0" u="none" strike="noStrike" baseline="0" dirty="0">
                <a:latin typeface="BerkeleyStd-Medium"/>
              </a:rPr>
              <a:t>La selección de alternativas que se plasman en los planes requiere de métodos y técnicas especiales, algunas de las usuales son: análisis marginal, análisis costo-beneficio, entre otras.</a:t>
            </a:r>
          </a:p>
          <a:p>
            <a:pPr marL="0" indent="0" algn="l">
              <a:buNone/>
            </a:pPr>
            <a:endParaRPr lang="es-EC" sz="3200" b="1" i="0" u="none" strike="noStrike" baseline="0" dirty="0">
              <a:solidFill>
                <a:srgbClr val="FF00FF"/>
              </a:solidFill>
              <a:latin typeface="NewBaskervilleStd-Roman"/>
            </a:endParaRPr>
          </a:p>
          <a:p>
            <a:pPr marL="0" indent="0" algn="l">
              <a:buNone/>
            </a:pPr>
            <a:r>
              <a:rPr lang="es-EC" sz="3200" b="1" i="0" u="none" strike="noStrike" baseline="0" dirty="0">
                <a:solidFill>
                  <a:srgbClr val="FF00FF"/>
                </a:solidFill>
                <a:latin typeface="NewBaskervilleStd-Roman"/>
              </a:rPr>
              <a:t>Análisis marginal</a:t>
            </a:r>
          </a:p>
          <a:p>
            <a:pPr marL="0" indent="0" algn="l">
              <a:buNone/>
            </a:pPr>
            <a:r>
              <a:rPr lang="es-MX" sz="3200" b="0" i="0" u="none" strike="noStrike" baseline="0" dirty="0">
                <a:solidFill>
                  <a:srgbClr val="000000"/>
                </a:solidFill>
                <a:latin typeface="BerkeleyStd-Medium"/>
              </a:rPr>
              <a:t>El análisis marginal consiste en la comparación de factores diferentes a los costos y a los ingresos. </a:t>
            </a:r>
            <a:endParaRPr lang="es-MX" sz="3200" b="0" i="0" u="none" strike="noStrike" baseline="0" dirty="0">
              <a:latin typeface="BerkeleyStd-Medium"/>
            </a:endParaRPr>
          </a:p>
          <a:p>
            <a:pPr algn="l"/>
            <a:endParaRPr lang="es-MX" sz="1800" b="0" i="0" u="none" strike="noStrike" baseline="0" dirty="0">
              <a:latin typeface="BerkeleyStd-Medium"/>
            </a:endParaRPr>
          </a:p>
          <a:p>
            <a:pPr algn="l"/>
            <a:endParaRPr lang="es-EC" dirty="0"/>
          </a:p>
        </p:txBody>
      </p:sp>
    </p:spTree>
    <p:extLst>
      <p:ext uri="{BB962C8B-B14F-4D97-AF65-F5344CB8AC3E}">
        <p14:creationId xmlns:p14="http://schemas.microsoft.com/office/powerpoint/2010/main" val="936397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604EF1-2F7D-3FD2-1F07-2021D078111E}"/>
              </a:ext>
            </a:extLst>
          </p:cNvPr>
          <p:cNvSpPr>
            <a:spLocks noGrp="1"/>
          </p:cNvSpPr>
          <p:nvPr>
            <p:ph idx="1"/>
          </p:nvPr>
        </p:nvSpPr>
        <p:spPr>
          <a:xfrm>
            <a:off x="1251678" y="1056069"/>
            <a:ext cx="10178322" cy="4823524"/>
          </a:xfrm>
        </p:spPr>
        <p:txBody>
          <a:bodyPr>
            <a:normAutofit/>
          </a:bodyPr>
          <a:lstStyle/>
          <a:p>
            <a:pPr marL="0" indent="0">
              <a:buNone/>
            </a:pPr>
            <a:endParaRPr lang="es-MX" sz="3200" b="0" i="0" u="none" strike="noStrike" baseline="0" dirty="0">
              <a:solidFill>
                <a:srgbClr val="000000"/>
              </a:solidFill>
              <a:latin typeface="BerkeleyStd-Medium"/>
            </a:endParaRPr>
          </a:p>
          <a:p>
            <a:pPr marL="0" indent="0">
              <a:buNone/>
            </a:pPr>
            <a:r>
              <a:rPr lang="es-MX" sz="3200" b="0" i="0" u="none" strike="noStrike" baseline="0" dirty="0">
                <a:solidFill>
                  <a:srgbClr val="000000"/>
                </a:solidFill>
                <a:latin typeface="BerkeleyStd-Medium"/>
              </a:rPr>
              <a:t>Por ejemplo, para encontrar la utilización óptima de material de curación pueden variarse los insumos y compararlos con su rendimiento hasta que el insumo adicional sea igual al rendimiento efectivo. En este punto se encuentra la máxima eficiencia del material de curación.</a:t>
            </a:r>
            <a:endParaRPr lang="es-EC" sz="3200" dirty="0"/>
          </a:p>
        </p:txBody>
      </p:sp>
    </p:spTree>
    <p:extLst>
      <p:ext uri="{BB962C8B-B14F-4D97-AF65-F5344CB8AC3E}">
        <p14:creationId xmlns:p14="http://schemas.microsoft.com/office/powerpoint/2010/main" val="4283278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44B5F9B-EE15-0F23-8284-FDA21D0034C5}"/>
              </a:ext>
            </a:extLst>
          </p:cNvPr>
          <p:cNvSpPr>
            <a:spLocks noGrp="1"/>
          </p:cNvSpPr>
          <p:nvPr>
            <p:ph idx="1"/>
          </p:nvPr>
        </p:nvSpPr>
        <p:spPr>
          <a:xfrm>
            <a:off x="965915" y="489397"/>
            <a:ext cx="10766739" cy="5924282"/>
          </a:xfrm>
        </p:spPr>
        <p:txBody>
          <a:bodyPr>
            <a:normAutofit/>
          </a:bodyPr>
          <a:lstStyle/>
          <a:p>
            <a:pPr marL="0" indent="0" algn="l">
              <a:buNone/>
            </a:pPr>
            <a:r>
              <a:rPr lang="es-EC" sz="3600" b="0" i="0" u="none" strike="noStrike" baseline="0" dirty="0">
                <a:solidFill>
                  <a:srgbClr val="FF00FF"/>
                </a:solidFill>
                <a:latin typeface="NewBaskervilleStd-Roman"/>
              </a:rPr>
              <a:t>Análisis costo-beneficio</a:t>
            </a:r>
          </a:p>
          <a:p>
            <a:pPr marL="0" indent="0" algn="l">
              <a:buNone/>
            </a:pPr>
            <a:r>
              <a:rPr lang="es-MX" sz="3200" b="0" i="0" u="none" strike="noStrike" baseline="0" dirty="0">
                <a:solidFill>
                  <a:srgbClr val="000000"/>
                </a:solidFill>
                <a:latin typeface="BerkeleyStd-Medium"/>
              </a:rPr>
              <a:t>Un progreso o variante del análisis marginal es el análisis costo-beneficio o costo-efectividad. Es una técnica que consiste en ponderar alternativas cuando la solución óptima no puede ponderarse </a:t>
            </a:r>
            <a:r>
              <a:rPr lang="es-EC" sz="3200" b="0" i="0" u="none" strike="noStrike" baseline="0" dirty="0">
                <a:solidFill>
                  <a:srgbClr val="000000"/>
                </a:solidFill>
                <a:latin typeface="BerkeleyStd-Medium"/>
              </a:rPr>
              <a:t>a magnitud o cantidad específica.</a:t>
            </a:r>
          </a:p>
          <a:p>
            <a:pPr marL="0" indent="0" algn="l">
              <a:buNone/>
            </a:pPr>
            <a:r>
              <a:rPr lang="es-MX" sz="3200" b="0" i="0" u="none" strike="noStrike" baseline="0" dirty="0">
                <a:solidFill>
                  <a:srgbClr val="000000"/>
                </a:solidFill>
                <a:latin typeface="BerkeleyStd-Medium"/>
              </a:rPr>
              <a:t>Las características del análisis costo-efectividad son su concentración sobre el producto con base en su efectividad para obtener los objetivos deseados y la comparación de costos de cada alternativa en términos de su efectividad.</a:t>
            </a:r>
            <a:endParaRPr lang="es-EC" sz="3200" dirty="0"/>
          </a:p>
        </p:txBody>
      </p:sp>
    </p:spTree>
    <p:extLst>
      <p:ext uri="{BB962C8B-B14F-4D97-AF65-F5344CB8AC3E}">
        <p14:creationId xmlns:p14="http://schemas.microsoft.com/office/powerpoint/2010/main" val="1880747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7C31E5F-3E80-C57B-AC32-6B8D900928D9}"/>
              </a:ext>
            </a:extLst>
          </p:cNvPr>
          <p:cNvSpPr>
            <a:spLocks noGrp="1"/>
          </p:cNvSpPr>
          <p:nvPr>
            <p:ph idx="1"/>
          </p:nvPr>
        </p:nvSpPr>
        <p:spPr>
          <a:xfrm>
            <a:off x="1251678" y="1107583"/>
            <a:ext cx="10178322" cy="4772009"/>
          </a:xfrm>
        </p:spPr>
        <p:txBody>
          <a:bodyPr>
            <a:normAutofit lnSpcReduction="10000"/>
          </a:bodyPr>
          <a:lstStyle/>
          <a:p>
            <a:pPr marL="0" indent="0">
              <a:buNone/>
            </a:pPr>
            <a:r>
              <a:rPr lang="es-MX" sz="3600" b="0" i="0" u="none" strike="noStrike" baseline="0" dirty="0">
                <a:solidFill>
                  <a:srgbClr val="000000"/>
                </a:solidFill>
                <a:latin typeface="BerkeleyStd-Medium"/>
              </a:rPr>
              <a:t>Los pasos son:</a:t>
            </a:r>
          </a:p>
          <a:p>
            <a:pPr marL="0" indent="0" algn="l">
              <a:buNone/>
            </a:pPr>
            <a:endParaRPr lang="es-EC" sz="3600" b="0" i="0" u="none" strike="noStrike" baseline="0" dirty="0">
              <a:solidFill>
                <a:srgbClr val="FF00FF"/>
              </a:solidFill>
              <a:latin typeface="BerkeleyStd-Medium"/>
            </a:endParaRPr>
          </a:p>
          <a:p>
            <a:pPr marL="0" indent="0" algn="l">
              <a:buNone/>
            </a:pPr>
            <a:r>
              <a:rPr lang="es-EC" sz="3600" b="0" i="0" u="none" strike="noStrike" baseline="0" dirty="0">
                <a:solidFill>
                  <a:srgbClr val="FF00FF"/>
                </a:solidFill>
                <a:latin typeface="BerkeleyStd-Medium"/>
              </a:rPr>
              <a:t>1. </a:t>
            </a:r>
            <a:r>
              <a:rPr lang="es-EC" sz="3600" b="0" i="0" u="none" strike="noStrike" baseline="0" dirty="0">
                <a:solidFill>
                  <a:srgbClr val="000000"/>
                </a:solidFill>
                <a:latin typeface="BerkeleyStd-Medium"/>
              </a:rPr>
              <a:t>Resultado esperado.</a:t>
            </a:r>
          </a:p>
          <a:p>
            <a:pPr marL="0" indent="0" algn="l">
              <a:buNone/>
            </a:pPr>
            <a:r>
              <a:rPr lang="es-EC" sz="3600" b="0" i="0" u="none" strike="noStrike" baseline="0" dirty="0">
                <a:solidFill>
                  <a:srgbClr val="FF00FF"/>
                </a:solidFill>
                <a:latin typeface="BerkeleyStd-Medium"/>
              </a:rPr>
              <a:t>2. </a:t>
            </a:r>
            <a:r>
              <a:rPr lang="es-EC" sz="3600" b="0" i="0" u="none" strike="noStrike" baseline="0" dirty="0">
                <a:solidFill>
                  <a:srgbClr val="000000"/>
                </a:solidFill>
                <a:latin typeface="BerkeleyStd-Medium"/>
              </a:rPr>
              <a:t>Alternativas.</a:t>
            </a:r>
          </a:p>
          <a:p>
            <a:pPr marL="0" indent="0" algn="l">
              <a:buNone/>
            </a:pPr>
            <a:r>
              <a:rPr lang="es-EC" sz="3600" b="0" i="0" u="none" strike="noStrike" baseline="0" dirty="0">
                <a:solidFill>
                  <a:srgbClr val="FF00FF"/>
                </a:solidFill>
                <a:latin typeface="BerkeleyStd-Medium"/>
              </a:rPr>
              <a:t>3. </a:t>
            </a:r>
            <a:r>
              <a:rPr lang="es-EC" sz="3600" b="0" i="0" u="none" strike="noStrike" baseline="0" dirty="0">
                <a:solidFill>
                  <a:srgbClr val="000000"/>
                </a:solidFill>
                <a:latin typeface="BerkeleyStd-Medium"/>
              </a:rPr>
              <a:t>Medidas de efectividad.</a:t>
            </a:r>
          </a:p>
          <a:p>
            <a:pPr marL="0" indent="0" algn="l">
              <a:buNone/>
            </a:pPr>
            <a:r>
              <a:rPr lang="es-EC" sz="3600" b="0" i="0" u="none" strike="noStrike" baseline="0" dirty="0">
                <a:solidFill>
                  <a:srgbClr val="FF00FF"/>
                </a:solidFill>
                <a:latin typeface="BerkeleyStd-Medium"/>
              </a:rPr>
              <a:t>4. </a:t>
            </a:r>
            <a:r>
              <a:rPr lang="es-EC" sz="3600" b="0" i="0" u="none" strike="noStrike" baseline="0" dirty="0">
                <a:solidFill>
                  <a:srgbClr val="000000"/>
                </a:solidFill>
                <a:latin typeface="BerkeleyStd-Medium"/>
              </a:rPr>
              <a:t>Estimaciones tradicionales.</a:t>
            </a:r>
          </a:p>
          <a:p>
            <a:pPr marL="0" indent="0" algn="l">
              <a:buNone/>
            </a:pPr>
            <a:r>
              <a:rPr lang="es-MX" sz="3600" b="0" i="0" u="none" strike="noStrike" baseline="0" dirty="0">
                <a:solidFill>
                  <a:srgbClr val="FF00FF"/>
                </a:solidFill>
                <a:latin typeface="BerkeleyStd-Medium"/>
              </a:rPr>
              <a:t>5. </a:t>
            </a:r>
            <a:r>
              <a:rPr lang="es-MX" sz="3600" b="0" i="0" u="none" strike="noStrike" baseline="0" dirty="0">
                <a:solidFill>
                  <a:srgbClr val="000000"/>
                </a:solidFill>
                <a:latin typeface="BerkeleyStd-Medium"/>
              </a:rPr>
              <a:t>Reducción en el costo</a:t>
            </a:r>
            <a:endParaRPr lang="es-EC" sz="3600" dirty="0"/>
          </a:p>
        </p:txBody>
      </p:sp>
    </p:spTree>
    <p:extLst>
      <p:ext uri="{BB962C8B-B14F-4D97-AF65-F5344CB8AC3E}">
        <p14:creationId xmlns:p14="http://schemas.microsoft.com/office/powerpoint/2010/main" val="768711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3FB84-47A2-5586-2701-BBB4B72774FE}"/>
              </a:ext>
            </a:extLst>
          </p:cNvPr>
          <p:cNvSpPr>
            <a:spLocks noGrp="1"/>
          </p:cNvSpPr>
          <p:nvPr>
            <p:ph idx="1"/>
          </p:nvPr>
        </p:nvSpPr>
        <p:spPr>
          <a:xfrm>
            <a:off x="1030310" y="502276"/>
            <a:ext cx="10740980" cy="5821251"/>
          </a:xfrm>
        </p:spPr>
        <p:txBody>
          <a:bodyPr>
            <a:normAutofit/>
          </a:bodyPr>
          <a:lstStyle/>
          <a:p>
            <a:pPr marL="0" indent="0" algn="l">
              <a:buNone/>
            </a:pPr>
            <a:endParaRPr lang="es-EC" sz="1800" b="0" i="0" u="none" strike="noStrike" baseline="0" dirty="0">
              <a:solidFill>
                <a:srgbClr val="000000"/>
              </a:solidFill>
              <a:latin typeface="BerkeleyStd-Medium"/>
            </a:endParaRPr>
          </a:p>
          <a:p>
            <a:pPr marL="0" indent="0" algn="l">
              <a:buNone/>
            </a:pPr>
            <a:r>
              <a:rPr lang="es-EC" sz="3600" b="0" i="0" u="none" strike="noStrike" baseline="0" dirty="0">
                <a:solidFill>
                  <a:srgbClr val="FF00FF"/>
                </a:solidFill>
                <a:latin typeface="DaxPro-Regular"/>
              </a:rPr>
              <a:t>Niveles de planeación</a:t>
            </a:r>
          </a:p>
          <a:p>
            <a:pPr marL="0" indent="0" algn="l">
              <a:buNone/>
            </a:pPr>
            <a:r>
              <a:rPr lang="es-MX" sz="2800" b="0" i="0" u="none" strike="noStrike" baseline="0" dirty="0">
                <a:solidFill>
                  <a:srgbClr val="000000"/>
                </a:solidFill>
                <a:latin typeface="BerkeleyStd-Medium"/>
              </a:rPr>
              <a:t>Los niveles de planeación establecen la jerarquía de los planes propiamente dichos y se determinan</a:t>
            </a:r>
            <a:r>
              <a:rPr lang="es-EC" sz="2800" b="0" i="0" u="none" strike="noStrike" baseline="0" dirty="0">
                <a:solidFill>
                  <a:srgbClr val="000000"/>
                </a:solidFill>
                <a:latin typeface="BerkeleyStd-Medium"/>
              </a:rPr>
              <a:t>por lo menos</a:t>
            </a:r>
          </a:p>
          <a:p>
            <a:pPr marL="0" indent="0" algn="l">
              <a:buNone/>
            </a:pPr>
            <a:r>
              <a:rPr lang="es-MX" sz="2800" b="0" i="0" u="none" strike="noStrike" baseline="0" dirty="0">
                <a:solidFill>
                  <a:srgbClr val="FF00FF"/>
                </a:solidFill>
                <a:latin typeface="BerkeleyStd-Medium"/>
              </a:rPr>
              <a:t>1. </a:t>
            </a:r>
            <a:r>
              <a:rPr lang="es-MX" sz="2800" b="0" i="0" u="none" strike="noStrike" baseline="0" dirty="0">
                <a:solidFill>
                  <a:srgbClr val="000000"/>
                </a:solidFill>
                <a:latin typeface="BerkeleyStd-Medium"/>
              </a:rPr>
              <a:t>Los planes estratégicos incluyen: misión, visión, objetivos, análisis interno, análisis externo y estrategias.</a:t>
            </a:r>
          </a:p>
          <a:p>
            <a:pPr marL="0" indent="0" algn="l">
              <a:buNone/>
            </a:pPr>
            <a:r>
              <a:rPr lang="es-MX" sz="2800" b="0" i="0" u="none" strike="noStrike" baseline="0" dirty="0">
                <a:solidFill>
                  <a:srgbClr val="FF00FF"/>
                </a:solidFill>
                <a:latin typeface="BerkeleyStd-Medium"/>
              </a:rPr>
              <a:t>2. </a:t>
            </a:r>
            <a:r>
              <a:rPr lang="es-MX" sz="2800" b="0" i="0" u="none" strike="noStrike" baseline="0" dirty="0">
                <a:solidFill>
                  <a:srgbClr val="000000"/>
                </a:solidFill>
                <a:latin typeface="BerkeleyStd-Medium"/>
              </a:rPr>
              <a:t>Los planes tácticos por lo general son departamentales, por áreas, por funciones o por aspectos prácticos. Comúnmente se desprenden de los planes estratégicos.</a:t>
            </a:r>
          </a:p>
          <a:p>
            <a:pPr marL="0" indent="0" algn="l">
              <a:buNone/>
            </a:pPr>
            <a:r>
              <a:rPr lang="es-MX" sz="2800" b="0" i="0" u="none" strike="noStrike" baseline="0" dirty="0">
                <a:solidFill>
                  <a:srgbClr val="FF00FF"/>
                </a:solidFill>
                <a:latin typeface="BerkeleyStd-Medium"/>
              </a:rPr>
              <a:t>3. </a:t>
            </a:r>
            <a:r>
              <a:rPr lang="es-MX" sz="2800" b="0" i="0" u="none" strike="noStrike" baseline="0" dirty="0">
                <a:solidFill>
                  <a:srgbClr val="000000"/>
                </a:solidFill>
                <a:latin typeface="BerkeleyStd-Medium"/>
              </a:rPr>
              <a:t>Los planes operacionales por lo general son a corto plazo, muy detallados y su propósito es</a:t>
            </a:r>
            <a:r>
              <a:rPr lang="es-EC" sz="2800" b="0" i="0" u="none" strike="noStrike" baseline="0" dirty="0">
                <a:solidFill>
                  <a:srgbClr val="000000"/>
                </a:solidFill>
                <a:latin typeface="BerkeleyStd-Medium"/>
              </a:rPr>
              <a:t>alcanzar metas específicas.</a:t>
            </a:r>
            <a:endParaRPr lang="es-EC" sz="2800" dirty="0"/>
          </a:p>
        </p:txBody>
      </p:sp>
    </p:spTree>
    <p:extLst>
      <p:ext uri="{BB962C8B-B14F-4D97-AF65-F5344CB8AC3E}">
        <p14:creationId xmlns:p14="http://schemas.microsoft.com/office/powerpoint/2010/main" val="565234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C857131-9655-7184-D588-A7476EFE68D8}"/>
              </a:ext>
            </a:extLst>
          </p:cNvPr>
          <p:cNvSpPr>
            <a:spLocks noGrp="1"/>
          </p:cNvSpPr>
          <p:nvPr>
            <p:ph idx="1"/>
          </p:nvPr>
        </p:nvSpPr>
        <p:spPr>
          <a:xfrm>
            <a:off x="1056068" y="463639"/>
            <a:ext cx="10373932" cy="5692462"/>
          </a:xfrm>
        </p:spPr>
        <p:txBody>
          <a:bodyPr/>
          <a:lstStyle/>
          <a:p>
            <a:pPr marL="0" indent="0">
              <a:buNone/>
            </a:pPr>
            <a:r>
              <a:rPr lang="es-EC" sz="4000" b="0" i="0" u="none" strike="noStrike" baseline="0" dirty="0">
                <a:solidFill>
                  <a:srgbClr val="FF00FF"/>
                </a:solidFill>
                <a:latin typeface="DaxPro-Regular"/>
              </a:rPr>
              <a:t>Instrumentos de la planeación</a:t>
            </a:r>
          </a:p>
          <a:p>
            <a:pPr marL="0" indent="0" algn="l">
              <a:buNone/>
            </a:pPr>
            <a:r>
              <a:rPr lang="es-EC" sz="3200" b="0" i="0" u="none" strike="noStrike" baseline="0" dirty="0">
                <a:solidFill>
                  <a:srgbClr val="FF00FF"/>
                </a:solidFill>
                <a:latin typeface="DaxPro-Regular"/>
              </a:rPr>
              <a:t>Presupuesto</a:t>
            </a:r>
          </a:p>
          <a:p>
            <a:pPr marL="0" indent="0" algn="just">
              <a:buNone/>
            </a:pPr>
            <a:r>
              <a:rPr lang="es-MX" sz="2400" b="0" i="0" u="none" strike="noStrike" baseline="0" dirty="0">
                <a:solidFill>
                  <a:srgbClr val="000000"/>
                </a:solidFill>
                <a:latin typeface="BerkeleyStd-Medium"/>
              </a:rPr>
              <a:t>El presupuesto considerado como plan es la expresión de los resultados esperados en términos </a:t>
            </a:r>
            <a:r>
              <a:rPr lang="es-EC" sz="2400" b="0" i="0" u="none" strike="noStrike" baseline="0" dirty="0">
                <a:solidFill>
                  <a:srgbClr val="000000"/>
                </a:solidFill>
                <a:latin typeface="BerkeleyStd-Medium"/>
              </a:rPr>
              <a:t>numéricos.</a:t>
            </a:r>
          </a:p>
          <a:p>
            <a:pPr marL="0" indent="0" algn="just">
              <a:buNone/>
            </a:pPr>
            <a:r>
              <a:rPr lang="es-MX" sz="2400" b="0" i="0" u="none" strike="noStrike" baseline="0" dirty="0">
                <a:solidFill>
                  <a:schemeClr val="tx1"/>
                </a:solidFill>
                <a:latin typeface="BerkeleyStd-Medium"/>
              </a:rPr>
              <a:t>El presupuesto es un plan de acción expresado en términos financieros, en función de horas hombre —hombre, unidades producidas, horas máquina— o de cualquier otro término numérico </a:t>
            </a:r>
            <a:r>
              <a:rPr lang="es-EC" sz="2400" b="0" i="0" u="none" strike="noStrike" baseline="0" dirty="0">
                <a:solidFill>
                  <a:schemeClr val="tx1"/>
                </a:solidFill>
                <a:latin typeface="BerkeleyStd-Medium"/>
              </a:rPr>
              <a:t>mensurable.</a:t>
            </a:r>
          </a:p>
          <a:p>
            <a:pPr marL="0" indent="0" algn="just">
              <a:buNone/>
            </a:pPr>
            <a:endParaRPr lang="es-MX" sz="2400" b="0" i="0" u="none" strike="noStrike" baseline="0" dirty="0">
              <a:solidFill>
                <a:schemeClr val="tx1"/>
              </a:solidFill>
              <a:latin typeface="BerkeleyStd-Medium"/>
            </a:endParaRPr>
          </a:p>
          <a:p>
            <a:pPr marL="0" indent="0" algn="just">
              <a:buNone/>
            </a:pPr>
            <a:r>
              <a:rPr lang="es-MX" sz="2400" b="0" i="0" u="none" strike="noStrike" baseline="0" dirty="0">
                <a:solidFill>
                  <a:schemeClr val="tx1"/>
                </a:solidFill>
                <a:latin typeface="BerkeleyStd-Medium"/>
              </a:rPr>
              <a:t>La función del presupuesto es programar la distribución de ingresos y egresos financieros, prever el aprovechamiento de recursos y apoyar la consecución de objetivos.</a:t>
            </a:r>
            <a:endParaRPr lang="es-EC" sz="2400" dirty="0">
              <a:solidFill>
                <a:schemeClr val="tx1"/>
              </a:solidFill>
            </a:endParaRPr>
          </a:p>
        </p:txBody>
      </p:sp>
    </p:spTree>
    <p:extLst>
      <p:ext uri="{BB962C8B-B14F-4D97-AF65-F5344CB8AC3E}">
        <p14:creationId xmlns:p14="http://schemas.microsoft.com/office/powerpoint/2010/main" val="13911005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5B8F355C-893F-1E0E-35A6-A29C9B8CCC00}"/>
              </a:ext>
            </a:extLst>
          </p:cNvPr>
          <p:cNvPicPr>
            <a:picLocks noGrp="1" noChangeAspect="1"/>
          </p:cNvPicPr>
          <p:nvPr>
            <p:ph idx="1"/>
          </p:nvPr>
        </p:nvPicPr>
        <p:blipFill>
          <a:blip r:embed="rId2"/>
          <a:stretch>
            <a:fillRect/>
          </a:stretch>
        </p:blipFill>
        <p:spPr>
          <a:xfrm>
            <a:off x="1506828" y="618185"/>
            <a:ext cx="9311426" cy="5615189"/>
          </a:xfrm>
          <a:prstGeom prst="rect">
            <a:avLst/>
          </a:prstGeom>
        </p:spPr>
      </p:pic>
    </p:spTree>
    <p:extLst>
      <p:ext uri="{BB962C8B-B14F-4D97-AF65-F5344CB8AC3E}">
        <p14:creationId xmlns:p14="http://schemas.microsoft.com/office/powerpoint/2010/main" val="65604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laneación administrativa: principios, tipos, elementos, etapas">
            <a:extLst>
              <a:ext uri="{FF2B5EF4-FFF2-40B4-BE49-F238E27FC236}">
                <a16:creationId xmlns:a16="http://schemas.microsoft.com/office/drawing/2014/main" id="{E6F8EFEE-4524-B334-D24D-E48B3DD0174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0918" y="669702"/>
            <a:ext cx="9672034" cy="5383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068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7E2D254-3E64-002F-69C6-CB248047F18F}"/>
              </a:ext>
            </a:extLst>
          </p:cNvPr>
          <p:cNvSpPr>
            <a:spLocks noGrp="1"/>
          </p:cNvSpPr>
          <p:nvPr>
            <p:ph idx="1"/>
          </p:nvPr>
        </p:nvSpPr>
        <p:spPr>
          <a:xfrm>
            <a:off x="1004552" y="643945"/>
            <a:ext cx="10425448" cy="5235648"/>
          </a:xfrm>
        </p:spPr>
        <p:txBody>
          <a:bodyPr>
            <a:normAutofit/>
          </a:bodyPr>
          <a:lstStyle/>
          <a:p>
            <a:pPr marL="0" indent="0" algn="l">
              <a:buNone/>
            </a:pPr>
            <a:endParaRPr lang="es-MX" sz="2800" b="0" i="0" u="none" strike="noStrike" baseline="0" dirty="0">
              <a:latin typeface="BerkeleyStd-Medium"/>
            </a:endParaRPr>
          </a:p>
          <a:p>
            <a:pPr marL="0" indent="0" algn="l">
              <a:buNone/>
            </a:pPr>
            <a:endParaRPr lang="es-MX" sz="2800" b="0" i="0" u="none" strike="noStrike" baseline="0" dirty="0">
              <a:latin typeface="BerkeleyStd-Medium"/>
            </a:endParaRPr>
          </a:p>
          <a:p>
            <a:pPr marL="0" indent="0" algn="l">
              <a:buNone/>
            </a:pPr>
            <a:r>
              <a:rPr lang="es-MX" sz="2800" b="0" i="0" u="none" strike="noStrike" baseline="0" dirty="0">
                <a:latin typeface="BerkeleyStd-Medium"/>
              </a:rPr>
              <a:t>La responsabilidad de elaborar el presupuesto corresponde a un equipo, el cual debe incluir: </a:t>
            </a:r>
            <a:r>
              <a:rPr lang="es-EC" sz="2800" b="0" i="0" u="none" strike="noStrike" baseline="0" dirty="0">
                <a:latin typeface="BerkeleyStd-Medium"/>
              </a:rPr>
              <a:t>dirigentes, patrocinadores, administradores, jefes de departamentos o áreas y sectores especiales relacionados con presupuesto.</a:t>
            </a:r>
            <a:endParaRPr lang="es-EC" sz="2800" dirty="0"/>
          </a:p>
        </p:txBody>
      </p:sp>
    </p:spTree>
    <p:extLst>
      <p:ext uri="{BB962C8B-B14F-4D97-AF65-F5344CB8AC3E}">
        <p14:creationId xmlns:p14="http://schemas.microsoft.com/office/powerpoint/2010/main" val="15685553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6B44ECD-C1A4-8CE8-31BF-FCEB3A66A4B3}"/>
              </a:ext>
            </a:extLst>
          </p:cNvPr>
          <p:cNvSpPr>
            <a:spLocks noGrp="1"/>
          </p:cNvSpPr>
          <p:nvPr>
            <p:ph idx="1"/>
          </p:nvPr>
        </p:nvSpPr>
        <p:spPr>
          <a:xfrm>
            <a:off x="1251678" y="965915"/>
            <a:ext cx="10493854" cy="5241702"/>
          </a:xfrm>
        </p:spPr>
        <p:txBody>
          <a:bodyPr>
            <a:normAutofit/>
          </a:bodyPr>
          <a:lstStyle/>
          <a:p>
            <a:pPr marL="0" indent="0" algn="l">
              <a:buNone/>
            </a:pPr>
            <a:r>
              <a:rPr lang="es-EC" sz="3600" b="1" i="0" u="none" strike="noStrike" baseline="0" dirty="0">
                <a:solidFill>
                  <a:srgbClr val="FF33FF"/>
                </a:solidFill>
                <a:latin typeface="DaxPro-Bold"/>
              </a:rPr>
              <a:t>Políticas</a:t>
            </a:r>
            <a:endParaRPr lang="es-EC" sz="3600" b="0" i="0" u="none" strike="noStrike" baseline="0" dirty="0">
              <a:solidFill>
                <a:srgbClr val="FF00FF"/>
              </a:solidFill>
              <a:latin typeface="DaxPro-Regular"/>
            </a:endParaRPr>
          </a:p>
          <a:p>
            <a:pPr marL="0" indent="0" algn="l">
              <a:buNone/>
            </a:pPr>
            <a:r>
              <a:rPr lang="es-MX" sz="3200" b="0" i="0" u="none" strike="noStrike" baseline="0" dirty="0">
                <a:solidFill>
                  <a:srgbClr val="000000"/>
                </a:solidFill>
                <a:latin typeface="BerkeleyStd-Medium"/>
              </a:rPr>
              <a:t>Las políticas son también planes cuando el sentido que se les asigna como lineamientos a seguir permiten la toma de decisiones</a:t>
            </a:r>
          </a:p>
          <a:p>
            <a:pPr marL="0" indent="0" algn="l">
              <a:buNone/>
            </a:pPr>
            <a:r>
              <a:rPr lang="es-MX" sz="3200" dirty="0">
                <a:latin typeface="BerkeleyStd-Medium"/>
              </a:rPr>
              <a:t>S</a:t>
            </a:r>
            <a:r>
              <a:rPr lang="es-MX" sz="3200" b="0" i="0" u="none" strike="noStrike" baseline="0" dirty="0">
                <a:latin typeface="BerkeleyStd-Medium"/>
              </a:rPr>
              <a:t>irven para guiar las acciones, orientar los programas, comunicar las decisiones de nivel estratégico, interpretar los objetivos organizacionales y conocer las líneas generales a las que deberá orientarse el funcionamiento de la organización</a:t>
            </a:r>
            <a:r>
              <a:rPr lang="es-MX" sz="3200" b="0" i="0" u="none" strike="noStrike" baseline="0" dirty="0">
                <a:solidFill>
                  <a:srgbClr val="000000"/>
                </a:solidFill>
                <a:latin typeface="BerkeleyStd-Medium"/>
              </a:rPr>
              <a:t>.</a:t>
            </a:r>
            <a:endParaRPr lang="es-EC" sz="3200" dirty="0"/>
          </a:p>
        </p:txBody>
      </p:sp>
    </p:spTree>
    <p:extLst>
      <p:ext uri="{BB962C8B-B14F-4D97-AF65-F5344CB8AC3E}">
        <p14:creationId xmlns:p14="http://schemas.microsoft.com/office/powerpoint/2010/main" val="2998422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C3EBBD-92C4-3702-5C83-0989024BEA7A}"/>
              </a:ext>
            </a:extLst>
          </p:cNvPr>
          <p:cNvSpPr>
            <a:spLocks noGrp="1"/>
          </p:cNvSpPr>
          <p:nvPr>
            <p:ph idx="1"/>
          </p:nvPr>
        </p:nvSpPr>
        <p:spPr>
          <a:xfrm>
            <a:off x="1043189" y="553792"/>
            <a:ext cx="10386811" cy="5782613"/>
          </a:xfrm>
        </p:spPr>
        <p:txBody>
          <a:bodyPr>
            <a:normAutofit/>
          </a:bodyPr>
          <a:lstStyle/>
          <a:p>
            <a:pPr marL="0" indent="0" algn="just">
              <a:buNone/>
            </a:pPr>
            <a:r>
              <a:rPr lang="es-MX" sz="3200" b="1" i="0" u="none" strike="noStrike" baseline="0" dirty="0">
                <a:solidFill>
                  <a:srgbClr val="FF00FF"/>
                </a:solidFill>
                <a:latin typeface="DaxPro-Regular"/>
              </a:rPr>
              <a:t>Requisitos al elaborar las políticas </a:t>
            </a:r>
            <a:r>
              <a:rPr lang="es-MX" sz="3200" b="0" i="0" u="none" strike="noStrike" baseline="0" dirty="0">
                <a:solidFill>
                  <a:srgbClr val="000000"/>
                </a:solidFill>
                <a:latin typeface="BerkeleyStd-Medium"/>
              </a:rPr>
              <a:t>Deben tomarse en cuenta los siguientes aspectos:</a:t>
            </a:r>
          </a:p>
          <a:p>
            <a:pPr marL="0" indent="0" algn="just">
              <a:buNone/>
            </a:pPr>
            <a:r>
              <a:rPr lang="es-MX" sz="3200" b="0" i="0" u="none" strike="noStrike" baseline="0" dirty="0">
                <a:solidFill>
                  <a:srgbClr val="FF00FF"/>
                </a:solidFill>
                <a:latin typeface="BerkeleyStd-Medium"/>
              </a:rPr>
              <a:t>1. </a:t>
            </a:r>
            <a:r>
              <a:rPr lang="es-MX" sz="3200" b="0" i="0" u="none" strike="noStrike" baseline="0" dirty="0">
                <a:solidFill>
                  <a:srgbClr val="000000"/>
                </a:solidFill>
                <a:latin typeface="BerkeleyStd-Medium"/>
              </a:rPr>
              <a:t>Redacción clara y orientación positiva. Se refiere a que al elaborarlas es necesario utilizar términos que todas las personas conozcan. La orientación positiva es que el propósito a seguir sea en beneficio de las personas.</a:t>
            </a:r>
          </a:p>
          <a:p>
            <a:pPr marL="0" indent="0" algn="just">
              <a:buNone/>
            </a:pPr>
            <a:r>
              <a:rPr lang="es-MX" sz="3200" b="0" i="0" u="none" strike="noStrike" baseline="0" dirty="0">
                <a:solidFill>
                  <a:srgbClr val="FF00FF"/>
                </a:solidFill>
                <a:latin typeface="BerkeleyStd-Medium"/>
              </a:rPr>
              <a:t>2. </a:t>
            </a:r>
            <a:r>
              <a:rPr lang="es-MX" sz="3200" b="0" i="0" u="none" strike="noStrike" baseline="0" dirty="0">
                <a:solidFill>
                  <a:srgbClr val="000000"/>
                </a:solidFill>
                <a:latin typeface="BerkeleyStd-Medium"/>
              </a:rPr>
              <a:t>Ser alcanzables, que se puedan medir, y operables.</a:t>
            </a:r>
          </a:p>
          <a:p>
            <a:pPr marL="0" indent="0" algn="just">
              <a:buNone/>
            </a:pPr>
            <a:r>
              <a:rPr lang="es-MX" sz="3200" b="0" i="0" u="none" strike="noStrike" baseline="0" dirty="0">
                <a:solidFill>
                  <a:srgbClr val="FF00FF"/>
                </a:solidFill>
                <a:latin typeface="BerkeleyStd-Medium"/>
              </a:rPr>
              <a:t>3. </a:t>
            </a:r>
            <a:r>
              <a:rPr lang="es-MX" sz="3200" b="0" i="0" u="none" strike="noStrike" baseline="0" dirty="0">
                <a:solidFill>
                  <a:srgbClr val="000000"/>
                </a:solidFill>
                <a:latin typeface="BerkeleyStd-Medium"/>
              </a:rPr>
              <a:t>Poseer un alto grado de permanencia. Al elaborar una política debe considerarse que no sea momentánea, sino que tenga un margen de tiempo considerable, es decir, a futuro.</a:t>
            </a:r>
          </a:p>
        </p:txBody>
      </p:sp>
    </p:spTree>
    <p:extLst>
      <p:ext uri="{BB962C8B-B14F-4D97-AF65-F5344CB8AC3E}">
        <p14:creationId xmlns:p14="http://schemas.microsoft.com/office/powerpoint/2010/main" val="2634001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487A526-3D3D-F906-D938-2386CC45E39D}"/>
              </a:ext>
            </a:extLst>
          </p:cNvPr>
          <p:cNvSpPr>
            <a:spLocks noGrp="1"/>
          </p:cNvSpPr>
          <p:nvPr>
            <p:ph idx="1"/>
          </p:nvPr>
        </p:nvSpPr>
        <p:spPr>
          <a:xfrm>
            <a:off x="1251678" y="682581"/>
            <a:ext cx="10178322" cy="5589430"/>
          </a:xfrm>
        </p:spPr>
        <p:txBody>
          <a:bodyPr/>
          <a:lstStyle/>
          <a:p>
            <a:pPr marL="0" indent="0" algn="l">
              <a:buNone/>
            </a:pPr>
            <a:r>
              <a:rPr lang="es-EC" sz="3200" b="0" i="0" u="none" strike="noStrike" baseline="0" dirty="0">
                <a:solidFill>
                  <a:srgbClr val="FF00FF"/>
                </a:solidFill>
                <a:latin typeface="BerkeleyStd-Medium"/>
              </a:rPr>
              <a:t>4. </a:t>
            </a:r>
            <a:r>
              <a:rPr lang="es-EC" sz="3200" b="0" i="0" u="none" strike="noStrike" baseline="0" dirty="0">
                <a:solidFill>
                  <a:srgbClr val="000000"/>
                </a:solidFill>
                <a:latin typeface="BerkeleyStd-Medium"/>
              </a:rPr>
              <a:t>Anticiparse al futuro.</a:t>
            </a:r>
          </a:p>
          <a:p>
            <a:pPr marL="0" indent="0" algn="l">
              <a:buNone/>
            </a:pPr>
            <a:r>
              <a:rPr lang="es-MX" sz="3200" b="0" i="0" u="none" strike="noStrike" baseline="0" dirty="0">
                <a:solidFill>
                  <a:srgbClr val="FF00FF"/>
                </a:solidFill>
                <a:latin typeface="BerkeleyStd-Medium"/>
              </a:rPr>
              <a:t>5. </a:t>
            </a:r>
            <a:r>
              <a:rPr lang="es-MX" sz="3200" b="0" i="0" u="none" strike="noStrike" baseline="0" dirty="0">
                <a:solidFill>
                  <a:srgbClr val="000000"/>
                </a:solidFill>
                <a:latin typeface="BerkeleyStd-Medium"/>
              </a:rPr>
              <a:t>Ser de interés para toda la comunidad.</a:t>
            </a:r>
          </a:p>
          <a:p>
            <a:pPr marL="0" indent="0" algn="l">
              <a:buNone/>
            </a:pPr>
            <a:r>
              <a:rPr lang="es-MX" sz="3200" b="0" i="0" u="none" strike="noStrike" baseline="0" dirty="0">
                <a:solidFill>
                  <a:srgbClr val="FF00FF"/>
                </a:solidFill>
                <a:latin typeface="BerkeleyStd-Medium"/>
              </a:rPr>
              <a:t>6. </a:t>
            </a:r>
            <a:r>
              <a:rPr lang="es-MX" sz="3200" b="0" i="0" u="none" strike="noStrike" baseline="0" dirty="0">
                <a:solidFill>
                  <a:srgbClr val="000000"/>
                </a:solidFill>
                <a:latin typeface="BerkeleyStd-Medium"/>
              </a:rPr>
              <a:t>Ser congruentes con las leyes respectivas.</a:t>
            </a:r>
          </a:p>
          <a:p>
            <a:pPr marL="0" indent="0" algn="l">
              <a:buNone/>
            </a:pPr>
            <a:r>
              <a:rPr lang="es-MX" sz="3200" b="0" i="0" u="none" strike="noStrike" baseline="0" dirty="0">
                <a:solidFill>
                  <a:srgbClr val="FF00FF"/>
                </a:solidFill>
                <a:latin typeface="BerkeleyStd-Medium"/>
              </a:rPr>
              <a:t>7. </a:t>
            </a:r>
            <a:r>
              <a:rPr lang="es-MX" sz="3200" b="0" i="0" u="none" strike="noStrike" baseline="0" dirty="0">
                <a:solidFill>
                  <a:srgbClr val="000000"/>
                </a:solidFill>
                <a:latin typeface="BerkeleyStd-Medium"/>
              </a:rPr>
              <a:t>Ser congruentes con los objetivos generales de las organizaciones que participan.</a:t>
            </a:r>
          </a:p>
          <a:p>
            <a:pPr marL="0" indent="0" algn="l">
              <a:buNone/>
            </a:pPr>
            <a:r>
              <a:rPr lang="es-MX" sz="3200" b="0" i="0" u="none" strike="noStrike" baseline="0" dirty="0">
                <a:solidFill>
                  <a:srgbClr val="FF00FF"/>
                </a:solidFill>
                <a:latin typeface="BerkeleyStd-Medium"/>
              </a:rPr>
              <a:t>8. </a:t>
            </a:r>
            <a:r>
              <a:rPr lang="es-MX" sz="3200" b="0" i="0" u="none" strike="noStrike" baseline="0" dirty="0">
                <a:solidFill>
                  <a:srgbClr val="000000"/>
                </a:solidFill>
                <a:latin typeface="BerkeleyStd-Medium"/>
              </a:rPr>
              <a:t>Permitir dentro de ciertos límites la discrecionalidad. A pesar de delimitar el área sobre la cual se pueden tomar decisiones, una política debe permitir la aplicación del criterio de </a:t>
            </a:r>
            <a:r>
              <a:rPr lang="es-EC" sz="3200" b="0" i="0" u="none" strike="noStrike" baseline="0" dirty="0">
                <a:solidFill>
                  <a:srgbClr val="000000"/>
                </a:solidFill>
                <a:latin typeface="BerkeleyStd-Medium"/>
              </a:rPr>
              <a:t>quien la aplicará.</a:t>
            </a:r>
            <a:endParaRPr lang="es-EC" sz="3200" dirty="0"/>
          </a:p>
          <a:p>
            <a:endParaRPr lang="es-EC" dirty="0"/>
          </a:p>
        </p:txBody>
      </p:sp>
    </p:spTree>
    <p:extLst>
      <p:ext uri="{BB962C8B-B14F-4D97-AF65-F5344CB8AC3E}">
        <p14:creationId xmlns:p14="http://schemas.microsoft.com/office/powerpoint/2010/main" val="784926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E9BB0B-4D16-BA77-4026-CAF053EE00A0}"/>
              </a:ext>
            </a:extLst>
          </p:cNvPr>
          <p:cNvSpPr>
            <a:spLocks noGrp="1"/>
          </p:cNvSpPr>
          <p:nvPr>
            <p:ph idx="1"/>
          </p:nvPr>
        </p:nvSpPr>
        <p:spPr>
          <a:xfrm>
            <a:off x="901521" y="592428"/>
            <a:ext cx="10740980" cy="5898523"/>
          </a:xfrm>
        </p:spPr>
        <p:txBody>
          <a:bodyPr>
            <a:normAutofit/>
          </a:bodyPr>
          <a:lstStyle/>
          <a:p>
            <a:pPr marL="0" indent="0" algn="l">
              <a:buNone/>
            </a:pPr>
            <a:r>
              <a:rPr lang="es-EC" sz="3600" b="1" i="0" u="none" strike="noStrike" baseline="0" dirty="0">
                <a:solidFill>
                  <a:srgbClr val="FF33FF"/>
                </a:solidFill>
                <a:latin typeface="DaxPro-Bold"/>
              </a:rPr>
              <a:t>Programas</a:t>
            </a:r>
          </a:p>
          <a:p>
            <a:pPr marL="0" indent="0" algn="l">
              <a:buNone/>
            </a:pPr>
            <a:r>
              <a:rPr lang="es-MX" sz="2800" b="0" i="0" u="none" strike="noStrike" baseline="0" dirty="0">
                <a:solidFill>
                  <a:srgbClr val="000000"/>
                </a:solidFill>
                <a:latin typeface="BerkeleyStd-Medium"/>
              </a:rPr>
              <a:t>Los programas son planes específicos de acción en los que no sólo se fijan objetivos y secuencia de operaciones, sino, especialmente, el tiempo requerido para su ejecución.</a:t>
            </a:r>
          </a:p>
          <a:p>
            <a:pPr marL="0" indent="0" algn="l">
              <a:buNone/>
            </a:pPr>
            <a:r>
              <a:rPr lang="es-MX" sz="2800" dirty="0">
                <a:latin typeface="BerkeleyStd-Medium"/>
              </a:rPr>
              <a:t>S</a:t>
            </a:r>
            <a:r>
              <a:rPr lang="es-MX" sz="2800" b="0" i="0" u="none" strike="noStrike" baseline="0" dirty="0">
                <a:latin typeface="BerkeleyStd-Medium"/>
              </a:rPr>
              <a:t>on las alternativas de solución que deciden la secuencia en las actividades, la utilización de recursos y la forma de alcanzar los objetivos de la organización.</a:t>
            </a:r>
          </a:p>
          <a:p>
            <a:pPr marL="0" indent="0" algn="l">
              <a:buNone/>
            </a:pPr>
            <a:r>
              <a:rPr lang="es-EC" sz="2800" b="0" i="0" u="none" strike="noStrike" baseline="0" dirty="0">
                <a:solidFill>
                  <a:srgbClr val="FF00FF"/>
                </a:solidFill>
                <a:latin typeface="DaxPro-Regular"/>
              </a:rPr>
              <a:t>Clasificación</a:t>
            </a:r>
          </a:p>
          <a:p>
            <a:pPr marL="0" indent="0" algn="l">
              <a:buNone/>
            </a:pPr>
            <a:r>
              <a:rPr lang="es-MX" sz="2800" b="0" i="0" u="none" strike="noStrike" baseline="0" dirty="0">
                <a:solidFill>
                  <a:srgbClr val="000000"/>
                </a:solidFill>
                <a:latin typeface="BerkeleyStd-Medium"/>
              </a:rPr>
              <a:t>Pueden definirse cuatro clasificaciones:</a:t>
            </a:r>
          </a:p>
          <a:p>
            <a:pPr marL="0" indent="0" algn="l">
              <a:buNone/>
            </a:pPr>
            <a:r>
              <a:rPr lang="es-MX" sz="2800" b="0" i="0" u="none" strike="noStrike" baseline="0" dirty="0">
                <a:solidFill>
                  <a:srgbClr val="FF00FF"/>
                </a:solidFill>
                <a:latin typeface="BerkeleyStd-Medium"/>
              </a:rPr>
              <a:t>1. </a:t>
            </a:r>
            <a:r>
              <a:rPr lang="es-MX" sz="2800" b="0" i="1" u="none" strike="noStrike" baseline="0" dirty="0">
                <a:solidFill>
                  <a:srgbClr val="000000"/>
                </a:solidFill>
                <a:latin typeface="BerkeleyStd-Italic"/>
              </a:rPr>
              <a:t>Programas generales</a:t>
            </a:r>
            <a:r>
              <a:rPr lang="es-MX" sz="2800" b="0" i="0" u="none" strike="noStrike" baseline="0" dirty="0">
                <a:solidFill>
                  <a:srgbClr val="000000"/>
                </a:solidFill>
                <a:latin typeface="BerkeleyStd-Medium"/>
              </a:rPr>
              <a:t>. Se desprenden de los planes de nivel estratégico</a:t>
            </a:r>
            <a:r>
              <a:rPr lang="es-MX" b="0" i="0" u="none" strike="noStrike" baseline="0" dirty="0">
                <a:solidFill>
                  <a:srgbClr val="000000"/>
                </a:solidFill>
                <a:latin typeface="BerkeleyStd-Medium"/>
              </a:rPr>
              <a:t>.</a:t>
            </a:r>
          </a:p>
        </p:txBody>
      </p:sp>
    </p:spTree>
    <p:extLst>
      <p:ext uri="{BB962C8B-B14F-4D97-AF65-F5344CB8AC3E}">
        <p14:creationId xmlns:p14="http://schemas.microsoft.com/office/powerpoint/2010/main" val="2792080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CFE33C5-ECDC-4C26-B7DA-C53DE4441C44}"/>
              </a:ext>
            </a:extLst>
          </p:cNvPr>
          <p:cNvSpPr>
            <a:spLocks noGrp="1"/>
          </p:cNvSpPr>
          <p:nvPr>
            <p:ph idx="1"/>
          </p:nvPr>
        </p:nvSpPr>
        <p:spPr>
          <a:xfrm>
            <a:off x="1251678" y="953037"/>
            <a:ext cx="10178322" cy="4926555"/>
          </a:xfrm>
        </p:spPr>
        <p:txBody>
          <a:bodyPr/>
          <a:lstStyle/>
          <a:p>
            <a:pPr marL="0" indent="0" algn="l">
              <a:buNone/>
            </a:pPr>
            <a:endParaRPr lang="es-MX" sz="3600" b="0" i="0" u="none" strike="noStrike" baseline="0" dirty="0">
              <a:solidFill>
                <a:srgbClr val="FF00FF"/>
              </a:solidFill>
              <a:latin typeface="BerkeleyStd-Medium"/>
            </a:endParaRPr>
          </a:p>
          <a:p>
            <a:pPr marL="0" indent="0" algn="l">
              <a:buNone/>
            </a:pPr>
            <a:r>
              <a:rPr lang="es-MX" sz="3600" b="0" i="0" u="none" strike="noStrike" baseline="0" dirty="0">
                <a:solidFill>
                  <a:srgbClr val="FF00FF"/>
                </a:solidFill>
                <a:latin typeface="BerkeleyStd-Medium"/>
              </a:rPr>
              <a:t>2. </a:t>
            </a:r>
            <a:r>
              <a:rPr lang="es-MX" sz="3600" b="0" i="1" u="none" strike="noStrike" baseline="0" dirty="0">
                <a:solidFill>
                  <a:srgbClr val="000000"/>
                </a:solidFill>
                <a:latin typeface="BerkeleyStd-Italic"/>
              </a:rPr>
              <a:t>Programas específicos</a:t>
            </a:r>
            <a:r>
              <a:rPr lang="es-MX" sz="3600" b="0" i="0" u="none" strike="noStrike" baseline="0" dirty="0">
                <a:solidFill>
                  <a:srgbClr val="000000"/>
                </a:solidFill>
                <a:latin typeface="BerkeleyStd-Medium"/>
              </a:rPr>
              <a:t>. Son departamentales, sectoriales o de ambos tipos a la vez.</a:t>
            </a:r>
          </a:p>
          <a:p>
            <a:pPr marL="0" indent="0" algn="l">
              <a:buNone/>
            </a:pPr>
            <a:r>
              <a:rPr lang="es-MX" sz="3600" b="0" i="0" u="none" strike="noStrike" baseline="0" dirty="0">
                <a:solidFill>
                  <a:srgbClr val="FF00FF"/>
                </a:solidFill>
                <a:latin typeface="BerkeleyStd-Medium"/>
              </a:rPr>
              <a:t>3. </a:t>
            </a:r>
            <a:r>
              <a:rPr lang="es-MX" sz="3600" b="0" i="1" u="none" strike="noStrike" baseline="0" dirty="0">
                <a:solidFill>
                  <a:srgbClr val="000000"/>
                </a:solidFill>
                <a:latin typeface="BerkeleyStd-Italic"/>
              </a:rPr>
              <a:t>A largo plazo</a:t>
            </a:r>
            <a:r>
              <a:rPr lang="es-MX" sz="3600" b="0" i="0" u="none" strike="noStrike" baseline="0" dirty="0">
                <a:solidFill>
                  <a:srgbClr val="000000"/>
                </a:solidFill>
                <a:latin typeface="BerkeleyStd-Medium"/>
              </a:rPr>
              <a:t>. Se dividen, a su vez, en distantes y remotos.</a:t>
            </a:r>
          </a:p>
          <a:p>
            <a:pPr marL="0" indent="0" algn="l">
              <a:buNone/>
            </a:pPr>
            <a:r>
              <a:rPr lang="es-MX" sz="3600" b="0" i="0" u="none" strike="noStrike" baseline="0" dirty="0">
                <a:solidFill>
                  <a:srgbClr val="FF00FF"/>
                </a:solidFill>
                <a:latin typeface="BerkeleyStd-Medium"/>
              </a:rPr>
              <a:t>4. </a:t>
            </a:r>
            <a:r>
              <a:rPr lang="es-MX" sz="3600" b="0" i="1" u="none" strike="noStrike" baseline="0" dirty="0">
                <a:solidFill>
                  <a:srgbClr val="000000"/>
                </a:solidFill>
                <a:latin typeface="BerkeleyStd-Italic"/>
              </a:rPr>
              <a:t>A corto plazo</a:t>
            </a:r>
            <a:r>
              <a:rPr lang="es-MX" sz="3600" b="0" i="0" u="none" strike="noStrike" baseline="0" dirty="0">
                <a:solidFill>
                  <a:srgbClr val="000000"/>
                </a:solidFill>
                <a:latin typeface="BerkeleyStd-Medium"/>
              </a:rPr>
              <a:t>. Se clasifican, a su vez, en inmediatos y mediatos, y varían desde seis meses </a:t>
            </a:r>
            <a:r>
              <a:rPr lang="es-EC" sz="3600" b="0" i="0" u="none" strike="noStrike" baseline="0" dirty="0">
                <a:solidFill>
                  <a:srgbClr val="000000"/>
                </a:solidFill>
                <a:latin typeface="BerkeleyStd-Medium"/>
              </a:rPr>
              <a:t>hasta un año</a:t>
            </a:r>
            <a:endParaRPr lang="es-EC" sz="3600" dirty="0"/>
          </a:p>
          <a:p>
            <a:endParaRPr lang="es-EC" dirty="0"/>
          </a:p>
        </p:txBody>
      </p:sp>
    </p:spTree>
    <p:extLst>
      <p:ext uri="{BB962C8B-B14F-4D97-AF65-F5344CB8AC3E}">
        <p14:creationId xmlns:p14="http://schemas.microsoft.com/office/powerpoint/2010/main" val="27625781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FE43A27-7AE8-AB08-1D54-36A30AB857B2}"/>
              </a:ext>
            </a:extLst>
          </p:cNvPr>
          <p:cNvSpPr>
            <a:spLocks noGrp="1"/>
          </p:cNvSpPr>
          <p:nvPr>
            <p:ph idx="1"/>
          </p:nvPr>
        </p:nvSpPr>
        <p:spPr>
          <a:xfrm>
            <a:off x="1056067" y="837127"/>
            <a:ext cx="10496281" cy="5318974"/>
          </a:xfrm>
        </p:spPr>
        <p:txBody>
          <a:bodyPr>
            <a:normAutofit lnSpcReduction="10000"/>
          </a:bodyPr>
          <a:lstStyle/>
          <a:p>
            <a:pPr marL="0" indent="0" algn="l">
              <a:buNone/>
            </a:pPr>
            <a:r>
              <a:rPr lang="es-EC" sz="4400" b="1" i="0" u="none" strike="noStrike" baseline="0" dirty="0">
                <a:solidFill>
                  <a:srgbClr val="FF33FF"/>
                </a:solidFill>
                <a:latin typeface="DaxPro-Bold"/>
              </a:rPr>
              <a:t>Cronogramas</a:t>
            </a:r>
          </a:p>
          <a:p>
            <a:pPr marL="0" indent="0" algn="just">
              <a:buNone/>
            </a:pPr>
            <a:r>
              <a:rPr lang="es-MX" sz="3200" b="0" i="0" u="none" strike="noStrike" baseline="0" dirty="0">
                <a:solidFill>
                  <a:srgbClr val="000000"/>
                </a:solidFill>
                <a:latin typeface="BerkeleyStd-Medium"/>
              </a:rPr>
              <a:t>Los cronogramas son diagramas en los que se describen acciones o eventos en las fi las y en las columnas, los periodos considerados como estándar.</a:t>
            </a:r>
          </a:p>
          <a:p>
            <a:pPr marL="0" indent="0" algn="just">
              <a:buNone/>
            </a:pPr>
            <a:r>
              <a:rPr lang="es-MX" sz="3200" b="0" i="0" u="none" strike="noStrike" baseline="0" dirty="0">
                <a:solidFill>
                  <a:srgbClr val="000000"/>
                </a:solidFill>
                <a:latin typeface="BerkeleyStd-Medium"/>
              </a:rPr>
              <a:t>La función de los cronogramas es relacionar dos variables: eventos y tiempo.</a:t>
            </a:r>
          </a:p>
          <a:p>
            <a:pPr marL="0" indent="0" algn="just">
              <a:buNone/>
            </a:pPr>
            <a:r>
              <a:rPr lang="es-MX" sz="3200" b="0" i="0" u="none" strike="noStrike" baseline="0" dirty="0">
                <a:latin typeface="BerkeleyStd-Medium"/>
              </a:rPr>
              <a:t>Los cronogramas son importantes como plan y control. Además de permitir visualizar el inicio y el final de una actividad.</a:t>
            </a:r>
            <a:endParaRPr lang="es-EC" sz="3200" dirty="0"/>
          </a:p>
        </p:txBody>
      </p:sp>
    </p:spTree>
    <p:extLst>
      <p:ext uri="{BB962C8B-B14F-4D97-AF65-F5344CB8AC3E}">
        <p14:creationId xmlns:p14="http://schemas.microsoft.com/office/powerpoint/2010/main" val="3848631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03E037D4-44FB-45CB-8CB7-F9AB2EB1EAB8}"/>
              </a:ext>
            </a:extLst>
          </p:cNvPr>
          <p:cNvGraphicFramePr>
            <a:graphicFrameLocks noGrp="1"/>
          </p:cNvGraphicFramePr>
          <p:nvPr>
            <p:ph idx="1"/>
            <p:extLst>
              <p:ext uri="{D42A27DB-BD31-4B8C-83A1-F6EECF244321}">
                <p14:modId xmlns:p14="http://schemas.microsoft.com/office/powerpoint/2010/main" val="4026787004"/>
              </p:ext>
            </p:extLst>
          </p:nvPr>
        </p:nvGraphicFramePr>
        <p:xfrm>
          <a:off x="1135040" y="1186180"/>
          <a:ext cx="10179048" cy="4485640"/>
        </p:xfrm>
        <a:graphic>
          <a:graphicData uri="http://schemas.openxmlformats.org/drawingml/2006/table">
            <a:tbl>
              <a:tblPr firstRow="1" bandRow="1">
                <a:tableStyleId>{5C22544A-7EE6-4342-B048-85BDC9FD1C3A}</a:tableStyleId>
              </a:tblPr>
              <a:tblGrid>
                <a:gridCol w="2544762">
                  <a:extLst>
                    <a:ext uri="{9D8B030D-6E8A-4147-A177-3AD203B41FA5}">
                      <a16:colId xmlns:a16="http://schemas.microsoft.com/office/drawing/2014/main" val="2854167796"/>
                    </a:ext>
                  </a:extLst>
                </a:gridCol>
                <a:gridCol w="2544762">
                  <a:extLst>
                    <a:ext uri="{9D8B030D-6E8A-4147-A177-3AD203B41FA5}">
                      <a16:colId xmlns:a16="http://schemas.microsoft.com/office/drawing/2014/main" val="3089961166"/>
                    </a:ext>
                  </a:extLst>
                </a:gridCol>
                <a:gridCol w="2544762">
                  <a:extLst>
                    <a:ext uri="{9D8B030D-6E8A-4147-A177-3AD203B41FA5}">
                      <a16:colId xmlns:a16="http://schemas.microsoft.com/office/drawing/2014/main" val="756523877"/>
                    </a:ext>
                  </a:extLst>
                </a:gridCol>
                <a:gridCol w="2544762">
                  <a:extLst>
                    <a:ext uri="{9D8B030D-6E8A-4147-A177-3AD203B41FA5}">
                      <a16:colId xmlns:a16="http://schemas.microsoft.com/office/drawing/2014/main" val="1539817472"/>
                    </a:ext>
                  </a:extLst>
                </a:gridCol>
              </a:tblGrid>
              <a:tr h="370840">
                <a:tc>
                  <a:txBody>
                    <a:bodyPr/>
                    <a:lstStyle/>
                    <a:p>
                      <a:r>
                        <a:rPr lang="es-EC" sz="1800" b="1" i="0" u="none" strike="noStrike" kern="1200" baseline="0" dirty="0">
                          <a:solidFill>
                            <a:schemeClr val="lt1"/>
                          </a:solidFill>
                          <a:latin typeface="+mn-lt"/>
                          <a:ea typeface="+mn-ea"/>
                          <a:cs typeface="+mn-cs"/>
                        </a:rPr>
                        <a:t>Fecha y hora</a:t>
                      </a:r>
                      <a:endParaRPr lang="es-EC" dirty="0"/>
                    </a:p>
                  </a:txBody>
                  <a:tcPr/>
                </a:tc>
                <a:tc>
                  <a:txBody>
                    <a:bodyPr/>
                    <a:lstStyle/>
                    <a:p>
                      <a:r>
                        <a:rPr lang="es-EC" sz="1800" b="1" i="0" u="none" strike="noStrike" kern="1200" baseline="0" dirty="0">
                          <a:solidFill>
                            <a:schemeClr val="lt1"/>
                          </a:solidFill>
                          <a:latin typeface="+mn-lt"/>
                          <a:ea typeface="+mn-ea"/>
                          <a:cs typeface="+mn-cs"/>
                        </a:rPr>
                        <a:t>Aspecto</a:t>
                      </a:r>
                      <a:endParaRPr lang="es-EC" dirty="0"/>
                    </a:p>
                  </a:txBody>
                  <a:tcPr/>
                </a:tc>
                <a:tc>
                  <a:txBody>
                    <a:bodyPr/>
                    <a:lstStyle/>
                    <a:p>
                      <a:r>
                        <a:rPr lang="es-EC" sz="1800" b="1" i="0" u="none" strike="noStrike" kern="1200" baseline="0" dirty="0">
                          <a:solidFill>
                            <a:schemeClr val="lt1"/>
                          </a:solidFill>
                          <a:latin typeface="+mn-lt"/>
                          <a:ea typeface="+mn-ea"/>
                          <a:cs typeface="+mn-cs"/>
                        </a:rPr>
                        <a:t>Actividades</a:t>
                      </a:r>
                      <a:endParaRPr lang="es-EC" dirty="0"/>
                    </a:p>
                  </a:txBody>
                  <a:tcPr/>
                </a:tc>
                <a:tc>
                  <a:txBody>
                    <a:bodyPr/>
                    <a:lstStyle/>
                    <a:p>
                      <a:r>
                        <a:rPr lang="es-EC" sz="1800" b="1" i="0" u="none" strike="noStrike" kern="1200" baseline="0" dirty="0">
                          <a:solidFill>
                            <a:schemeClr val="lt1"/>
                          </a:solidFill>
                          <a:latin typeface="+mn-lt"/>
                          <a:ea typeface="+mn-ea"/>
                          <a:cs typeface="+mn-cs"/>
                        </a:rPr>
                        <a:t>Evaluación</a:t>
                      </a:r>
                      <a:endParaRPr lang="es-EC" dirty="0"/>
                    </a:p>
                  </a:txBody>
                  <a:tcPr/>
                </a:tc>
                <a:extLst>
                  <a:ext uri="{0D108BD9-81ED-4DB2-BD59-A6C34878D82A}">
                    <a16:rowId xmlns:a16="http://schemas.microsoft.com/office/drawing/2014/main" val="3808890781"/>
                  </a:ext>
                </a:extLst>
              </a:tr>
              <a:tr h="370840">
                <a:tc>
                  <a:txBody>
                    <a:bodyPr/>
                    <a:lstStyle/>
                    <a:p>
                      <a:endParaRPr lang="es-EC" dirty="0"/>
                    </a:p>
                  </a:txBody>
                  <a:tcPr/>
                </a:tc>
                <a:tc>
                  <a:txBody>
                    <a:bodyPr/>
                    <a:lstStyle/>
                    <a:p>
                      <a:r>
                        <a:rPr lang="es-EC" sz="1800" b="0" i="0" u="none" strike="noStrike" kern="1200" baseline="0" dirty="0">
                          <a:solidFill>
                            <a:schemeClr val="dk1"/>
                          </a:solidFill>
                          <a:latin typeface="+mn-lt"/>
                          <a:ea typeface="+mn-ea"/>
                          <a:cs typeface="+mn-cs"/>
                        </a:rPr>
                        <a:t>Supervisión en</a:t>
                      </a:r>
                    </a:p>
                    <a:p>
                      <a:r>
                        <a:rPr lang="es-EC" sz="1800" b="0" i="0" u="none" strike="noStrike" kern="1200" baseline="0" dirty="0">
                          <a:solidFill>
                            <a:schemeClr val="dk1"/>
                          </a:solidFill>
                          <a:latin typeface="+mn-lt"/>
                          <a:ea typeface="+mn-ea"/>
                          <a:cs typeface="+mn-cs"/>
                        </a:rPr>
                        <a:t>servicios</a:t>
                      </a:r>
                      <a:endParaRPr lang="es-EC" dirty="0"/>
                    </a:p>
                  </a:txBody>
                  <a:tcPr/>
                </a:tc>
                <a:tc>
                  <a:txBody>
                    <a:bodyPr/>
                    <a:lstStyle/>
                    <a:p>
                      <a:r>
                        <a:rPr lang="es-EC" sz="1800" b="0" i="0" u="none" strike="noStrike" kern="1200" baseline="0" dirty="0">
                          <a:solidFill>
                            <a:schemeClr val="dk1"/>
                          </a:solidFill>
                          <a:latin typeface="+mn-lt"/>
                          <a:ea typeface="+mn-ea"/>
                          <a:cs typeface="+mn-cs"/>
                        </a:rPr>
                        <a:t>Revisar material de curación.</a:t>
                      </a:r>
                    </a:p>
                    <a:p>
                      <a:r>
                        <a:rPr lang="es-MX" sz="1800" b="0" i="0" u="none" strike="noStrike" kern="1200" baseline="0" dirty="0">
                          <a:solidFill>
                            <a:schemeClr val="dk1"/>
                          </a:solidFill>
                          <a:latin typeface="+mn-lt"/>
                          <a:ea typeface="+mn-ea"/>
                          <a:cs typeface="+mn-cs"/>
                        </a:rPr>
                        <a:t>Valorar el estado físico del material,</a:t>
                      </a:r>
                    </a:p>
                    <a:p>
                      <a:r>
                        <a:rPr lang="es-EC" sz="1800" b="0" i="0" u="none" strike="noStrike" kern="1200" baseline="0" dirty="0">
                          <a:solidFill>
                            <a:schemeClr val="dk1"/>
                          </a:solidFill>
                          <a:latin typeface="+mn-lt"/>
                          <a:ea typeface="+mn-ea"/>
                          <a:cs typeface="+mn-cs"/>
                        </a:rPr>
                        <a:t>equipo e instrumental del servicio</a:t>
                      </a:r>
                    </a:p>
                    <a:p>
                      <a:r>
                        <a:rPr lang="es-EC" sz="1800" b="0" i="0" u="none" strike="noStrike" kern="1200" baseline="0" dirty="0">
                          <a:solidFill>
                            <a:schemeClr val="dk1"/>
                          </a:solidFill>
                          <a:latin typeface="+mn-lt"/>
                          <a:ea typeface="+mn-ea"/>
                          <a:cs typeface="+mn-cs"/>
                        </a:rPr>
                        <a:t>de urgencias</a:t>
                      </a:r>
                      <a:endParaRPr lang="es-EC" dirty="0"/>
                    </a:p>
                  </a:txBody>
                  <a:tcPr/>
                </a:tc>
                <a:tc>
                  <a:txBody>
                    <a:bodyPr/>
                    <a:lstStyle/>
                    <a:p>
                      <a:r>
                        <a:rPr lang="es-MX" sz="1800" b="0" i="0" u="none" strike="noStrike" kern="1200" baseline="0" dirty="0">
                          <a:solidFill>
                            <a:schemeClr val="dk1"/>
                          </a:solidFill>
                          <a:latin typeface="+mn-lt"/>
                          <a:ea typeface="+mn-ea"/>
                          <a:cs typeface="+mn-cs"/>
                        </a:rPr>
                        <a:t>Por comparación con el inventario,</a:t>
                      </a:r>
                    </a:p>
                    <a:p>
                      <a:r>
                        <a:rPr lang="es-MX" sz="1800" b="0" i="0" u="none" strike="noStrike" kern="1200" baseline="0" dirty="0">
                          <a:solidFill>
                            <a:schemeClr val="dk1"/>
                          </a:solidFill>
                          <a:latin typeface="+mn-lt"/>
                          <a:ea typeface="+mn-ea"/>
                          <a:cs typeface="+mn-cs"/>
                        </a:rPr>
                        <a:t>determinar el estado físico del</a:t>
                      </a:r>
                    </a:p>
                    <a:p>
                      <a:r>
                        <a:rPr lang="es-EC" sz="1800" b="0" i="0" u="none" strike="noStrike" kern="1200" baseline="0" dirty="0">
                          <a:solidFill>
                            <a:schemeClr val="dk1"/>
                          </a:solidFill>
                          <a:latin typeface="+mn-lt"/>
                          <a:ea typeface="+mn-ea"/>
                          <a:cs typeface="+mn-cs"/>
                        </a:rPr>
                        <a:t>material y equipo</a:t>
                      </a:r>
                      <a:endParaRPr lang="es-EC" dirty="0"/>
                    </a:p>
                  </a:txBody>
                  <a:tcPr/>
                </a:tc>
                <a:extLst>
                  <a:ext uri="{0D108BD9-81ED-4DB2-BD59-A6C34878D82A}">
                    <a16:rowId xmlns:a16="http://schemas.microsoft.com/office/drawing/2014/main" val="838099151"/>
                  </a:ext>
                </a:extLst>
              </a:tr>
              <a:tr h="370840">
                <a:tc>
                  <a:txBody>
                    <a:bodyPr/>
                    <a:lstStyle/>
                    <a:p>
                      <a:endParaRPr lang="es-EC"/>
                    </a:p>
                  </a:txBody>
                  <a:tcPr/>
                </a:tc>
                <a:tc>
                  <a:txBody>
                    <a:bodyPr/>
                    <a:lstStyle/>
                    <a:p>
                      <a:r>
                        <a:rPr lang="es-EC" sz="1800" b="0" i="0" u="none" strike="noStrike" kern="1200" baseline="0" dirty="0">
                          <a:solidFill>
                            <a:schemeClr val="dk1"/>
                          </a:solidFill>
                          <a:latin typeface="+mn-lt"/>
                          <a:ea typeface="+mn-ea"/>
                          <a:cs typeface="+mn-cs"/>
                        </a:rPr>
                        <a:t>Con pacientes</a:t>
                      </a:r>
                      <a:endParaRPr lang="es-EC" dirty="0"/>
                    </a:p>
                  </a:txBody>
                  <a:tcPr/>
                </a:tc>
                <a:tc>
                  <a:txBody>
                    <a:bodyPr/>
                    <a:lstStyle/>
                    <a:p>
                      <a:r>
                        <a:rPr lang="es-MX" sz="1800" b="0" i="0" u="none" strike="noStrike" kern="1200" baseline="0" dirty="0">
                          <a:solidFill>
                            <a:schemeClr val="dk1"/>
                          </a:solidFill>
                          <a:latin typeface="+mn-lt"/>
                          <a:ea typeface="+mn-ea"/>
                          <a:cs typeface="+mn-cs"/>
                        </a:rPr>
                        <a:t>Observar la satisfacción de necesidades</a:t>
                      </a:r>
                      <a:endParaRPr lang="es-EC" dirty="0"/>
                    </a:p>
                  </a:txBody>
                  <a:tcPr/>
                </a:tc>
                <a:tc>
                  <a:txBody>
                    <a:bodyPr/>
                    <a:lstStyle/>
                    <a:p>
                      <a:r>
                        <a:rPr lang="es-MX" sz="1800" b="0" i="0" u="none" strike="noStrike" kern="1200" baseline="0" dirty="0">
                          <a:solidFill>
                            <a:schemeClr val="dk1"/>
                          </a:solidFill>
                          <a:latin typeface="+mn-lt"/>
                          <a:ea typeface="+mn-ea"/>
                          <a:cs typeface="+mn-cs"/>
                        </a:rPr>
                        <a:t>Por observación con formato y por</a:t>
                      </a:r>
                    </a:p>
                    <a:p>
                      <a:r>
                        <a:rPr lang="es-MX" sz="1800" b="0" i="0" u="none" strike="noStrike" kern="1200" baseline="0" dirty="0">
                          <a:solidFill>
                            <a:schemeClr val="dk1"/>
                          </a:solidFill>
                          <a:latin typeface="+mn-lt"/>
                          <a:ea typeface="+mn-ea"/>
                          <a:cs typeface="+mn-cs"/>
                        </a:rPr>
                        <a:t>la opinión de los pacientes</a:t>
                      </a:r>
                      <a:endParaRPr lang="es-EC" dirty="0"/>
                    </a:p>
                  </a:txBody>
                  <a:tcPr/>
                </a:tc>
                <a:extLst>
                  <a:ext uri="{0D108BD9-81ED-4DB2-BD59-A6C34878D82A}">
                    <a16:rowId xmlns:a16="http://schemas.microsoft.com/office/drawing/2014/main" val="2717078992"/>
                  </a:ext>
                </a:extLst>
              </a:tr>
              <a:tr h="370840">
                <a:tc>
                  <a:txBody>
                    <a:bodyPr/>
                    <a:lstStyle/>
                    <a:p>
                      <a:endParaRPr lang="es-EC"/>
                    </a:p>
                  </a:txBody>
                  <a:tcPr/>
                </a:tc>
                <a:tc>
                  <a:txBody>
                    <a:bodyPr/>
                    <a:lstStyle/>
                    <a:p>
                      <a:r>
                        <a:rPr lang="es-EC" sz="1800" b="0" i="0" u="none" strike="noStrike" kern="1200" baseline="0" dirty="0">
                          <a:solidFill>
                            <a:schemeClr val="dk1"/>
                          </a:solidFill>
                          <a:latin typeface="+mn-lt"/>
                          <a:ea typeface="+mn-ea"/>
                          <a:cs typeface="+mn-cs"/>
                        </a:rPr>
                        <a:t>Con personal</a:t>
                      </a:r>
                      <a:endParaRPr lang="es-EC" dirty="0"/>
                    </a:p>
                  </a:txBody>
                  <a:tcPr/>
                </a:tc>
                <a:tc>
                  <a:txBody>
                    <a:bodyPr/>
                    <a:lstStyle/>
                    <a:p>
                      <a:r>
                        <a:rPr lang="es-EC" sz="1800" b="0" i="0" u="none" strike="noStrike" kern="1200" baseline="0" dirty="0">
                          <a:solidFill>
                            <a:schemeClr val="dk1"/>
                          </a:solidFill>
                          <a:latin typeface="+mn-lt"/>
                          <a:ea typeface="+mn-ea"/>
                          <a:cs typeface="+mn-cs"/>
                        </a:rPr>
                        <a:t>Actualizar expedientes</a:t>
                      </a:r>
                      <a:endParaRPr lang="es-EC" dirty="0"/>
                    </a:p>
                  </a:txBody>
                  <a:tcPr/>
                </a:tc>
                <a:tc>
                  <a:txBody>
                    <a:bodyPr/>
                    <a:lstStyle/>
                    <a:p>
                      <a:r>
                        <a:rPr lang="es-EC" sz="1800" b="0" i="0" u="none" strike="noStrike" kern="1200" baseline="0" dirty="0">
                          <a:solidFill>
                            <a:schemeClr val="dk1"/>
                          </a:solidFill>
                          <a:latin typeface="+mn-lt"/>
                          <a:ea typeface="+mn-ea"/>
                          <a:cs typeface="+mn-cs"/>
                        </a:rPr>
                        <a:t>Con documentos proporcionados</a:t>
                      </a:r>
                    </a:p>
                    <a:p>
                      <a:r>
                        <a:rPr lang="es-EC" sz="1800" b="0" i="0" u="none" strike="noStrike" kern="1200" baseline="0" dirty="0">
                          <a:solidFill>
                            <a:schemeClr val="dk1"/>
                          </a:solidFill>
                          <a:latin typeface="+mn-lt"/>
                          <a:ea typeface="+mn-ea"/>
                          <a:cs typeface="+mn-cs"/>
                        </a:rPr>
                        <a:t>por el personal</a:t>
                      </a:r>
                      <a:endParaRPr lang="es-EC" dirty="0"/>
                    </a:p>
                  </a:txBody>
                  <a:tcPr/>
                </a:tc>
                <a:extLst>
                  <a:ext uri="{0D108BD9-81ED-4DB2-BD59-A6C34878D82A}">
                    <a16:rowId xmlns:a16="http://schemas.microsoft.com/office/drawing/2014/main" val="4184229170"/>
                  </a:ext>
                </a:extLst>
              </a:tr>
            </a:tbl>
          </a:graphicData>
        </a:graphic>
      </p:graphicFrame>
      <p:sp>
        <p:nvSpPr>
          <p:cNvPr id="6" name="CuadroTexto 5">
            <a:extLst>
              <a:ext uri="{FF2B5EF4-FFF2-40B4-BE49-F238E27FC236}">
                <a16:creationId xmlns:a16="http://schemas.microsoft.com/office/drawing/2014/main" id="{03C47852-342D-B5ED-5BFB-95E6CF174C14}"/>
              </a:ext>
            </a:extLst>
          </p:cNvPr>
          <p:cNvSpPr txBox="1"/>
          <p:nvPr/>
        </p:nvSpPr>
        <p:spPr>
          <a:xfrm>
            <a:off x="2417247" y="362685"/>
            <a:ext cx="7614634" cy="523220"/>
          </a:xfrm>
          <a:prstGeom prst="rect">
            <a:avLst/>
          </a:prstGeom>
          <a:noFill/>
        </p:spPr>
        <p:txBody>
          <a:bodyPr wrap="square">
            <a:spAutoFit/>
          </a:bodyPr>
          <a:lstStyle/>
          <a:p>
            <a:r>
              <a:rPr lang="es-MX" sz="2800" b="1" i="0" u="none" strike="noStrike" baseline="0" dirty="0">
                <a:latin typeface="DaxPro-Medium"/>
              </a:rPr>
              <a:t>Carta descriptiva de un programa de supervisión</a:t>
            </a:r>
            <a:r>
              <a:rPr lang="es-MX" sz="1800" b="0" i="0" u="none" strike="noStrike" baseline="0" dirty="0">
                <a:latin typeface="DaxPro-Medium"/>
              </a:rPr>
              <a:t>.</a:t>
            </a:r>
            <a:endParaRPr lang="es-EC" dirty="0"/>
          </a:p>
        </p:txBody>
      </p:sp>
    </p:spTree>
    <p:extLst>
      <p:ext uri="{BB962C8B-B14F-4D97-AF65-F5344CB8AC3E}">
        <p14:creationId xmlns:p14="http://schemas.microsoft.com/office/powerpoint/2010/main" val="356768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B9E1A1C9-C83B-5C3F-9105-1D0F07078B1C}"/>
              </a:ext>
            </a:extLst>
          </p:cNvPr>
          <p:cNvGraphicFramePr>
            <a:graphicFrameLocks noGrp="1"/>
          </p:cNvGraphicFramePr>
          <p:nvPr>
            <p:ph idx="1"/>
            <p:extLst>
              <p:ext uri="{D42A27DB-BD31-4B8C-83A1-F6EECF244321}">
                <p14:modId xmlns:p14="http://schemas.microsoft.com/office/powerpoint/2010/main" val="1075801235"/>
              </p:ext>
            </p:extLst>
          </p:nvPr>
        </p:nvGraphicFramePr>
        <p:xfrm>
          <a:off x="903670" y="1745088"/>
          <a:ext cx="10384660" cy="2966720"/>
        </p:xfrm>
        <a:graphic>
          <a:graphicData uri="http://schemas.openxmlformats.org/drawingml/2006/table">
            <a:tbl>
              <a:tblPr firstRow="1" bandRow="1">
                <a:tableStyleId>{5C22544A-7EE6-4342-B048-85BDC9FD1C3A}</a:tableStyleId>
              </a:tblPr>
              <a:tblGrid>
                <a:gridCol w="2869840">
                  <a:extLst>
                    <a:ext uri="{9D8B030D-6E8A-4147-A177-3AD203B41FA5}">
                      <a16:colId xmlns:a16="http://schemas.microsoft.com/office/drawing/2014/main" val="2687780639"/>
                    </a:ext>
                  </a:extLst>
                </a:gridCol>
                <a:gridCol w="2322490">
                  <a:extLst>
                    <a:ext uri="{9D8B030D-6E8A-4147-A177-3AD203B41FA5}">
                      <a16:colId xmlns:a16="http://schemas.microsoft.com/office/drawing/2014/main" val="1997014432"/>
                    </a:ext>
                  </a:extLst>
                </a:gridCol>
                <a:gridCol w="2596165">
                  <a:extLst>
                    <a:ext uri="{9D8B030D-6E8A-4147-A177-3AD203B41FA5}">
                      <a16:colId xmlns:a16="http://schemas.microsoft.com/office/drawing/2014/main" val="131438694"/>
                    </a:ext>
                  </a:extLst>
                </a:gridCol>
                <a:gridCol w="2596165">
                  <a:extLst>
                    <a:ext uri="{9D8B030D-6E8A-4147-A177-3AD203B41FA5}">
                      <a16:colId xmlns:a16="http://schemas.microsoft.com/office/drawing/2014/main" val="2481652674"/>
                    </a:ext>
                  </a:extLst>
                </a:gridCol>
              </a:tblGrid>
              <a:tr h="370840">
                <a:tc>
                  <a:txBody>
                    <a:bodyPr/>
                    <a:lstStyle/>
                    <a:p>
                      <a:endParaRPr lang="es-EC"/>
                    </a:p>
                  </a:txBody>
                  <a:tcPr/>
                </a:tc>
                <a:tc gridSpan="3">
                  <a:txBody>
                    <a:bodyPr/>
                    <a:lstStyle/>
                    <a:p>
                      <a:r>
                        <a:rPr lang="es-MX" sz="1800" b="1" i="0" u="none" strike="noStrike" kern="1200" baseline="0" dirty="0">
                          <a:solidFill>
                            <a:schemeClr val="lt1"/>
                          </a:solidFill>
                          <a:latin typeface="+mn-lt"/>
                          <a:ea typeface="+mn-ea"/>
                          <a:cs typeface="+mn-cs"/>
                        </a:rPr>
                        <a:t>Ejecución de estrategias central de enfermería</a:t>
                      </a:r>
                      <a:endParaRPr lang="es-EC" dirty="0"/>
                    </a:p>
                  </a:txBody>
                  <a:tcPr/>
                </a:tc>
                <a:tc hMerge="1">
                  <a:txBody>
                    <a:bodyPr/>
                    <a:lstStyle/>
                    <a:p>
                      <a:endParaRPr lang="es-EC" dirty="0"/>
                    </a:p>
                  </a:txBody>
                  <a:tcPr/>
                </a:tc>
                <a:tc hMerge="1">
                  <a:txBody>
                    <a:bodyPr/>
                    <a:lstStyle/>
                    <a:p>
                      <a:endParaRPr lang="es-EC" dirty="0"/>
                    </a:p>
                  </a:txBody>
                  <a:tcPr/>
                </a:tc>
                <a:extLst>
                  <a:ext uri="{0D108BD9-81ED-4DB2-BD59-A6C34878D82A}">
                    <a16:rowId xmlns:a16="http://schemas.microsoft.com/office/drawing/2014/main" val="877484459"/>
                  </a:ext>
                </a:extLst>
              </a:tr>
              <a:tr h="370840">
                <a:tc>
                  <a:txBody>
                    <a:bodyPr/>
                    <a:lstStyle/>
                    <a:p>
                      <a:r>
                        <a:rPr lang="es-EC" sz="1800" b="1" i="0" u="none" strike="noStrike" kern="1200" baseline="0" dirty="0">
                          <a:solidFill>
                            <a:schemeClr val="dk1"/>
                          </a:solidFill>
                          <a:latin typeface="+mn-lt"/>
                          <a:ea typeface="+mn-ea"/>
                          <a:cs typeface="+mn-cs"/>
                        </a:rPr>
                        <a:t>Actividad</a:t>
                      </a:r>
                      <a:endParaRPr lang="es-EC" dirty="0"/>
                    </a:p>
                  </a:txBody>
                  <a:tcPr/>
                </a:tc>
                <a:tc>
                  <a:txBody>
                    <a:bodyPr/>
                    <a:lstStyle/>
                    <a:p>
                      <a:pPr algn="ctr"/>
                      <a:r>
                        <a:rPr lang="es-EC" sz="1800" b="0" i="0" u="none" strike="noStrike" kern="1200" baseline="0" dirty="0">
                          <a:solidFill>
                            <a:schemeClr val="dk1"/>
                          </a:solidFill>
                          <a:latin typeface="+mn-lt"/>
                          <a:ea typeface="+mn-ea"/>
                          <a:cs typeface="+mn-cs"/>
                        </a:rPr>
                        <a:t>Duración</a:t>
                      </a:r>
                      <a:endParaRPr lang="es-EC" dirty="0"/>
                    </a:p>
                  </a:txBody>
                  <a:tcPr/>
                </a:tc>
                <a:tc>
                  <a:txBody>
                    <a:bodyPr/>
                    <a:lstStyle/>
                    <a:p>
                      <a:pPr algn="ctr"/>
                      <a:r>
                        <a:rPr lang="es-EC" sz="1800" b="0" i="0" u="none" strike="noStrike" kern="1200" baseline="0" dirty="0">
                          <a:solidFill>
                            <a:schemeClr val="dk1"/>
                          </a:solidFill>
                          <a:latin typeface="+mn-lt"/>
                          <a:ea typeface="+mn-ea"/>
                          <a:cs typeface="+mn-cs"/>
                        </a:rPr>
                        <a:t>Inicio</a:t>
                      </a:r>
                      <a:endParaRPr lang="es-EC" dirty="0"/>
                    </a:p>
                  </a:txBody>
                  <a:tcPr/>
                </a:tc>
                <a:tc>
                  <a:txBody>
                    <a:bodyPr/>
                    <a:lstStyle/>
                    <a:p>
                      <a:pPr algn="ctr"/>
                      <a:r>
                        <a:rPr lang="es-EC" sz="1800" b="0" i="0" u="none" strike="noStrike" kern="1200" baseline="0" dirty="0">
                          <a:solidFill>
                            <a:schemeClr val="dk1"/>
                          </a:solidFill>
                          <a:latin typeface="+mn-lt"/>
                          <a:ea typeface="+mn-ea"/>
                          <a:cs typeface="+mn-cs"/>
                        </a:rPr>
                        <a:t>Fin</a:t>
                      </a:r>
                      <a:endParaRPr lang="es-EC" dirty="0"/>
                    </a:p>
                  </a:txBody>
                  <a:tcPr/>
                </a:tc>
                <a:extLst>
                  <a:ext uri="{0D108BD9-81ED-4DB2-BD59-A6C34878D82A}">
                    <a16:rowId xmlns:a16="http://schemas.microsoft.com/office/drawing/2014/main" val="1112117722"/>
                  </a:ext>
                </a:extLst>
              </a:tr>
              <a:tr h="370840">
                <a:tc>
                  <a:txBody>
                    <a:bodyPr/>
                    <a:lstStyle/>
                    <a:p>
                      <a:r>
                        <a:rPr lang="es-EC" sz="1800" b="1" i="0" u="none" strike="noStrike" kern="1200" baseline="0" dirty="0">
                          <a:solidFill>
                            <a:schemeClr val="dk1"/>
                          </a:solidFill>
                          <a:latin typeface="+mn-lt"/>
                          <a:ea typeface="+mn-ea"/>
                          <a:cs typeface="+mn-cs"/>
                        </a:rPr>
                        <a:t>Generar estrategias</a:t>
                      </a:r>
                      <a:endParaRPr lang="es-EC" dirty="0"/>
                    </a:p>
                  </a:txBody>
                  <a:tcPr/>
                </a:tc>
                <a:tc>
                  <a:txBody>
                    <a:bodyPr/>
                    <a:lstStyle/>
                    <a:p>
                      <a:pPr algn="ctr"/>
                      <a:r>
                        <a:rPr lang="es-EC" sz="1800" b="0" i="0" u="none" strike="noStrike" kern="1200" baseline="0" dirty="0">
                          <a:solidFill>
                            <a:schemeClr val="dk1"/>
                          </a:solidFill>
                          <a:latin typeface="+mn-lt"/>
                          <a:ea typeface="+mn-ea"/>
                          <a:cs typeface="+mn-cs"/>
                        </a:rPr>
                        <a:t>40</a:t>
                      </a:r>
                      <a:endParaRPr lang="es-EC" dirty="0"/>
                    </a:p>
                  </a:txBody>
                  <a:tcPr/>
                </a:tc>
                <a:tc>
                  <a:txBody>
                    <a:bodyPr/>
                    <a:lstStyle/>
                    <a:p>
                      <a:r>
                        <a:rPr lang="es-EC" sz="1800" b="0" i="0" u="none" strike="noStrike" kern="1200" baseline="0" dirty="0">
                          <a:solidFill>
                            <a:schemeClr val="dk1"/>
                          </a:solidFill>
                          <a:latin typeface="+mn-lt"/>
                          <a:ea typeface="+mn-ea"/>
                          <a:cs typeface="+mn-cs"/>
                        </a:rPr>
                        <a:t>15/01/2022</a:t>
                      </a:r>
                      <a:endParaRPr lang="es-EC" dirty="0"/>
                    </a:p>
                  </a:txBody>
                  <a:tcPr/>
                </a:tc>
                <a:tc>
                  <a:txBody>
                    <a:bodyPr/>
                    <a:lstStyle/>
                    <a:p>
                      <a:r>
                        <a:rPr lang="es-EC" sz="1800" b="0" i="0" u="none" strike="noStrike" kern="1200" baseline="0" dirty="0">
                          <a:solidFill>
                            <a:schemeClr val="dk1"/>
                          </a:solidFill>
                          <a:latin typeface="+mn-lt"/>
                          <a:ea typeface="+mn-ea"/>
                          <a:cs typeface="+mn-cs"/>
                        </a:rPr>
                        <a:t>24/02/2022</a:t>
                      </a:r>
                      <a:endParaRPr lang="es-EC" dirty="0"/>
                    </a:p>
                  </a:txBody>
                  <a:tcPr/>
                </a:tc>
                <a:extLst>
                  <a:ext uri="{0D108BD9-81ED-4DB2-BD59-A6C34878D82A}">
                    <a16:rowId xmlns:a16="http://schemas.microsoft.com/office/drawing/2014/main" val="3459121869"/>
                  </a:ext>
                </a:extLst>
              </a:tr>
              <a:tr h="370840">
                <a:tc>
                  <a:txBody>
                    <a:bodyPr/>
                    <a:lstStyle/>
                    <a:p>
                      <a:r>
                        <a:rPr lang="es-EC" sz="1800" b="1" i="0" u="none" strike="noStrike" kern="1200" baseline="0" dirty="0">
                          <a:solidFill>
                            <a:schemeClr val="dk1"/>
                          </a:solidFill>
                          <a:latin typeface="+mn-lt"/>
                          <a:ea typeface="+mn-ea"/>
                          <a:cs typeface="+mn-cs"/>
                        </a:rPr>
                        <a:t>Obtener financiamiento</a:t>
                      </a:r>
                      <a:endParaRPr lang="es-EC" dirty="0"/>
                    </a:p>
                  </a:txBody>
                  <a:tcPr/>
                </a:tc>
                <a:tc>
                  <a:txBody>
                    <a:bodyPr/>
                    <a:lstStyle/>
                    <a:p>
                      <a:pPr algn="ctr"/>
                      <a:r>
                        <a:rPr lang="es-EC" sz="1800" b="0" i="0" u="none" strike="noStrike" kern="1200" baseline="0" dirty="0">
                          <a:solidFill>
                            <a:schemeClr val="dk1"/>
                          </a:solidFill>
                          <a:latin typeface="+mn-lt"/>
                          <a:ea typeface="+mn-ea"/>
                          <a:cs typeface="+mn-cs"/>
                        </a:rPr>
                        <a:t>60</a:t>
                      </a:r>
                      <a:endParaRPr lang="es-EC" dirty="0"/>
                    </a:p>
                  </a:txBody>
                  <a:tcPr/>
                </a:tc>
                <a:tc>
                  <a:txBody>
                    <a:bodyPr/>
                    <a:lstStyle/>
                    <a:p>
                      <a:r>
                        <a:rPr lang="es-EC" sz="1800" b="0" i="0" u="none" strike="noStrike" kern="1200" baseline="0" dirty="0">
                          <a:solidFill>
                            <a:schemeClr val="dk1"/>
                          </a:solidFill>
                          <a:latin typeface="+mn-lt"/>
                          <a:ea typeface="+mn-ea"/>
                          <a:cs typeface="+mn-cs"/>
                        </a:rPr>
                        <a:t>15/01/2022</a:t>
                      </a:r>
                      <a:endParaRPr lang="es-EC" dirty="0"/>
                    </a:p>
                  </a:txBody>
                  <a:tcPr/>
                </a:tc>
                <a:tc>
                  <a:txBody>
                    <a:bodyPr/>
                    <a:lstStyle/>
                    <a:p>
                      <a:r>
                        <a:rPr lang="es-EC" sz="1800" b="0" i="0" u="none" strike="noStrike" kern="1200" baseline="0" dirty="0">
                          <a:solidFill>
                            <a:schemeClr val="dk1"/>
                          </a:solidFill>
                          <a:latin typeface="+mn-lt"/>
                          <a:ea typeface="+mn-ea"/>
                          <a:cs typeface="+mn-cs"/>
                        </a:rPr>
                        <a:t>15/03/2022</a:t>
                      </a:r>
                      <a:endParaRPr lang="es-EC" dirty="0"/>
                    </a:p>
                  </a:txBody>
                  <a:tcPr/>
                </a:tc>
                <a:extLst>
                  <a:ext uri="{0D108BD9-81ED-4DB2-BD59-A6C34878D82A}">
                    <a16:rowId xmlns:a16="http://schemas.microsoft.com/office/drawing/2014/main" val="2081873472"/>
                  </a:ext>
                </a:extLst>
              </a:tr>
              <a:tr h="370840">
                <a:tc>
                  <a:txBody>
                    <a:bodyPr/>
                    <a:lstStyle/>
                    <a:p>
                      <a:r>
                        <a:rPr lang="es-EC" sz="1800" b="1" i="0" u="none" strike="noStrike" kern="1200" baseline="0" dirty="0">
                          <a:solidFill>
                            <a:schemeClr val="dk1"/>
                          </a:solidFill>
                          <a:latin typeface="+mn-lt"/>
                          <a:ea typeface="+mn-ea"/>
                          <a:cs typeface="+mn-cs"/>
                        </a:rPr>
                        <a:t>Captación de clientes</a:t>
                      </a:r>
                      <a:endParaRPr lang="es-EC" dirty="0"/>
                    </a:p>
                  </a:txBody>
                  <a:tcPr/>
                </a:tc>
                <a:tc>
                  <a:txBody>
                    <a:bodyPr/>
                    <a:lstStyle/>
                    <a:p>
                      <a:pPr algn="ctr"/>
                      <a:r>
                        <a:rPr lang="es-EC" sz="1800" b="0" i="0" u="none" strike="noStrike" kern="1200" baseline="0" dirty="0">
                          <a:solidFill>
                            <a:schemeClr val="dk1"/>
                          </a:solidFill>
                          <a:latin typeface="+mn-lt"/>
                          <a:ea typeface="+mn-ea"/>
                          <a:cs typeface="+mn-cs"/>
                        </a:rPr>
                        <a:t>60</a:t>
                      </a:r>
                      <a:endParaRPr lang="es-EC" dirty="0"/>
                    </a:p>
                  </a:txBody>
                  <a:tcPr/>
                </a:tc>
                <a:tc>
                  <a:txBody>
                    <a:bodyPr/>
                    <a:lstStyle/>
                    <a:p>
                      <a:r>
                        <a:rPr lang="es-EC" sz="1800" b="0" i="0" u="none" strike="noStrike" kern="1200" baseline="0" dirty="0">
                          <a:solidFill>
                            <a:schemeClr val="dk1"/>
                          </a:solidFill>
                          <a:latin typeface="+mn-lt"/>
                          <a:ea typeface="+mn-ea"/>
                          <a:cs typeface="+mn-cs"/>
                        </a:rPr>
                        <a:t>15/01/2022</a:t>
                      </a:r>
                      <a:endParaRPr lang="es-EC" dirty="0"/>
                    </a:p>
                  </a:txBody>
                  <a:tcPr/>
                </a:tc>
                <a:tc>
                  <a:txBody>
                    <a:bodyPr/>
                    <a:lstStyle/>
                    <a:p>
                      <a:r>
                        <a:rPr lang="es-EC" sz="1800" b="0" i="0" u="none" strike="noStrike" kern="1200" baseline="0" dirty="0">
                          <a:solidFill>
                            <a:schemeClr val="dk1"/>
                          </a:solidFill>
                          <a:latin typeface="+mn-lt"/>
                          <a:ea typeface="+mn-ea"/>
                          <a:cs typeface="+mn-cs"/>
                        </a:rPr>
                        <a:t>15/03/2022</a:t>
                      </a:r>
                      <a:endParaRPr lang="es-EC" dirty="0"/>
                    </a:p>
                  </a:txBody>
                  <a:tcPr/>
                </a:tc>
                <a:extLst>
                  <a:ext uri="{0D108BD9-81ED-4DB2-BD59-A6C34878D82A}">
                    <a16:rowId xmlns:a16="http://schemas.microsoft.com/office/drawing/2014/main" val="3367851197"/>
                  </a:ext>
                </a:extLst>
              </a:tr>
              <a:tr h="370840">
                <a:tc>
                  <a:txBody>
                    <a:bodyPr/>
                    <a:lstStyle/>
                    <a:p>
                      <a:r>
                        <a:rPr lang="es-EC" sz="1800" b="1" i="0" u="none" strike="noStrike" kern="1200" baseline="0" dirty="0">
                          <a:solidFill>
                            <a:schemeClr val="dk1"/>
                          </a:solidFill>
                          <a:latin typeface="+mn-lt"/>
                          <a:ea typeface="+mn-ea"/>
                          <a:cs typeface="+mn-cs"/>
                        </a:rPr>
                        <a:t>Difusión</a:t>
                      </a:r>
                      <a:endParaRPr lang="es-EC" dirty="0"/>
                    </a:p>
                  </a:txBody>
                  <a:tcPr/>
                </a:tc>
                <a:tc>
                  <a:txBody>
                    <a:bodyPr/>
                    <a:lstStyle/>
                    <a:p>
                      <a:pPr algn="ctr"/>
                      <a:r>
                        <a:rPr lang="es-EC" sz="1800" b="0" i="0" u="none" strike="noStrike" kern="1200" baseline="0" dirty="0">
                          <a:solidFill>
                            <a:schemeClr val="dk1"/>
                          </a:solidFill>
                          <a:latin typeface="+mn-lt"/>
                          <a:ea typeface="+mn-ea"/>
                          <a:cs typeface="+mn-cs"/>
                        </a:rPr>
                        <a:t>90</a:t>
                      </a:r>
                      <a:endParaRPr lang="es-EC" dirty="0"/>
                    </a:p>
                  </a:txBody>
                  <a:tcPr/>
                </a:tc>
                <a:tc>
                  <a:txBody>
                    <a:bodyPr/>
                    <a:lstStyle/>
                    <a:p>
                      <a:r>
                        <a:rPr lang="es-EC" sz="1800" b="0" i="0" u="none" strike="noStrike" kern="1200" baseline="0" dirty="0">
                          <a:solidFill>
                            <a:schemeClr val="dk1"/>
                          </a:solidFill>
                          <a:latin typeface="+mn-lt"/>
                          <a:ea typeface="+mn-ea"/>
                          <a:cs typeface="+mn-cs"/>
                        </a:rPr>
                        <a:t>03/03/2022</a:t>
                      </a:r>
                      <a:endParaRPr lang="es-EC" dirty="0"/>
                    </a:p>
                  </a:txBody>
                  <a:tcPr/>
                </a:tc>
                <a:tc>
                  <a:txBody>
                    <a:bodyPr/>
                    <a:lstStyle/>
                    <a:p>
                      <a:r>
                        <a:rPr lang="es-EC" sz="1800" b="0" i="0" u="none" strike="noStrike" kern="1200" baseline="0" dirty="0">
                          <a:solidFill>
                            <a:schemeClr val="dk1"/>
                          </a:solidFill>
                          <a:latin typeface="+mn-lt"/>
                          <a:ea typeface="+mn-ea"/>
                          <a:cs typeface="+mn-cs"/>
                        </a:rPr>
                        <a:t>03/06/2022</a:t>
                      </a:r>
                      <a:endParaRPr lang="es-EC" dirty="0"/>
                    </a:p>
                  </a:txBody>
                  <a:tcPr/>
                </a:tc>
                <a:extLst>
                  <a:ext uri="{0D108BD9-81ED-4DB2-BD59-A6C34878D82A}">
                    <a16:rowId xmlns:a16="http://schemas.microsoft.com/office/drawing/2014/main" val="6938243"/>
                  </a:ext>
                </a:extLst>
              </a:tr>
              <a:tr h="370840">
                <a:tc>
                  <a:txBody>
                    <a:bodyPr/>
                    <a:lstStyle/>
                    <a:p>
                      <a:r>
                        <a:rPr lang="es-EC" sz="1800" b="1" i="0" u="none" strike="noStrike" kern="1200" baseline="0" dirty="0">
                          <a:solidFill>
                            <a:schemeClr val="dk1"/>
                          </a:solidFill>
                          <a:latin typeface="+mn-lt"/>
                          <a:ea typeface="+mn-ea"/>
                          <a:cs typeface="+mn-cs"/>
                        </a:rPr>
                        <a:t>Diseño instrumental</a:t>
                      </a:r>
                      <a:endParaRPr lang="es-EC" dirty="0"/>
                    </a:p>
                  </a:txBody>
                  <a:tcPr/>
                </a:tc>
                <a:tc>
                  <a:txBody>
                    <a:bodyPr/>
                    <a:lstStyle/>
                    <a:p>
                      <a:pPr algn="ctr"/>
                      <a:r>
                        <a:rPr lang="es-EC" sz="1800" b="0" i="0" u="none" strike="noStrike" kern="1200" baseline="0" dirty="0">
                          <a:solidFill>
                            <a:schemeClr val="dk1"/>
                          </a:solidFill>
                          <a:latin typeface="+mn-lt"/>
                          <a:ea typeface="+mn-ea"/>
                          <a:cs typeface="+mn-cs"/>
                        </a:rPr>
                        <a:t>30</a:t>
                      </a:r>
                      <a:endParaRPr lang="es-EC" dirty="0"/>
                    </a:p>
                  </a:txBody>
                  <a:tcPr/>
                </a:tc>
                <a:tc>
                  <a:txBody>
                    <a:bodyPr/>
                    <a:lstStyle/>
                    <a:p>
                      <a:r>
                        <a:rPr lang="es-EC" sz="1800" b="0" i="0" u="none" strike="noStrike" kern="1200" baseline="0" dirty="0">
                          <a:solidFill>
                            <a:schemeClr val="dk1"/>
                          </a:solidFill>
                          <a:latin typeface="+mn-lt"/>
                          <a:ea typeface="+mn-ea"/>
                          <a:cs typeface="+mn-cs"/>
                        </a:rPr>
                        <a:t>03/03/2022</a:t>
                      </a:r>
                      <a:endParaRPr lang="es-EC" dirty="0"/>
                    </a:p>
                  </a:txBody>
                  <a:tcPr/>
                </a:tc>
                <a:tc>
                  <a:txBody>
                    <a:bodyPr/>
                    <a:lstStyle/>
                    <a:p>
                      <a:r>
                        <a:rPr lang="es-EC" sz="1800" b="0" i="0" u="none" strike="noStrike" kern="1200" baseline="0" dirty="0">
                          <a:solidFill>
                            <a:schemeClr val="dk1"/>
                          </a:solidFill>
                          <a:latin typeface="+mn-lt"/>
                          <a:ea typeface="+mn-ea"/>
                          <a:cs typeface="+mn-cs"/>
                        </a:rPr>
                        <a:t>03/04/2022</a:t>
                      </a:r>
                      <a:endParaRPr lang="es-EC" dirty="0"/>
                    </a:p>
                  </a:txBody>
                  <a:tcPr/>
                </a:tc>
                <a:extLst>
                  <a:ext uri="{0D108BD9-81ED-4DB2-BD59-A6C34878D82A}">
                    <a16:rowId xmlns:a16="http://schemas.microsoft.com/office/drawing/2014/main" val="3314935348"/>
                  </a:ext>
                </a:extLst>
              </a:tr>
              <a:tr h="370840">
                <a:tc>
                  <a:txBody>
                    <a:bodyPr/>
                    <a:lstStyle/>
                    <a:p>
                      <a:r>
                        <a:rPr lang="es-EC" sz="1800" b="1" i="0" u="none" strike="noStrike" kern="1200" baseline="0" dirty="0">
                          <a:solidFill>
                            <a:schemeClr val="dk1"/>
                          </a:solidFill>
                          <a:latin typeface="+mn-lt"/>
                          <a:ea typeface="+mn-ea"/>
                          <a:cs typeface="+mn-cs"/>
                        </a:rPr>
                        <a:t>Liderazgo en costos</a:t>
                      </a:r>
                      <a:endParaRPr lang="es-EC" dirty="0"/>
                    </a:p>
                  </a:txBody>
                  <a:tcPr/>
                </a:tc>
                <a:tc>
                  <a:txBody>
                    <a:bodyPr/>
                    <a:lstStyle/>
                    <a:p>
                      <a:pPr algn="ctr"/>
                      <a:r>
                        <a:rPr lang="es-EC" sz="1800" b="0" i="0" u="none" strike="noStrike" kern="1200" baseline="0" dirty="0">
                          <a:solidFill>
                            <a:schemeClr val="dk1"/>
                          </a:solidFill>
                          <a:latin typeface="+mn-lt"/>
                          <a:ea typeface="+mn-ea"/>
                          <a:cs typeface="+mn-cs"/>
                        </a:rPr>
                        <a:t>90</a:t>
                      </a:r>
                      <a:endParaRPr lang="es-EC" dirty="0"/>
                    </a:p>
                  </a:txBody>
                  <a:tcPr/>
                </a:tc>
                <a:tc>
                  <a:txBody>
                    <a:bodyPr/>
                    <a:lstStyle/>
                    <a:p>
                      <a:r>
                        <a:rPr lang="es-EC" sz="1800" b="0" i="0" u="none" strike="noStrike" kern="1200" baseline="0" dirty="0">
                          <a:solidFill>
                            <a:schemeClr val="dk1"/>
                          </a:solidFill>
                          <a:latin typeface="+mn-lt"/>
                          <a:ea typeface="+mn-ea"/>
                          <a:cs typeface="+mn-cs"/>
                        </a:rPr>
                        <a:t>03/03/2022</a:t>
                      </a:r>
                      <a:endParaRPr lang="es-EC" dirty="0"/>
                    </a:p>
                  </a:txBody>
                  <a:tcPr/>
                </a:tc>
                <a:tc>
                  <a:txBody>
                    <a:bodyPr/>
                    <a:lstStyle/>
                    <a:p>
                      <a:r>
                        <a:rPr lang="es-EC" sz="1800" b="0" i="0" u="none" strike="noStrike" kern="1200" baseline="0" dirty="0">
                          <a:solidFill>
                            <a:schemeClr val="dk1"/>
                          </a:solidFill>
                          <a:latin typeface="+mn-lt"/>
                          <a:ea typeface="+mn-ea"/>
                          <a:cs typeface="+mn-cs"/>
                        </a:rPr>
                        <a:t>03/06/2022</a:t>
                      </a:r>
                      <a:endParaRPr lang="es-EC" dirty="0"/>
                    </a:p>
                  </a:txBody>
                  <a:tcPr/>
                </a:tc>
                <a:extLst>
                  <a:ext uri="{0D108BD9-81ED-4DB2-BD59-A6C34878D82A}">
                    <a16:rowId xmlns:a16="http://schemas.microsoft.com/office/drawing/2014/main" val="168608531"/>
                  </a:ext>
                </a:extLst>
              </a:tr>
            </a:tbl>
          </a:graphicData>
        </a:graphic>
      </p:graphicFrame>
      <p:sp>
        <p:nvSpPr>
          <p:cNvPr id="5" name="CuadroTexto 4">
            <a:extLst>
              <a:ext uri="{FF2B5EF4-FFF2-40B4-BE49-F238E27FC236}">
                <a16:creationId xmlns:a16="http://schemas.microsoft.com/office/drawing/2014/main" id="{416444FC-BACD-81E1-DDA1-9C0CF211248A}"/>
              </a:ext>
            </a:extLst>
          </p:cNvPr>
          <p:cNvSpPr txBox="1"/>
          <p:nvPr/>
        </p:nvSpPr>
        <p:spPr>
          <a:xfrm>
            <a:off x="2150772" y="862885"/>
            <a:ext cx="7225048" cy="584775"/>
          </a:xfrm>
          <a:prstGeom prst="rect">
            <a:avLst/>
          </a:prstGeom>
          <a:noFill/>
        </p:spPr>
        <p:txBody>
          <a:bodyPr wrap="square" rtlCol="0">
            <a:spAutoFit/>
          </a:bodyPr>
          <a:lstStyle/>
          <a:p>
            <a:r>
              <a:rPr lang="es-EC" sz="3200" b="0" i="0" u="none" strike="noStrike" baseline="0" dirty="0">
                <a:latin typeface="DaxPro-Medium"/>
              </a:rPr>
              <a:t>Diagrama de Gantt.</a:t>
            </a:r>
            <a:endParaRPr lang="es-EC" sz="3200" dirty="0"/>
          </a:p>
        </p:txBody>
      </p:sp>
      <p:sp>
        <p:nvSpPr>
          <p:cNvPr id="7" name="CuadroTexto 6">
            <a:extLst>
              <a:ext uri="{FF2B5EF4-FFF2-40B4-BE49-F238E27FC236}">
                <a16:creationId xmlns:a16="http://schemas.microsoft.com/office/drawing/2014/main" id="{809B6A57-1B29-08A6-D7D1-9D5204202245}"/>
              </a:ext>
            </a:extLst>
          </p:cNvPr>
          <p:cNvSpPr txBox="1"/>
          <p:nvPr/>
        </p:nvSpPr>
        <p:spPr>
          <a:xfrm>
            <a:off x="1210614" y="5303949"/>
            <a:ext cx="10077716" cy="954107"/>
          </a:xfrm>
          <a:prstGeom prst="rect">
            <a:avLst/>
          </a:prstGeom>
          <a:noFill/>
        </p:spPr>
        <p:txBody>
          <a:bodyPr wrap="square" rtlCol="0">
            <a:spAutoFit/>
          </a:bodyPr>
          <a:lstStyle/>
          <a:p>
            <a:pPr algn="l"/>
            <a:r>
              <a:rPr lang="es-MX" sz="2800" b="0" i="0" u="none" strike="noStrike" baseline="0" dirty="0">
                <a:latin typeface="BerkeleyStd-Medium"/>
              </a:rPr>
              <a:t>En enfermería es común su uso en la elaboración de planes de distribución y rotación de </a:t>
            </a:r>
            <a:r>
              <a:rPr lang="es-EC" sz="2800" b="0" i="0" u="none" strike="noStrike" baseline="0" dirty="0">
                <a:latin typeface="BerkeleyStd-Medium"/>
              </a:rPr>
              <a:t>personal por los servicios.</a:t>
            </a:r>
            <a:endParaRPr lang="es-EC" sz="2800" dirty="0"/>
          </a:p>
        </p:txBody>
      </p:sp>
    </p:spTree>
    <p:extLst>
      <p:ext uri="{BB962C8B-B14F-4D97-AF65-F5344CB8AC3E}">
        <p14:creationId xmlns:p14="http://schemas.microsoft.com/office/powerpoint/2010/main" val="8801131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D474877-B4C4-D994-7122-4E979F301270}"/>
              </a:ext>
            </a:extLst>
          </p:cNvPr>
          <p:cNvSpPr>
            <a:spLocks noGrp="1"/>
          </p:cNvSpPr>
          <p:nvPr>
            <p:ph idx="1"/>
          </p:nvPr>
        </p:nvSpPr>
        <p:spPr>
          <a:xfrm>
            <a:off x="1068946" y="669701"/>
            <a:ext cx="10637950" cy="5653826"/>
          </a:xfrm>
        </p:spPr>
        <p:txBody>
          <a:bodyPr/>
          <a:lstStyle/>
          <a:p>
            <a:pPr marL="0" indent="0" algn="l">
              <a:buNone/>
            </a:pPr>
            <a:endParaRPr lang="es-EC" sz="3200" b="1" i="0" u="none" strike="noStrike" baseline="0" dirty="0">
              <a:solidFill>
                <a:srgbClr val="FF33FF"/>
              </a:solidFill>
              <a:latin typeface="DaxPro-Bold"/>
            </a:endParaRPr>
          </a:p>
          <a:p>
            <a:pPr marL="0" indent="0" algn="l">
              <a:buNone/>
            </a:pPr>
            <a:r>
              <a:rPr lang="es-EC" sz="3600" b="1" i="0" u="none" strike="noStrike" baseline="0" dirty="0">
                <a:solidFill>
                  <a:srgbClr val="FF33FF"/>
                </a:solidFill>
                <a:latin typeface="DaxPro-Bold"/>
              </a:rPr>
              <a:t>Diagramas de flujo</a:t>
            </a:r>
          </a:p>
          <a:p>
            <a:pPr marL="0" indent="0" algn="l">
              <a:buNone/>
            </a:pPr>
            <a:endParaRPr lang="es-MX" sz="2800" dirty="0">
              <a:solidFill>
                <a:srgbClr val="000000"/>
              </a:solidFill>
              <a:latin typeface="BerkeleyStd-Medium"/>
            </a:endParaRPr>
          </a:p>
          <a:p>
            <a:pPr marL="0" indent="0" algn="l">
              <a:buNone/>
            </a:pPr>
            <a:r>
              <a:rPr lang="es-MX" sz="3600" b="0" i="0" u="none" strike="noStrike" baseline="0" dirty="0">
                <a:solidFill>
                  <a:srgbClr val="000000"/>
                </a:solidFill>
                <a:latin typeface="BerkeleyStd-Medium"/>
              </a:rPr>
              <a:t>Son los que representan la secuencia de operaciones, procedimientos o rutinas previamente </a:t>
            </a:r>
            <a:r>
              <a:rPr lang="es-EC" sz="3600" b="0" i="0" u="none" strike="noStrike" baseline="0" dirty="0">
                <a:solidFill>
                  <a:srgbClr val="000000"/>
                </a:solidFill>
                <a:latin typeface="BerkeleyStd-Medium"/>
              </a:rPr>
              <a:t>establecidas.</a:t>
            </a:r>
          </a:p>
          <a:p>
            <a:pPr marL="0" indent="0" algn="l">
              <a:buNone/>
            </a:pPr>
            <a:r>
              <a:rPr lang="es-MX" sz="3600" b="0" i="0" u="none" strike="noStrike" baseline="0" dirty="0">
                <a:solidFill>
                  <a:srgbClr val="000000"/>
                </a:solidFill>
                <a:latin typeface="BerkeleyStd-Medium"/>
              </a:rPr>
              <a:t>Los diagramas de flujo son descriptivos y dinámicos, indican la secuencia y permiten la visualización del proceso, de tal forma que favorecen el análisis.</a:t>
            </a:r>
            <a:endParaRPr lang="es-EC" sz="3600" dirty="0"/>
          </a:p>
        </p:txBody>
      </p:sp>
    </p:spTree>
    <p:extLst>
      <p:ext uri="{BB962C8B-B14F-4D97-AF65-F5344CB8AC3E}">
        <p14:creationId xmlns:p14="http://schemas.microsoft.com/office/powerpoint/2010/main" val="2351873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E50C1E8-A3C4-4E79-8384-A72C2430432A}"/>
              </a:ext>
            </a:extLst>
          </p:cNvPr>
          <p:cNvSpPr>
            <a:spLocks noGrp="1"/>
          </p:cNvSpPr>
          <p:nvPr>
            <p:ph idx="1"/>
          </p:nvPr>
        </p:nvSpPr>
        <p:spPr>
          <a:xfrm>
            <a:off x="1251678" y="1300767"/>
            <a:ext cx="10178322" cy="4578826"/>
          </a:xfrm>
        </p:spPr>
        <p:txBody>
          <a:bodyPr rtlCol="0"/>
          <a:lstStyle/>
          <a:p>
            <a:pPr marL="0" indent="0">
              <a:buNone/>
            </a:pPr>
            <a:r>
              <a:rPr lang="es-MX" sz="3600" b="1" i="0" u="none" strike="noStrike" baseline="0" dirty="0">
                <a:solidFill>
                  <a:srgbClr val="4F81BC"/>
                </a:solidFill>
                <a:latin typeface="Cambria" panose="02040503050406030204" pitchFamily="18" charset="0"/>
              </a:rPr>
              <a:t>Concepto: </a:t>
            </a:r>
          </a:p>
          <a:p>
            <a:pPr marL="0" indent="0">
              <a:buNone/>
            </a:pPr>
            <a:r>
              <a:rPr lang="es-MX" sz="2400" b="1" i="0" u="none" strike="noStrike" baseline="0" dirty="0">
                <a:solidFill>
                  <a:srgbClr val="4F81BC"/>
                </a:solidFill>
                <a:latin typeface="Cambria" panose="02040503050406030204" pitchFamily="18" charset="0"/>
              </a:rPr>
              <a:t>Planificar es un proceso continuo de provisión de recursos y servicios necesarios para conseguir los objetivos determinados según un orden de prioridad establecido, permitiendo elegir la o las soluciones adecuadas entre muchas alternativas. </a:t>
            </a:r>
            <a:endParaRPr lang="es-MX" sz="2400" b="0" i="0" u="none" strike="noStrike" baseline="0" dirty="0">
              <a:solidFill>
                <a:srgbClr val="000000"/>
              </a:solidFill>
              <a:latin typeface="Cambria" panose="02040503050406030204" pitchFamily="18" charset="0"/>
            </a:endParaRPr>
          </a:p>
          <a:p>
            <a:pPr marL="0" indent="0">
              <a:buNone/>
            </a:pPr>
            <a:r>
              <a:rPr lang="es-MX" sz="2400" b="1" i="0" u="none" strike="noStrike" baseline="0" dirty="0">
                <a:solidFill>
                  <a:srgbClr val="4F81BC"/>
                </a:solidFill>
                <a:latin typeface="Cambria" panose="02040503050406030204" pitchFamily="18" charset="0"/>
              </a:rPr>
              <a:t>La elección de la solución toma en consideración el contexto de dificultades internas y externas; conocidas en el presente o predecibles en el futuro. (</a:t>
            </a:r>
            <a:r>
              <a:rPr lang="es-MX" sz="2400" b="1" i="0" u="none" strike="noStrike" baseline="0" dirty="0" err="1">
                <a:solidFill>
                  <a:srgbClr val="4F81BC"/>
                </a:solidFill>
                <a:latin typeface="Cambria" panose="02040503050406030204" pitchFamily="18" charset="0"/>
              </a:rPr>
              <a:t>Pineault</a:t>
            </a:r>
            <a:r>
              <a:rPr lang="es-MX" sz="2400" b="1" i="0" u="none" strike="noStrike" baseline="0" dirty="0">
                <a:solidFill>
                  <a:srgbClr val="4F81BC"/>
                </a:solidFill>
                <a:latin typeface="Cambria" panose="02040503050406030204" pitchFamily="18" charset="0"/>
              </a:rPr>
              <a:t>). </a:t>
            </a:r>
            <a:endParaRPr lang="es-ES" sz="2400" dirty="0"/>
          </a:p>
        </p:txBody>
      </p:sp>
    </p:spTree>
    <p:extLst>
      <p:ext uri="{BB962C8B-B14F-4D97-AF65-F5344CB8AC3E}">
        <p14:creationId xmlns:p14="http://schemas.microsoft.com/office/powerpoint/2010/main" val="4636979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1C5CE3B-F857-E9A5-790B-F823A4B9677B}"/>
              </a:ext>
            </a:extLst>
          </p:cNvPr>
          <p:cNvSpPr>
            <a:spLocks noGrp="1"/>
          </p:cNvSpPr>
          <p:nvPr>
            <p:ph idx="1"/>
          </p:nvPr>
        </p:nvSpPr>
        <p:spPr>
          <a:xfrm>
            <a:off x="1251678" y="515155"/>
            <a:ext cx="10178322" cy="5364437"/>
          </a:xfrm>
        </p:spPr>
        <p:txBody>
          <a:bodyPr>
            <a:noAutofit/>
          </a:bodyPr>
          <a:lstStyle/>
          <a:p>
            <a:pPr marL="0" indent="0" algn="l">
              <a:buNone/>
            </a:pPr>
            <a:r>
              <a:rPr lang="es-MX" sz="2800" b="0" i="0" u="none" strike="noStrike" baseline="0" dirty="0">
                <a:solidFill>
                  <a:srgbClr val="000000"/>
                </a:solidFill>
                <a:latin typeface="BerkeleyStd-Medium"/>
              </a:rPr>
              <a:t>Las ventajas de la utilización de diagramas de </a:t>
            </a:r>
            <a:r>
              <a:rPr lang="es-MX" sz="2800" b="0" i="0" u="none" strike="noStrike" baseline="0" dirty="0" err="1">
                <a:solidFill>
                  <a:srgbClr val="000000"/>
                </a:solidFill>
                <a:latin typeface="BerkeleyStd-Medium"/>
              </a:rPr>
              <a:t>fl</a:t>
            </a:r>
            <a:r>
              <a:rPr lang="es-MX" sz="2800" b="0" i="0" u="none" strike="noStrike" baseline="0" dirty="0">
                <a:solidFill>
                  <a:srgbClr val="000000"/>
                </a:solidFill>
                <a:latin typeface="BerkeleyStd-Medium"/>
              </a:rPr>
              <a:t> </a:t>
            </a:r>
            <a:r>
              <a:rPr lang="es-MX" sz="2800" b="0" i="0" u="none" strike="noStrike" baseline="0" dirty="0" err="1">
                <a:solidFill>
                  <a:srgbClr val="000000"/>
                </a:solidFill>
                <a:latin typeface="BerkeleyStd-Medium"/>
              </a:rPr>
              <a:t>ujo</a:t>
            </a:r>
            <a:r>
              <a:rPr lang="es-MX" sz="2800" b="0" i="0" u="none" strike="noStrike" baseline="0" dirty="0">
                <a:solidFill>
                  <a:srgbClr val="000000"/>
                </a:solidFill>
                <a:latin typeface="BerkeleyStd-Medium"/>
              </a:rPr>
              <a:t> son las siguientes:</a:t>
            </a:r>
          </a:p>
          <a:p>
            <a:pPr marL="0" indent="0" algn="l">
              <a:buNone/>
            </a:pPr>
            <a:r>
              <a:rPr lang="es-EC" sz="2800" b="0" i="0" u="none" strike="noStrike" baseline="0" dirty="0">
                <a:solidFill>
                  <a:srgbClr val="FF00FF"/>
                </a:solidFill>
                <a:latin typeface="BerkeleyStd-Medium"/>
              </a:rPr>
              <a:t>• </a:t>
            </a:r>
            <a:r>
              <a:rPr lang="es-EC" sz="2800" b="0" i="0" u="none" strike="noStrike" baseline="0" dirty="0">
                <a:solidFill>
                  <a:srgbClr val="000000"/>
                </a:solidFill>
                <a:latin typeface="BerkeleyStd-Medium"/>
              </a:rPr>
              <a:t>Simplifica el trabajo</a:t>
            </a:r>
          </a:p>
          <a:p>
            <a:pPr marL="0" indent="0" algn="l">
              <a:buNone/>
            </a:pPr>
            <a:r>
              <a:rPr lang="es-MX" sz="2800" b="0" i="0" u="none" strike="noStrike" baseline="0" dirty="0">
                <a:solidFill>
                  <a:srgbClr val="FF00FF"/>
                </a:solidFill>
                <a:latin typeface="BerkeleyStd-Medium"/>
              </a:rPr>
              <a:t>• </a:t>
            </a:r>
            <a:r>
              <a:rPr lang="es-MX" sz="2800" b="0" i="0" u="none" strike="noStrike" baseline="0" dirty="0">
                <a:solidFill>
                  <a:srgbClr val="000000"/>
                </a:solidFill>
                <a:latin typeface="BerkeleyStd-Medium"/>
              </a:rPr>
              <a:t>Permite el análisis y la eliminación de actividades inútiles o innecesarias</a:t>
            </a:r>
          </a:p>
          <a:p>
            <a:pPr marL="0" indent="0" algn="l">
              <a:buNone/>
            </a:pPr>
            <a:r>
              <a:rPr lang="es-MX" sz="2800" b="0" i="0" u="none" strike="noStrike" baseline="0" dirty="0">
                <a:solidFill>
                  <a:srgbClr val="FF00FF"/>
                </a:solidFill>
                <a:latin typeface="BerkeleyStd-Medium"/>
              </a:rPr>
              <a:t>• </a:t>
            </a:r>
            <a:r>
              <a:rPr lang="es-MX" sz="2800" b="0" i="0" u="none" strike="noStrike" baseline="0" dirty="0">
                <a:solidFill>
                  <a:srgbClr val="000000"/>
                </a:solidFill>
                <a:latin typeface="BerkeleyStd-Medium"/>
              </a:rPr>
              <a:t>Establece el mejor flujo de operaciones</a:t>
            </a:r>
          </a:p>
          <a:p>
            <a:pPr marL="0" indent="0" algn="l">
              <a:buNone/>
            </a:pPr>
            <a:r>
              <a:rPr lang="es-MX" sz="2800" b="0" i="0" u="none" strike="noStrike" baseline="0" dirty="0">
                <a:solidFill>
                  <a:srgbClr val="000000"/>
                </a:solidFill>
                <a:latin typeface="BerkeleyStd-Medium"/>
              </a:rPr>
              <a:t>Existen varias clases de diagramas de flujo, entre ellas:</a:t>
            </a:r>
          </a:p>
          <a:p>
            <a:pPr marL="0" indent="0" algn="l">
              <a:buNone/>
            </a:pPr>
            <a:r>
              <a:rPr lang="es-EC" sz="2800" b="0" i="0" u="none" strike="noStrike" baseline="0" dirty="0">
                <a:solidFill>
                  <a:srgbClr val="FF00FF"/>
                </a:solidFill>
                <a:latin typeface="BerkeleyStd-Medium"/>
              </a:rPr>
              <a:t>• </a:t>
            </a:r>
            <a:r>
              <a:rPr lang="es-EC" sz="2800" b="0" i="0" u="none" strike="noStrike" baseline="0" dirty="0">
                <a:solidFill>
                  <a:srgbClr val="000000"/>
                </a:solidFill>
                <a:latin typeface="BerkeleyStd-Medium"/>
              </a:rPr>
              <a:t>Vertical o de análisis de proceso</a:t>
            </a:r>
          </a:p>
          <a:p>
            <a:pPr marL="0" indent="0" algn="l">
              <a:buNone/>
            </a:pPr>
            <a:r>
              <a:rPr lang="es-EC" sz="2800" b="0" i="0" u="none" strike="noStrike" baseline="0" dirty="0">
                <a:solidFill>
                  <a:srgbClr val="FF00FF"/>
                </a:solidFill>
                <a:latin typeface="BerkeleyStd-Medium"/>
              </a:rPr>
              <a:t>• </a:t>
            </a:r>
            <a:r>
              <a:rPr lang="es-EC" sz="2800" b="0" i="0" u="none" strike="noStrike" baseline="0" dirty="0">
                <a:solidFill>
                  <a:srgbClr val="000000"/>
                </a:solidFill>
                <a:latin typeface="BerkeleyStd-Medium"/>
              </a:rPr>
              <a:t>Horizontal</a:t>
            </a:r>
          </a:p>
          <a:p>
            <a:pPr marL="0" indent="0" algn="l">
              <a:buNone/>
            </a:pPr>
            <a:r>
              <a:rPr lang="es-EC" sz="2800" b="0" i="0" u="none" strike="noStrike" baseline="0" dirty="0">
                <a:solidFill>
                  <a:srgbClr val="FF00FF"/>
                </a:solidFill>
                <a:latin typeface="BerkeleyStd-Medium"/>
              </a:rPr>
              <a:t>• </a:t>
            </a:r>
            <a:r>
              <a:rPr lang="es-EC" sz="2800" b="0" i="0" u="none" strike="noStrike" baseline="0" dirty="0">
                <a:solidFill>
                  <a:srgbClr val="000000"/>
                </a:solidFill>
                <a:latin typeface="BerkeleyStd-Medium"/>
              </a:rPr>
              <a:t>Bloques</a:t>
            </a:r>
          </a:p>
        </p:txBody>
      </p:sp>
    </p:spTree>
    <p:extLst>
      <p:ext uri="{BB962C8B-B14F-4D97-AF65-F5344CB8AC3E}">
        <p14:creationId xmlns:p14="http://schemas.microsoft.com/office/powerpoint/2010/main" val="16846474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BADEF49-1024-39F6-50D8-5BDDA10EE3A2}"/>
              </a:ext>
            </a:extLst>
          </p:cNvPr>
          <p:cNvSpPr>
            <a:spLocks noGrp="1"/>
          </p:cNvSpPr>
          <p:nvPr>
            <p:ph idx="1"/>
          </p:nvPr>
        </p:nvSpPr>
        <p:spPr>
          <a:xfrm>
            <a:off x="965915" y="759854"/>
            <a:ext cx="10637950" cy="5640945"/>
          </a:xfrm>
        </p:spPr>
        <p:txBody>
          <a:bodyPr/>
          <a:lstStyle/>
          <a:p>
            <a:pPr marL="0" indent="0">
              <a:buNone/>
            </a:pPr>
            <a:r>
              <a:rPr lang="es-EC" sz="4000" b="1" i="0" u="none" strike="noStrike" baseline="0" dirty="0">
                <a:solidFill>
                  <a:srgbClr val="FF00FF"/>
                </a:solidFill>
                <a:latin typeface="DaxPro-Regular"/>
              </a:rPr>
              <a:t>Simbología</a:t>
            </a:r>
          </a:p>
          <a:p>
            <a:pPr marL="0" indent="0" algn="l">
              <a:buNone/>
            </a:pPr>
            <a:endParaRPr lang="es-MX" sz="2800" b="0" i="0" u="none" strike="noStrike" baseline="0" dirty="0">
              <a:latin typeface="BerkeleyStd-Medium"/>
            </a:endParaRPr>
          </a:p>
          <a:p>
            <a:pPr marL="0" indent="0" algn="l">
              <a:buNone/>
            </a:pPr>
            <a:r>
              <a:rPr lang="es-MX" sz="2800" b="0" i="0" u="none" strike="noStrike" baseline="0" dirty="0">
                <a:latin typeface="BerkeleyStd-Medium"/>
              </a:rPr>
              <a:t>En enfermería se utilizan para describir operaciones y procesos en el manejo de equipo especializado o en la descripción de procedimientos.</a:t>
            </a:r>
          </a:p>
          <a:p>
            <a:pPr marL="0" indent="0" algn="l">
              <a:buNone/>
            </a:pPr>
            <a:r>
              <a:rPr lang="es-MX" sz="2800" b="0" i="0" u="none" strike="noStrike" baseline="0" dirty="0">
                <a:latin typeface="BerkeleyStd-Medium"/>
              </a:rPr>
              <a:t>En la actualidad son comunes en los hospitales o clínicas con la introducción del paradigma </a:t>
            </a:r>
            <a:r>
              <a:rPr lang="es-EC" sz="2800" b="0" i="0" u="none" strike="noStrike" baseline="0" dirty="0">
                <a:latin typeface="BerkeleyStd-Medium"/>
              </a:rPr>
              <a:t>de calidad.</a:t>
            </a:r>
          </a:p>
          <a:p>
            <a:pPr marL="0" indent="0" algn="l">
              <a:buNone/>
            </a:pPr>
            <a:endParaRPr lang="es-MX" sz="2800" b="0" i="0" u="none" strike="noStrike" baseline="0" dirty="0">
              <a:latin typeface="BerkeleyStd-Medium"/>
            </a:endParaRPr>
          </a:p>
          <a:p>
            <a:pPr marL="0" indent="0" algn="l">
              <a:buNone/>
            </a:pPr>
            <a:r>
              <a:rPr lang="es-MX" sz="2800" b="0" i="0" u="none" strike="noStrike" baseline="0" dirty="0">
                <a:latin typeface="BerkeleyStd-Medium"/>
              </a:rPr>
              <a:t>El flujograma vertical, conocido también como diagrama de análisis de proceso es un diagrama de fácil elaboración y llenado. Se utiliza para la representación de rutinas en una unidad administrativa.</a:t>
            </a:r>
            <a:endParaRPr lang="es-EC" sz="2800" dirty="0"/>
          </a:p>
        </p:txBody>
      </p:sp>
    </p:spTree>
    <p:extLst>
      <p:ext uri="{BB962C8B-B14F-4D97-AF65-F5344CB8AC3E}">
        <p14:creationId xmlns:p14="http://schemas.microsoft.com/office/powerpoint/2010/main" val="40619157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F3A16E1-CE17-4C37-CEF6-C6367300374C}"/>
              </a:ext>
            </a:extLst>
          </p:cNvPr>
          <p:cNvSpPr>
            <a:spLocks noGrp="1"/>
          </p:cNvSpPr>
          <p:nvPr>
            <p:ph idx="1"/>
          </p:nvPr>
        </p:nvSpPr>
        <p:spPr>
          <a:xfrm>
            <a:off x="1120462" y="412125"/>
            <a:ext cx="10373932" cy="5615188"/>
          </a:xfrm>
        </p:spPr>
        <p:txBody>
          <a:bodyPr/>
          <a:lstStyle/>
          <a:p>
            <a:pPr marL="0" indent="0" algn="l">
              <a:buNone/>
            </a:pPr>
            <a:r>
              <a:rPr lang="es-MX" sz="3600" b="0" i="0" u="none" strike="noStrike" baseline="0" dirty="0">
                <a:solidFill>
                  <a:srgbClr val="000000"/>
                </a:solidFill>
                <a:latin typeface="BerkeleyStd-Medium"/>
              </a:rPr>
              <a:t>El diagrama de bloques es quizá el más conocido, presenta una simbología abundante y </a:t>
            </a:r>
            <a:r>
              <a:rPr lang="es-EC" sz="3600" b="0" i="0" u="none" strike="noStrike" baseline="0" dirty="0">
                <a:solidFill>
                  <a:srgbClr val="000000"/>
                </a:solidFill>
                <a:latin typeface="BerkeleyStd-Medium"/>
              </a:rPr>
              <a:t>variada.</a:t>
            </a:r>
            <a:r>
              <a:rPr lang="es-MX" sz="3600" b="0" i="0" u="none" strike="noStrike" baseline="0" dirty="0">
                <a:solidFill>
                  <a:srgbClr val="000000"/>
                </a:solidFill>
                <a:latin typeface="BerkeleyStd-Medium"/>
              </a:rPr>
              <a:t> Las ventajas de la utilización de diagramas de flujo son las siguientes:</a:t>
            </a:r>
          </a:p>
          <a:p>
            <a:pPr marL="0" indent="0" algn="l">
              <a:buNone/>
            </a:pPr>
            <a:r>
              <a:rPr lang="es-EC" sz="3600" b="0" i="0" u="none" strike="noStrike" baseline="0" dirty="0">
                <a:solidFill>
                  <a:srgbClr val="FF00FF"/>
                </a:solidFill>
                <a:latin typeface="BerkeleyStd-Medium"/>
              </a:rPr>
              <a:t>• </a:t>
            </a:r>
            <a:r>
              <a:rPr lang="es-EC" sz="3600" b="0" i="0" u="none" strike="noStrike" baseline="0" dirty="0">
                <a:solidFill>
                  <a:srgbClr val="000000"/>
                </a:solidFill>
                <a:latin typeface="BerkeleyStd-Medium"/>
              </a:rPr>
              <a:t>Simplifica el trabajo</a:t>
            </a:r>
          </a:p>
          <a:p>
            <a:pPr marL="0" indent="0" algn="l">
              <a:buNone/>
            </a:pPr>
            <a:r>
              <a:rPr lang="es-MX" sz="3600" b="0" i="0" u="none" strike="noStrike" baseline="0" dirty="0">
                <a:solidFill>
                  <a:srgbClr val="FF00FF"/>
                </a:solidFill>
                <a:latin typeface="BerkeleyStd-Medium"/>
              </a:rPr>
              <a:t>• </a:t>
            </a:r>
            <a:r>
              <a:rPr lang="es-MX" sz="3600" b="0" i="0" u="none" strike="noStrike" baseline="0" dirty="0">
                <a:solidFill>
                  <a:srgbClr val="000000"/>
                </a:solidFill>
                <a:latin typeface="BerkeleyStd-Medium"/>
              </a:rPr>
              <a:t>Permite el análisis y la eliminación de actividades inútiles o innecesarias</a:t>
            </a:r>
          </a:p>
          <a:p>
            <a:pPr marL="0" indent="0" algn="l">
              <a:buNone/>
            </a:pPr>
            <a:r>
              <a:rPr lang="es-MX" sz="3600" b="0" i="0" u="none" strike="noStrike" baseline="0" dirty="0">
                <a:solidFill>
                  <a:srgbClr val="FF00FF"/>
                </a:solidFill>
                <a:latin typeface="BerkeleyStd-Medium"/>
              </a:rPr>
              <a:t>• </a:t>
            </a:r>
            <a:r>
              <a:rPr lang="es-MX" sz="3600" b="0" i="0" u="none" strike="noStrike" baseline="0" dirty="0">
                <a:solidFill>
                  <a:srgbClr val="000000"/>
                </a:solidFill>
                <a:latin typeface="BerkeleyStd-Medium"/>
              </a:rPr>
              <a:t>Establece el mejor flujo de operaciones</a:t>
            </a:r>
          </a:p>
          <a:p>
            <a:pPr marL="0" indent="0">
              <a:buNone/>
            </a:pPr>
            <a:endParaRPr lang="es-EC" dirty="0"/>
          </a:p>
        </p:txBody>
      </p:sp>
    </p:spTree>
    <p:extLst>
      <p:ext uri="{BB962C8B-B14F-4D97-AF65-F5344CB8AC3E}">
        <p14:creationId xmlns:p14="http://schemas.microsoft.com/office/powerpoint/2010/main" val="40675728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CF708E-4DB0-116A-1440-13AC70E489EF}"/>
              </a:ext>
            </a:extLst>
          </p:cNvPr>
          <p:cNvSpPr>
            <a:spLocks noGrp="1"/>
          </p:cNvSpPr>
          <p:nvPr>
            <p:ph idx="1"/>
          </p:nvPr>
        </p:nvSpPr>
        <p:spPr>
          <a:xfrm>
            <a:off x="1251678" y="502277"/>
            <a:ext cx="10178322" cy="5377316"/>
          </a:xfrm>
        </p:spPr>
        <p:txBody>
          <a:bodyPr/>
          <a:lstStyle/>
          <a:p>
            <a:pPr marL="0" indent="0" algn="l">
              <a:buNone/>
            </a:pPr>
            <a:r>
              <a:rPr lang="es-MX" sz="3600" b="0" i="0" u="none" strike="noStrike" baseline="0" dirty="0">
                <a:solidFill>
                  <a:srgbClr val="000000"/>
                </a:solidFill>
                <a:latin typeface="BerkeleyStd-Medium"/>
              </a:rPr>
              <a:t>Existen varias clases de diagramas de flujo, entre ellas:</a:t>
            </a:r>
          </a:p>
          <a:p>
            <a:pPr marL="0" indent="0" algn="l">
              <a:buNone/>
            </a:pPr>
            <a:r>
              <a:rPr lang="es-EC" sz="3600" b="0" i="0" u="none" strike="noStrike" baseline="0" dirty="0">
                <a:solidFill>
                  <a:srgbClr val="FF00FF"/>
                </a:solidFill>
                <a:latin typeface="BerkeleyStd-Medium"/>
              </a:rPr>
              <a:t>• </a:t>
            </a:r>
            <a:r>
              <a:rPr lang="es-EC" sz="3600" b="0" i="0" u="none" strike="noStrike" baseline="0" dirty="0">
                <a:solidFill>
                  <a:srgbClr val="000000"/>
                </a:solidFill>
                <a:latin typeface="BerkeleyStd-Medium"/>
              </a:rPr>
              <a:t>Vertical o de análisis de proceso</a:t>
            </a:r>
          </a:p>
          <a:p>
            <a:pPr marL="0" indent="0" algn="l">
              <a:buNone/>
            </a:pPr>
            <a:r>
              <a:rPr lang="es-EC" sz="3600" b="0" i="0" u="none" strike="noStrike" baseline="0" dirty="0">
                <a:solidFill>
                  <a:srgbClr val="FF00FF"/>
                </a:solidFill>
                <a:latin typeface="BerkeleyStd-Medium"/>
              </a:rPr>
              <a:t>• </a:t>
            </a:r>
            <a:r>
              <a:rPr lang="es-EC" sz="3600" b="0" i="0" u="none" strike="noStrike" baseline="0" dirty="0">
                <a:solidFill>
                  <a:srgbClr val="000000"/>
                </a:solidFill>
                <a:latin typeface="BerkeleyStd-Medium"/>
              </a:rPr>
              <a:t>Horizontal</a:t>
            </a:r>
          </a:p>
          <a:p>
            <a:pPr marL="0" indent="0" algn="l">
              <a:buNone/>
            </a:pPr>
            <a:r>
              <a:rPr lang="es-EC" sz="3600" b="0" i="0" u="none" strike="noStrike" baseline="0" dirty="0">
                <a:solidFill>
                  <a:srgbClr val="FF00FF"/>
                </a:solidFill>
                <a:latin typeface="BerkeleyStd-Medium"/>
              </a:rPr>
              <a:t>• </a:t>
            </a:r>
            <a:r>
              <a:rPr lang="es-EC" sz="3600" b="0" i="0" u="none" strike="noStrike" baseline="0" dirty="0">
                <a:solidFill>
                  <a:srgbClr val="000000"/>
                </a:solidFill>
                <a:latin typeface="BerkeleyStd-Medium"/>
              </a:rPr>
              <a:t>Bloques</a:t>
            </a:r>
          </a:p>
          <a:p>
            <a:pPr marL="0" indent="0" algn="l">
              <a:buNone/>
            </a:pPr>
            <a:r>
              <a:rPr lang="es-MX" sz="3600" b="0" i="0" u="none" strike="noStrike" baseline="0" dirty="0">
                <a:solidFill>
                  <a:srgbClr val="000000"/>
                </a:solidFill>
                <a:latin typeface="BerkeleyStd-Medium"/>
              </a:rPr>
              <a:t>El diagrama de bloques es quizá el más conocido, presenta una simbología abundante y </a:t>
            </a:r>
            <a:r>
              <a:rPr lang="es-EC" sz="3600" b="0" i="0" u="none" strike="noStrike" baseline="0" dirty="0">
                <a:solidFill>
                  <a:srgbClr val="000000"/>
                </a:solidFill>
                <a:latin typeface="BerkeleyStd-Medium"/>
              </a:rPr>
              <a:t>variada.</a:t>
            </a:r>
            <a:endParaRPr lang="es-EC" sz="3600" dirty="0"/>
          </a:p>
          <a:p>
            <a:pPr marL="0" indent="0">
              <a:buNone/>
            </a:pPr>
            <a:endParaRPr lang="es-EC" dirty="0"/>
          </a:p>
        </p:txBody>
      </p:sp>
    </p:spTree>
    <p:extLst>
      <p:ext uri="{BB962C8B-B14F-4D97-AF65-F5344CB8AC3E}">
        <p14:creationId xmlns:p14="http://schemas.microsoft.com/office/powerpoint/2010/main" val="6192700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43E36CE-7E45-C933-1E24-3C2A28D8B513}"/>
              </a:ext>
            </a:extLst>
          </p:cNvPr>
          <p:cNvSpPr>
            <a:spLocks noGrp="1"/>
          </p:cNvSpPr>
          <p:nvPr>
            <p:ph idx="1"/>
          </p:nvPr>
        </p:nvSpPr>
        <p:spPr>
          <a:xfrm>
            <a:off x="1006839" y="218942"/>
            <a:ext cx="10178322" cy="5486399"/>
          </a:xfrm>
        </p:spPr>
        <p:txBody>
          <a:bodyPr>
            <a:normAutofit/>
          </a:bodyPr>
          <a:lstStyle/>
          <a:p>
            <a:pPr marL="0" indent="0" algn="l">
              <a:buNone/>
            </a:pPr>
            <a:r>
              <a:rPr lang="es-MX" sz="2400" b="0" i="0" u="none" strike="noStrike" baseline="0" dirty="0">
                <a:latin typeface="BerkeleyStd-Medium"/>
              </a:rPr>
              <a:t>Consta de varias columnas en las cuales se ponen los signos convencionales del proceso, las fases o etapas y una columna en la que se describen las actividades</a:t>
            </a:r>
          </a:p>
          <a:p>
            <a:pPr marL="0" indent="0" algn="l">
              <a:buNone/>
            </a:pPr>
            <a:r>
              <a:rPr lang="es-MX" sz="2400" b="0" i="0" u="none" strike="noStrike" baseline="0" dirty="0">
                <a:latin typeface="BerkeleyStd-Medium"/>
              </a:rPr>
              <a:t>En el flujograma horizontal la secuencia del procedimiento va de izquierda a derecha. Es apropiado para estudiar a detalle una rutina, dado que incluye varios responsables</a:t>
            </a:r>
            <a:endParaRPr lang="es-EC" sz="2400" dirty="0"/>
          </a:p>
        </p:txBody>
      </p:sp>
      <p:pic>
        <p:nvPicPr>
          <p:cNvPr id="4" name="Imagen 3">
            <a:extLst>
              <a:ext uri="{FF2B5EF4-FFF2-40B4-BE49-F238E27FC236}">
                <a16:creationId xmlns:a16="http://schemas.microsoft.com/office/drawing/2014/main" id="{904FF96D-A9EE-5E92-F54B-BCD4E92E68B7}"/>
              </a:ext>
            </a:extLst>
          </p:cNvPr>
          <p:cNvPicPr>
            <a:picLocks noChangeAspect="1"/>
          </p:cNvPicPr>
          <p:nvPr/>
        </p:nvPicPr>
        <p:blipFill rotWithShape="1">
          <a:blip r:embed="rId2"/>
          <a:srcRect l="24054" t="61637" r="27807"/>
          <a:stretch/>
        </p:blipFill>
        <p:spPr bwMode="auto">
          <a:xfrm>
            <a:off x="2421228" y="2526347"/>
            <a:ext cx="7469747" cy="3900211"/>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4E1BBC37-7960-EA75-E041-73722F266927}"/>
              </a:ext>
            </a:extLst>
          </p:cNvPr>
          <p:cNvSpPr/>
          <p:nvPr/>
        </p:nvSpPr>
        <p:spPr>
          <a:xfrm>
            <a:off x="2459865" y="5357611"/>
            <a:ext cx="850005" cy="27045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1</a:t>
            </a:r>
            <a:endParaRPr lang="es-EC" dirty="0"/>
          </a:p>
        </p:txBody>
      </p:sp>
    </p:spTree>
    <p:extLst>
      <p:ext uri="{BB962C8B-B14F-4D97-AF65-F5344CB8AC3E}">
        <p14:creationId xmlns:p14="http://schemas.microsoft.com/office/powerpoint/2010/main" val="22339234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6AC8FC80-95B7-666F-2DC8-55C9AAD94734}"/>
              </a:ext>
            </a:extLst>
          </p:cNvPr>
          <p:cNvPicPr>
            <a:picLocks noGrp="1" noChangeAspect="1"/>
          </p:cNvPicPr>
          <p:nvPr>
            <p:ph idx="1"/>
          </p:nvPr>
        </p:nvPicPr>
        <p:blipFill rotWithShape="1">
          <a:blip r:embed="rId2"/>
          <a:srcRect l="29460" t="11065" r="38101"/>
          <a:stretch/>
        </p:blipFill>
        <p:spPr bwMode="auto">
          <a:xfrm>
            <a:off x="2356834" y="103031"/>
            <a:ext cx="6950297" cy="6581104"/>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4E08E63E-4931-374A-B0CD-2CAAE42C1041}"/>
              </a:ext>
            </a:extLst>
          </p:cNvPr>
          <p:cNvSpPr/>
          <p:nvPr/>
        </p:nvSpPr>
        <p:spPr>
          <a:xfrm>
            <a:off x="2704564" y="6259134"/>
            <a:ext cx="605307" cy="2962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2</a:t>
            </a:r>
            <a:endParaRPr lang="es-EC" dirty="0"/>
          </a:p>
        </p:txBody>
      </p:sp>
    </p:spTree>
    <p:extLst>
      <p:ext uri="{BB962C8B-B14F-4D97-AF65-F5344CB8AC3E}">
        <p14:creationId xmlns:p14="http://schemas.microsoft.com/office/powerpoint/2010/main" val="42936240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orma libre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2" name="Rectángulo 11">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ángulo 13">
            <a:extLst>
              <a:ext uri="{FF2B5EF4-FFF2-40B4-BE49-F238E27FC236}">
                <a16:creationId xmlns:a16="http://schemas.microsoft.com/office/drawing/2014/main" id="{B89090F2-B101-458B-9AFF-27327443BB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US" dirty="0"/>
          </a:p>
        </p:txBody>
      </p:sp>
      <p:sp>
        <p:nvSpPr>
          <p:cNvPr id="16" name="Forma libre 6">
            <a:extLst>
              <a:ext uri="{FF2B5EF4-FFF2-40B4-BE49-F238E27FC236}">
                <a16:creationId xmlns:a16="http://schemas.microsoft.com/office/drawing/2014/main" id="{526C103B-17BD-4B48-AB6F-0D9EF826A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pic>
        <p:nvPicPr>
          <p:cNvPr id="7" name="Gráfico 6" descr="Signo de interrogación">
            <a:extLst>
              <a:ext uri="{FF2B5EF4-FFF2-40B4-BE49-F238E27FC236}">
                <a16:creationId xmlns:a16="http://schemas.microsoft.com/office/drawing/2014/main" id="{ACAAF5D7-299C-47E0-BF58-5B55CABE4E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40971" y="1709603"/>
            <a:ext cx="3398085" cy="3398085"/>
          </a:xfrm>
          <a:prstGeom prst="rect">
            <a:avLst/>
          </a:prstGeom>
        </p:spPr>
      </p:pic>
      <p:sp>
        <p:nvSpPr>
          <p:cNvPr id="18" name="Rectángulo 17">
            <a:extLst>
              <a:ext uri="{FF2B5EF4-FFF2-40B4-BE49-F238E27FC236}">
                <a16:creationId xmlns:a16="http://schemas.microsoft.com/office/drawing/2014/main" id="{E9EC3243-CA25-4485-A7FE-8B0141923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C5419D58-BC25-49DA-8347-58B287F90DF0}"/>
              </a:ext>
            </a:extLst>
          </p:cNvPr>
          <p:cNvSpPr>
            <a:spLocks noGrp="1"/>
          </p:cNvSpPr>
          <p:nvPr>
            <p:ph idx="1"/>
          </p:nvPr>
        </p:nvSpPr>
        <p:spPr>
          <a:xfrm>
            <a:off x="4818445" y="2562955"/>
            <a:ext cx="6300215" cy="1020027"/>
          </a:xfrm>
        </p:spPr>
        <p:txBody>
          <a:bodyPr vert="horz" lIns="91440" tIns="45720" rIns="91440" bIns="45720" rtlCol="0" anchor="t">
            <a:normAutofit/>
          </a:bodyPr>
          <a:lstStyle/>
          <a:p>
            <a:pPr marL="0" indent="0" algn="ctr" rtl="0">
              <a:lnSpc>
                <a:spcPct val="100000"/>
              </a:lnSpc>
              <a:buNone/>
            </a:pPr>
            <a:r>
              <a:rPr lang="es-ES" sz="2800" b="1" cap="all" spc="400" dirty="0">
                <a:solidFill>
                  <a:schemeClr val="tx2"/>
                </a:solidFill>
                <a:latin typeface="Times New Roman" panose="02020603050405020304" pitchFamily="18" charset="0"/>
                <a:cs typeface="Times New Roman" panose="02020603050405020304" pitchFamily="18" charset="0"/>
              </a:rPr>
              <a:t>¿Qué preguntas LES gustaría realizarme?</a:t>
            </a:r>
          </a:p>
        </p:txBody>
      </p:sp>
    </p:spTree>
    <p:extLst>
      <p:ext uri="{BB962C8B-B14F-4D97-AF65-F5344CB8AC3E}">
        <p14:creationId xmlns:p14="http://schemas.microsoft.com/office/powerpoint/2010/main" val="16305701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hidden="1">
            <a:extLst>
              <a:ext uri="{FF2B5EF4-FFF2-40B4-BE49-F238E27FC236}">
                <a16:creationId xmlns:a16="http://schemas.microsoft.com/office/drawing/2014/main" id="{28A3E57F-DE9A-45F6-BEF3-EF8EEA07E065}"/>
              </a:ext>
            </a:extLst>
          </p:cNvPr>
          <p:cNvSpPr>
            <a:spLocks noGrp="1"/>
          </p:cNvSpPr>
          <p:nvPr>
            <p:ph type="title"/>
          </p:nvPr>
        </p:nvSpPr>
        <p:spPr>
          <a:xfrm>
            <a:off x="2802662" y="756357"/>
            <a:ext cx="8187071" cy="1253066"/>
          </a:xfrm>
        </p:spPr>
        <p:txBody>
          <a:bodyPr rtlCol="0">
            <a:normAutofit fontScale="90000"/>
          </a:bodyPr>
          <a:lstStyle/>
          <a:p>
            <a:pPr rtl="0"/>
            <a:r>
              <a:rPr lang="es-ES"/>
              <a:t>Título de la diapositiva</a:t>
            </a:r>
          </a:p>
        </p:txBody>
      </p:sp>
      <p:sp>
        <p:nvSpPr>
          <p:cNvPr id="6" name="Cuadro de texto 5">
            <a:extLst>
              <a:ext uri="{FF2B5EF4-FFF2-40B4-BE49-F238E27FC236}">
                <a16:creationId xmlns:a16="http://schemas.microsoft.com/office/drawing/2014/main" id="{51CA1257-66A3-465A-A773-E2D1F421929F}"/>
              </a:ext>
            </a:extLst>
          </p:cNvPr>
          <p:cNvSpPr txBox="1"/>
          <p:nvPr/>
        </p:nvSpPr>
        <p:spPr>
          <a:xfrm>
            <a:off x="2894819" y="1175952"/>
            <a:ext cx="8487104" cy="1446550"/>
          </a:xfrm>
          <a:prstGeom prst="rect">
            <a:avLst/>
          </a:prstGeom>
          <a:noFill/>
        </p:spPr>
        <p:txBody>
          <a:bodyPr wrap="square" rtlCol="0">
            <a:spAutoFit/>
          </a:bodyPr>
          <a:lstStyle/>
          <a:p>
            <a:pPr rtl="0"/>
            <a:r>
              <a:rPr lang="es-ES" sz="8800" dirty="0"/>
              <a:t>GRACIAS </a:t>
            </a:r>
          </a:p>
        </p:txBody>
      </p:sp>
      <p:pic>
        <p:nvPicPr>
          <p:cNvPr id="2" name="Imagen 1">
            <a:extLst>
              <a:ext uri="{FF2B5EF4-FFF2-40B4-BE49-F238E27FC236}">
                <a16:creationId xmlns:a16="http://schemas.microsoft.com/office/drawing/2014/main" id="{9C95BDDE-D17F-4B4D-3105-8AA56EBAC46C}"/>
              </a:ext>
            </a:extLst>
          </p:cNvPr>
          <p:cNvPicPr>
            <a:picLocks noChangeAspect="1"/>
          </p:cNvPicPr>
          <p:nvPr/>
        </p:nvPicPr>
        <p:blipFill>
          <a:blip r:embed="rId3"/>
          <a:stretch>
            <a:fillRect/>
          </a:stretch>
        </p:blipFill>
        <p:spPr>
          <a:xfrm>
            <a:off x="7972024" y="2768959"/>
            <a:ext cx="3812146" cy="3709114"/>
          </a:xfrm>
          <a:prstGeom prst="rect">
            <a:avLst/>
          </a:prstGeom>
        </p:spPr>
      </p:pic>
    </p:spTree>
    <p:extLst>
      <p:ext uri="{BB962C8B-B14F-4D97-AF65-F5344CB8AC3E}">
        <p14:creationId xmlns:p14="http://schemas.microsoft.com/office/powerpoint/2010/main" val="1059349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2257E97-FE4F-B4A2-B282-544125B3AF4E}"/>
              </a:ext>
            </a:extLst>
          </p:cNvPr>
          <p:cNvSpPr>
            <a:spLocks noGrp="1"/>
          </p:cNvSpPr>
          <p:nvPr>
            <p:ph idx="1"/>
          </p:nvPr>
        </p:nvSpPr>
        <p:spPr/>
        <p:txBody>
          <a:bodyPr/>
          <a:lstStyle/>
          <a:p>
            <a:pPr marL="0" indent="0">
              <a:buNone/>
            </a:pPr>
            <a:r>
              <a:rPr lang="es-MX" dirty="0"/>
              <a:t>La planificación estratégica en salud es un proceso cuyo objetivo es ordenar las acciones en los centros de salud públicos o privados para mejorar la atención del paciente y optimizar el uso de los recursos disponibles.</a:t>
            </a:r>
          </a:p>
          <a:p>
            <a:pPr marL="0" indent="0">
              <a:buNone/>
            </a:pPr>
            <a:r>
              <a:rPr lang="es-MX" dirty="0"/>
              <a:t>permite establecer los objetivos a corto, mediano y largo plazo en concordancia con los objetivos de la organización o programa de salud</a:t>
            </a:r>
            <a:endParaRPr lang="es-EC" dirty="0"/>
          </a:p>
        </p:txBody>
      </p:sp>
    </p:spTree>
    <p:extLst>
      <p:ext uri="{BB962C8B-B14F-4D97-AF65-F5344CB8AC3E}">
        <p14:creationId xmlns:p14="http://schemas.microsoft.com/office/powerpoint/2010/main" val="2481270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Marcador de contenido 6">
            <a:extLst>
              <a:ext uri="{FF2B5EF4-FFF2-40B4-BE49-F238E27FC236}">
                <a16:creationId xmlns:a16="http://schemas.microsoft.com/office/drawing/2014/main" id="{6537AE30-B3C2-FA07-F031-F05C20DAD478}"/>
              </a:ext>
            </a:extLst>
          </p:cNvPr>
          <p:cNvSpPr>
            <a:spLocks noGrp="1"/>
          </p:cNvSpPr>
          <p:nvPr>
            <p:ph idx="1"/>
          </p:nvPr>
        </p:nvSpPr>
        <p:spPr>
          <a:xfrm>
            <a:off x="1006839" y="753415"/>
            <a:ext cx="10506874" cy="5145109"/>
          </a:xfrm>
        </p:spPr>
        <p:txBody>
          <a:bodyPr>
            <a:noAutofit/>
          </a:bodyPr>
          <a:lstStyle/>
          <a:p>
            <a:pPr marL="0" indent="0" algn="l">
              <a:buNone/>
            </a:pPr>
            <a:r>
              <a:rPr lang="es-MX" sz="2400" b="0" i="0" u="none" strike="noStrike" baseline="0" dirty="0">
                <a:solidFill>
                  <a:schemeClr val="tx1"/>
                </a:solidFill>
                <a:latin typeface="Verdana" panose="020B0604030504040204" pitchFamily="34" charset="0"/>
                <a:ea typeface="Verdana" panose="020B0604030504040204" pitchFamily="34" charset="0"/>
              </a:rPr>
              <a:t>“La planeación es un camino a seguir que tiene su base en el análisis de un problema determinando el orden, la secuencia de las actividades y programando el tiempo necesario para la </a:t>
            </a:r>
            <a:r>
              <a:rPr lang="es-EC" sz="2400" b="0" i="0" u="none" strike="noStrike" baseline="0" dirty="0">
                <a:solidFill>
                  <a:schemeClr val="tx1"/>
                </a:solidFill>
                <a:latin typeface="Verdana" panose="020B0604030504040204" pitchFamily="34" charset="0"/>
                <a:ea typeface="Verdana" panose="020B0604030504040204" pitchFamily="34" charset="0"/>
              </a:rPr>
              <a:t>solución de dicho problema”.</a:t>
            </a:r>
          </a:p>
          <a:p>
            <a:pPr marL="0" indent="0">
              <a:buNone/>
            </a:pPr>
            <a:endParaRPr lang="es-MX" sz="2400" b="0" i="0" u="none" strike="noStrike" baseline="0" dirty="0">
              <a:solidFill>
                <a:schemeClr val="tx1"/>
              </a:solidFill>
              <a:latin typeface="Verdana" panose="020B0604030504040204" pitchFamily="34" charset="0"/>
              <a:ea typeface="Verdana" panose="020B0604030504040204" pitchFamily="34" charset="0"/>
            </a:endParaRPr>
          </a:p>
          <a:p>
            <a:pPr marL="0" indent="0">
              <a:buNone/>
            </a:pPr>
            <a:r>
              <a:rPr lang="es-MX" sz="2400" b="0" i="0" u="none" strike="noStrike" baseline="0" dirty="0">
                <a:solidFill>
                  <a:schemeClr val="tx1"/>
                </a:solidFill>
                <a:latin typeface="Verdana" panose="020B0604030504040204" pitchFamily="34" charset="0"/>
                <a:ea typeface="Verdana" panose="020B0604030504040204" pitchFamily="34" charset="0"/>
              </a:rPr>
              <a:t>El objetivo de la planificación es, disminuir el riesgo de</a:t>
            </a:r>
            <a:r>
              <a:rPr lang="es-MX" sz="2400" dirty="0">
                <a:solidFill>
                  <a:schemeClr val="tx1"/>
                </a:solidFill>
                <a:latin typeface="Verdana" panose="020B0604030504040204" pitchFamily="34" charset="0"/>
                <a:ea typeface="Verdana" panose="020B0604030504040204" pitchFamily="34" charset="0"/>
              </a:rPr>
              <a:t> </a:t>
            </a:r>
            <a:r>
              <a:rPr lang="es-MX" sz="2400" b="0" i="0" u="none" strike="noStrike" baseline="0" dirty="0">
                <a:solidFill>
                  <a:schemeClr val="tx1"/>
                </a:solidFill>
                <a:latin typeface="Verdana" panose="020B0604030504040204" pitchFamily="34" charset="0"/>
                <a:ea typeface="Verdana" panose="020B0604030504040204" pitchFamily="34" charset="0"/>
              </a:rPr>
              <a:t>incertidumbre en cualquier nivel de la organización. </a:t>
            </a:r>
          </a:p>
          <a:p>
            <a:pPr marL="0" indent="0">
              <a:buNone/>
            </a:pPr>
            <a:endParaRPr lang="es-MX" sz="2400" b="0" i="0" u="none" strike="noStrike" baseline="0" dirty="0">
              <a:solidFill>
                <a:schemeClr val="tx1"/>
              </a:solidFill>
              <a:latin typeface="Verdana" panose="020B0604030504040204" pitchFamily="34" charset="0"/>
              <a:ea typeface="Verdana" panose="020B0604030504040204" pitchFamily="34" charset="0"/>
            </a:endParaRPr>
          </a:p>
          <a:p>
            <a:pPr marL="0" indent="0">
              <a:buNone/>
            </a:pPr>
            <a:r>
              <a:rPr lang="es-MX" sz="2400" b="0" i="0" u="none" strike="noStrike" baseline="0" dirty="0">
                <a:solidFill>
                  <a:schemeClr val="tx1"/>
                </a:solidFill>
                <a:latin typeface="Verdana" panose="020B0604030504040204" pitchFamily="34" charset="0"/>
                <a:ea typeface="Verdana" panose="020B0604030504040204" pitchFamily="34" charset="0"/>
              </a:rPr>
              <a:t>En gestión clínica, los planes y objetivos son de corto plazo en atención especializada y en un corto o medio plazo en atención primaria de salud ya que afectan al paciente de manera directa. </a:t>
            </a:r>
            <a:endParaRPr lang="es-EC" sz="24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21984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1E6A7A6-EB46-4CA0-B991-935C9B9C6F26}"/>
              </a:ext>
            </a:extLst>
          </p:cNvPr>
          <p:cNvSpPr>
            <a:spLocks noGrp="1"/>
          </p:cNvSpPr>
          <p:nvPr>
            <p:ph idx="1"/>
          </p:nvPr>
        </p:nvSpPr>
        <p:spPr>
          <a:xfrm>
            <a:off x="1006979" y="637504"/>
            <a:ext cx="10709094" cy="5789053"/>
          </a:xfrm>
        </p:spPr>
        <p:txBody>
          <a:bodyPr rtlCol="0">
            <a:normAutofit fontScale="92500" lnSpcReduction="10000"/>
          </a:bodyPr>
          <a:lstStyle/>
          <a:p>
            <a:pPr marL="0" indent="0">
              <a:buNone/>
            </a:pPr>
            <a:r>
              <a:rPr lang="es-EC" sz="3000" b="1" i="0" u="none" strike="noStrike" baseline="0" dirty="0">
                <a:solidFill>
                  <a:srgbClr val="365F91"/>
                </a:solidFill>
                <a:latin typeface="Verdana" panose="020B0604030504040204" pitchFamily="34" charset="0"/>
              </a:rPr>
              <a:t>Características de la planificación </a:t>
            </a:r>
          </a:p>
          <a:p>
            <a:pPr marL="0" indent="0">
              <a:buNone/>
            </a:pPr>
            <a:endParaRPr lang="es-MX" sz="2600" b="0" i="0" u="none" strike="noStrike" baseline="0" dirty="0">
              <a:solidFill>
                <a:srgbClr val="000000"/>
              </a:solidFill>
              <a:latin typeface="Verdana" panose="020B0604030504040204" pitchFamily="34" charset="0"/>
            </a:endParaRPr>
          </a:p>
          <a:p>
            <a:pPr marL="0" indent="0">
              <a:buNone/>
            </a:pPr>
            <a:r>
              <a:rPr lang="es-MX" sz="2600" b="0" i="0" u="none" strike="noStrike" baseline="0" dirty="0">
                <a:solidFill>
                  <a:srgbClr val="000000"/>
                </a:solidFill>
                <a:latin typeface="Verdana" panose="020B0604030504040204" pitchFamily="34" charset="0"/>
              </a:rPr>
              <a:t>Tiene carácter prospectivo. Es decir concierne al futuro. </a:t>
            </a:r>
          </a:p>
          <a:p>
            <a:pPr marL="0" indent="0" rtl="0">
              <a:buNone/>
            </a:pPr>
            <a:r>
              <a:rPr lang="es-MX" sz="2600" b="0" i="0" u="none" strike="noStrike" baseline="0" dirty="0">
                <a:solidFill>
                  <a:srgbClr val="000000"/>
                </a:solidFill>
                <a:latin typeface="Verdana" panose="020B0604030504040204" pitchFamily="34" charset="0"/>
              </a:rPr>
              <a:t>Las decisiones que se tomen en planificación siempre tienen que estar relacionadas con el objetivo que se pretenda conseguir. </a:t>
            </a:r>
          </a:p>
          <a:p>
            <a:pPr algn="l"/>
            <a:endParaRPr lang="es-EC" sz="2600" b="0" i="0" u="none" strike="noStrike" baseline="0" dirty="0">
              <a:solidFill>
                <a:srgbClr val="000000"/>
              </a:solidFill>
              <a:latin typeface="Verdana" panose="020B0604030504040204" pitchFamily="34" charset="0"/>
            </a:endParaRPr>
          </a:p>
          <a:p>
            <a:pPr marL="0" indent="0">
              <a:buNone/>
            </a:pPr>
            <a:r>
              <a:rPr lang="es-MX" sz="2600" b="0" i="0" u="none" strike="noStrike" baseline="0" dirty="0">
                <a:solidFill>
                  <a:srgbClr val="000000"/>
                </a:solidFill>
                <a:latin typeface="Verdana" panose="020B0604030504040204" pitchFamily="34" charset="0"/>
              </a:rPr>
              <a:t>Está orientada a la acción </a:t>
            </a:r>
          </a:p>
          <a:p>
            <a:pPr algn="l"/>
            <a:endParaRPr lang="es-EC" sz="2600" b="0" i="0" u="none" strike="noStrike" baseline="0" dirty="0">
              <a:solidFill>
                <a:srgbClr val="000000"/>
              </a:solidFill>
              <a:latin typeface="Verdana" panose="020B0604030504040204" pitchFamily="34" charset="0"/>
            </a:endParaRPr>
          </a:p>
          <a:p>
            <a:pPr marL="0" indent="0">
              <a:buNone/>
            </a:pPr>
            <a:r>
              <a:rPr lang="es-MX" sz="2600" dirty="0">
                <a:solidFill>
                  <a:srgbClr val="000000"/>
                </a:solidFill>
                <a:latin typeface="Verdana" panose="020B0604030504040204" pitchFamily="34" charset="0"/>
              </a:rPr>
              <a:t>D</a:t>
            </a:r>
            <a:r>
              <a:rPr lang="es-MX" sz="2600" b="0" i="0" u="none" strike="noStrike" baseline="0" dirty="0">
                <a:solidFill>
                  <a:srgbClr val="000000"/>
                </a:solidFill>
                <a:latin typeface="Verdana" panose="020B0604030504040204" pitchFamily="34" charset="0"/>
              </a:rPr>
              <a:t>ebe ir acompañada en cualquier caso de la dotación de recursos necesarios para llevar a cabo el objetivo planificado </a:t>
            </a:r>
          </a:p>
          <a:p>
            <a:pPr algn="l"/>
            <a:endParaRPr lang="es-EC" sz="2600" b="0" i="0" u="none" strike="noStrike" baseline="0" dirty="0">
              <a:solidFill>
                <a:srgbClr val="000000"/>
              </a:solidFill>
              <a:latin typeface="Verdana" panose="020B0604030504040204" pitchFamily="34" charset="0"/>
            </a:endParaRPr>
          </a:p>
          <a:p>
            <a:pPr marL="0" indent="0">
              <a:buNone/>
            </a:pPr>
            <a:r>
              <a:rPr lang="es-MX" sz="2600" b="0" i="0" u="none" strike="noStrike" baseline="0" dirty="0">
                <a:solidFill>
                  <a:srgbClr val="000000"/>
                </a:solidFill>
                <a:latin typeface="Verdana" panose="020B0604030504040204" pitchFamily="34" charset="0"/>
              </a:rPr>
              <a:t>Naturaleza multidisciplinar: Debe realizarse por profesionales de diferentes disciplinas </a:t>
            </a:r>
          </a:p>
          <a:p>
            <a:endParaRPr lang="es-MX" sz="2600" b="0" i="0" u="none" strike="noStrike" baseline="0" dirty="0">
              <a:solidFill>
                <a:srgbClr val="000000"/>
              </a:solidFill>
              <a:latin typeface="Verdana" panose="020B0604030504040204" pitchFamily="34" charset="0"/>
            </a:endParaRPr>
          </a:p>
          <a:p>
            <a:pPr marL="0" indent="0" rtl="0">
              <a:buNone/>
            </a:pPr>
            <a:endParaRPr lang="es-ES" dirty="0"/>
          </a:p>
        </p:txBody>
      </p:sp>
    </p:spTree>
    <p:extLst>
      <p:ext uri="{BB962C8B-B14F-4D97-AF65-F5344CB8AC3E}">
        <p14:creationId xmlns:p14="http://schemas.microsoft.com/office/powerpoint/2010/main" val="2430620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ángulo 9">
            <a:extLst>
              <a:ext uri="{FF2B5EF4-FFF2-40B4-BE49-F238E27FC236}">
                <a16:creationId xmlns:a16="http://schemas.microsoft.com/office/drawing/2014/main" id="{022C3B48-99E5-4B5C-8E49-15C2A9552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US" dirty="0"/>
          </a:p>
        </p:txBody>
      </p:sp>
      <p:sp>
        <p:nvSpPr>
          <p:cNvPr id="12" name="Forma libre 10">
            <a:extLst>
              <a:ext uri="{FF2B5EF4-FFF2-40B4-BE49-F238E27FC236}">
                <a16:creationId xmlns:a16="http://schemas.microsoft.com/office/drawing/2014/main" id="{C67B4E51-3288-4A1F-A92C-87C9401EDE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14" name="Rectángulo 13">
            <a:extLst>
              <a:ext uri="{FF2B5EF4-FFF2-40B4-BE49-F238E27FC236}">
                <a16:creationId xmlns:a16="http://schemas.microsoft.com/office/drawing/2014/main" id="{D3E95A6B-F840-413C-9E78-C33C02FFA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Marcador de contenido 3">
            <a:extLst>
              <a:ext uri="{FF2B5EF4-FFF2-40B4-BE49-F238E27FC236}">
                <a16:creationId xmlns:a16="http://schemas.microsoft.com/office/drawing/2014/main" id="{5CB66874-607C-A239-3475-B051C8D63307}"/>
              </a:ext>
            </a:extLst>
          </p:cNvPr>
          <p:cNvSpPr>
            <a:spLocks noGrp="1"/>
          </p:cNvSpPr>
          <p:nvPr>
            <p:ph idx="1"/>
          </p:nvPr>
        </p:nvSpPr>
        <p:spPr>
          <a:xfrm>
            <a:off x="682580" y="708338"/>
            <a:ext cx="10747420" cy="5602309"/>
          </a:xfrm>
        </p:spPr>
        <p:txBody>
          <a:bodyPr>
            <a:normAutofit/>
          </a:bodyPr>
          <a:lstStyle/>
          <a:p>
            <a:pPr marL="0" indent="0" algn="just">
              <a:buNone/>
            </a:pPr>
            <a:r>
              <a:rPr lang="es-MX" sz="3200" dirty="0">
                <a:solidFill>
                  <a:schemeClr val="tx1"/>
                </a:solidFill>
              </a:rPr>
              <a:t>Las empresas de salud están conformadas por una infraestructura que interactúa ordenadamente para cumplir con las funciones y tareas propias de la producción sanitaria. La infraestructura sanitaria posee recursos humanos como principal valor (médicos, enfermeras, bioanalistas, personal sanitario auxiliar, ingenieros, administradores, personal de servicio general y mantenimiento, entre otros), materiales sanitarios, instalaciones sanitarias (quirófanos, unidades clínicas, unidades especializadas, rehabilitación, cuidados intensivos, etc.)</a:t>
            </a:r>
            <a:endParaRPr lang="es-EC" sz="3200" dirty="0">
              <a:solidFill>
                <a:schemeClr val="tx1"/>
              </a:solidFill>
            </a:endParaRPr>
          </a:p>
        </p:txBody>
      </p:sp>
    </p:spTree>
    <p:extLst>
      <p:ext uri="{BB962C8B-B14F-4D97-AF65-F5344CB8AC3E}">
        <p14:creationId xmlns:p14="http://schemas.microsoft.com/office/powerpoint/2010/main" val="2067219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7CA58628-9888-E06A-0A68-536D29FB1652}"/>
              </a:ext>
            </a:extLst>
          </p:cNvPr>
          <p:cNvPicPr>
            <a:picLocks noGrp="1" noChangeAspect="1"/>
          </p:cNvPicPr>
          <p:nvPr>
            <p:ph idx="1"/>
          </p:nvPr>
        </p:nvPicPr>
        <p:blipFill>
          <a:blip r:embed="rId2"/>
          <a:stretch>
            <a:fillRect/>
          </a:stretch>
        </p:blipFill>
        <p:spPr>
          <a:xfrm>
            <a:off x="6659340" y="2962142"/>
            <a:ext cx="4906851" cy="3651004"/>
          </a:xfrm>
          <a:prstGeom prst="rect">
            <a:avLst/>
          </a:prstGeom>
        </p:spPr>
      </p:pic>
      <p:pic>
        <p:nvPicPr>
          <p:cNvPr id="5" name="Imagen 4">
            <a:extLst>
              <a:ext uri="{FF2B5EF4-FFF2-40B4-BE49-F238E27FC236}">
                <a16:creationId xmlns:a16="http://schemas.microsoft.com/office/drawing/2014/main" id="{591BBD7A-CA63-0396-F9C6-D266B945BA84}"/>
              </a:ext>
            </a:extLst>
          </p:cNvPr>
          <p:cNvPicPr>
            <a:picLocks noChangeAspect="1"/>
          </p:cNvPicPr>
          <p:nvPr/>
        </p:nvPicPr>
        <p:blipFill>
          <a:blip r:embed="rId3"/>
          <a:stretch>
            <a:fillRect/>
          </a:stretch>
        </p:blipFill>
        <p:spPr>
          <a:xfrm>
            <a:off x="734095" y="193183"/>
            <a:ext cx="5925245" cy="3541690"/>
          </a:xfrm>
          <a:prstGeom prst="rect">
            <a:avLst/>
          </a:prstGeom>
        </p:spPr>
      </p:pic>
    </p:spTree>
    <p:extLst>
      <p:ext uri="{BB962C8B-B14F-4D97-AF65-F5344CB8AC3E}">
        <p14:creationId xmlns:p14="http://schemas.microsoft.com/office/powerpoint/2010/main" val="1404948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2054B61-A518-3567-023F-40B721260C97}"/>
              </a:ext>
            </a:extLst>
          </p:cNvPr>
          <p:cNvSpPr>
            <a:spLocks noGrp="1"/>
          </p:cNvSpPr>
          <p:nvPr>
            <p:ph idx="1"/>
          </p:nvPr>
        </p:nvSpPr>
        <p:spPr>
          <a:xfrm>
            <a:off x="1251678" y="1558345"/>
            <a:ext cx="10178322" cy="4321248"/>
          </a:xfrm>
        </p:spPr>
        <p:txBody>
          <a:bodyPr>
            <a:normAutofit/>
          </a:bodyPr>
          <a:lstStyle/>
          <a:p>
            <a:pPr marL="0" indent="0" algn="just">
              <a:buNone/>
            </a:pPr>
            <a:r>
              <a:rPr lang="es-MX" sz="3200" dirty="0">
                <a:solidFill>
                  <a:schemeClr val="tx1"/>
                </a:solidFill>
              </a:rPr>
              <a:t>Además cuentan con un sistema de gestión, que es el conjunto de normas, protocolos, procedimientos y medios que permiten suministrar métodos al sistema físico, son los que definen las reglas y las maneras de utilizar los factores productivos para la consecución de los objetivos.</a:t>
            </a:r>
            <a:endParaRPr lang="es-EC" sz="3200" dirty="0">
              <a:solidFill>
                <a:schemeClr val="tx1"/>
              </a:solidFill>
            </a:endParaRPr>
          </a:p>
        </p:txBody>
      </p:sp>
    </p:spTree>
    <p:extLst>
      <p:ext uri="{BB962C8B-B14F-4D97-AF65-F5344CB8AC3E}">
        <p14:creationId xmlns:p14="http://schemas.microsoft.com/office/powerpoint/2010/main" val="173433263"/>
      </p:ext>
    </p:extLst>
  </p:cSld>
  <p:clrMapOvr>
    <a:masterClrMapping/>
  </p:clrMapOvr>
</p:sld>
</file>

<file path=ppt/theme/theme1.xml><?xml version="1.0" encoding="utf-8"?>
<a:theme xmlns:a="http://schemas.openxmlformats.org/drawingml/2006/main" name="Distintivo">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1209597_TF55916208_Win32" id="{B6BF4B16-8BEE-476E-A0D7-6201B0B68BC8}" vid="{D9998BC7-93ED-41DF-AA7F-14DFFE9920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Conocer al profesor</Template>
  <TotalTime>193</TotalTime>
  <Words>2427</Words>
  <Application>Microsoft Office PowerPoint</Application>
  <PresentationFormat>Panorámica</PresentationFormat>
  <Paragraphs>238</Paragraphs>
  <Slides>48</Slides>
  <Notes>10</Notes>
  <HiddenSlides>0</HiddenSlides>
  <MMClips>0</MMClips>
  <ScaleCrop>false</ScaleCrop>
  <HeadingPairs>
    <vt:vector size="6" baseType="variant">
      <vt:variant>
        <vt:lpstr>Fuentes usadas</vt:lpstr>
      </vt:variant>
      <vt:variant>
        <vt:i4>15</vt:i4>
      </vt:variant>
      <vt:variant>
        <vt:lpstr>Tema</vt:lpstr>
      </vt:variant>
      <vt:variant>
        <vt:i4>1</vt:i4>
      </vt:variant>
      <vt:variant>
        <vt:lpstr>Títulos de diapositiva</vt:lpstr>
      </vt:variant>
      <vt:variant>
        <vt:i4>48</vt:i4>
      </vt:variant>
    </vt:vector>
  </HeadingPairs>
  <TitlesOfParts>
    <vt:vector size="64" baseType="lpstr">
      <vt:lpstr>Arial</vt:lpstr>
      <vt:lpstr>BerkeleyStd-Bold</vt:lpstr>
      <vt:lpstr>BerkeleyStd-Italic</vt:lpstr>
      <vt:lpstr>BerkeleyStd-Medium</vt:lpstr>
      <vt:lpstr>Bodoni MT</vt:lpstr>
      <vt:lpstr>Calibri</vt:lpstr>
      <vt:lpstr>Cambria</vt:lpstr>
      <vt:lpstr>DaxPro-Bold</vt:lpstr>
      <vt:lpstr>DaxPro-Medium</vt:lpstr>
      <vt:lpstr>DaxPro-Regular</vt:lpstr>
      <vt:lpstr>Gill Sans MT</vt:lpstr>
      <vt:lpstr>Impact</vt:lpstr>
      <vt:lpstr>NewBaskervilleStd-Roman</vt:lpstr>
      <vt:lpstr>Times New Roman</vt:lpstr>
      <vt:lpstr>Verdana</vt:lpstr>
      <vt:lpstr>Distintivo</vt:lpstr>
      <vt:lpstr>Funciones administrativas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Título de la diapositiva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Carmen Elisa Curay Yaulema</dc:creator>
  <cp:lastModifiedBy>Carmen Elisa Curay Yaulema</cp:lastModifiedBy>
  <cp:revision>4</cp:revision>
  <dcterms:created xsi:type="dcterms:W3CDTF">2024-06-09T02:48:15Z</dcterms:created>
  <dcterms:modified xsi:type="dcterms:W3CDTF">2024-06-10T03:23:50Z</dcterms:modified>
</cp:coreProperties>
</file>