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4" r:id="rId3"/>
    <p:sldId id="266" r:id="rId4"/>
    <p:sldId id="258" r:id="rId5"/>
    <p:sldId id="260" r:id="rId6"/>
    <p:sldId id="268" r:id="rId7"/>
    <p:sldId id="270" r:id="rId8"/>
    <p:sldId id="271" r:id="rId9"/>
    <p:sldId id="274" r:id="rId10"/>
    <p:sldId id="259" r:id="rId11"/>
    <p:sldId id="272" r:id="rId12"/>
    <p:sldId id="257" r:id="rId13"/>
    <p:sldId id="261" r:id="rId1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58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5541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43530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12591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89337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11430"/>
            <a:ext cx="14630400" cy="8229600"/>
          </a:xfrm>
          <a:prstGeom prst="rect">
            <a:avLst/>
          </a:prstGeom>
          <a:solidFill>
            <a:srgbClr val="FFFFFF"/>
          </a:solidFill>
          <a:ln/>
        </p:spPr>
        <p:txBody>
          <a:bodyPr/>
          <a:lstStyle/>
          <a:p>
            <a:endParaRPr lang="es-E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51761" y="1145381"/>
            <a:ext cx="7640479" cy="3458051"/>
          </a:xfrm>
          <a:prstGeom prst="rect">
            <a:avLst/>
          </a:prstGeom>
          <a:noFill/>
          <a:ln/>
        </p:spPr>
        <p:txBody>
          <a:bodyPr wrap="square" rtlCol="0" anchor="t"/>
          <a:lstStyle/>
          <a:p>
            <a:pPr marL="0" indent="0">
              <a:lnSpc>
                <a:spcPts val="6808"/>
              </a:lnSpc>
              <a:buNone/>
            </a:pPr>
            <a:r>
              <a:rPr lang="en-US" sz="5446" b="1" dirty="0">
                <a:solidFill>
                  <a:srgbClr val="333F70"/>
                </a:solidFill>
                <a:latin typeface="Unbounded" pitchFamily="34" charset="0"/>
                <a:ea typeface="Unbounded" pitchFamily="34" charset="-122"/>
                <a:cs typeface="Unbounded" pitchFamily="34" charset="-120"/>
              </a:rPr>
              <a:t>Introducción al diseño completamente al azar (ANOVA)</a:t>
            </a:r>
            <a:endParaRPr lang="en-US" sz="5446" dirty="0"/>
          </a:p>
        </p:txBody>
      </p:sp>
      <p:sp>
        <p:nvSpPr>
          <p:cNvPr id="6" name="Text 3"/>
          <p:cNvSpPr/>
          <p:nvPr/>
        </p:nvSpPr>
        <p:spPr>
          <a:xfrm>
            <a:off x="751761" y="3768149"/>
            <a:ext cx="7640479" cy="2312611"/>
          </a:xfrm>
          <a:prstGeom prst="rect">
            <a:avLst/>
          </a:prstGeom>
          <a:noFill/>
          <a:ln/>
        </p:spPr>
        <p:txBody>
          <a:bodyPr wrap="square" rtlCol="0" anchor="t"/>
          <a:lstStyle/>
          <a:p>
            <a:pPr algn="l"/>
            <a:endParaRPr lang="en-US" sz="1579" dirty="0">
              <a:solidFill>
                <a:srgbClr val="333F70"/>
              </a:solidFill>
              <a:latin typeface="Open Sans" pitchFamily="34" charset="0"/>
              <a:ea typeface="Open Sans" pitchFamily="34" charset="-122"/>
              <a:cs typeface="Open Sans" pitchFamily="34" charset="-120"/>
            </a:endParaRPr>
          </a:p>
          <a:p>
            <a:pPr marL="0" indent="0" algn="just">
              <a:lnSpc>
                <a:spcPts val="2526"/>
              </a:lnSpc>
              <a:buNone/>
            </a:pPr>
            <a:r>
              <a:rPr lang="en-US" sz="1579" dirty="0">
                <a:solidFill>
                  <a:srgbClr val="333F70"/>
                </a:solidFill>
                <a:latin typeface="Open Sans" pitchFamily="34" charset="0"/>
                <a:ea typeface="Open Sans" pitchFamily="34" charset="-122"/>
                <a:cs typeface="Open Sans" pitchFamily="34" charset="-120"/>
              </a:rPr>
              <a:t>El análisis de varianza (ANOVA) es una poderosa herramienta estadística que permite comparar múltiples grupos o condiciones experimentales de manera eficiente. Esta técnica brinda información valiosa sobre cómo las variables independientes afectan a la variable dependiente, lo cual es crucial para comprender procesos y tomar decisiones informadas.</a:t>
            </a:r>
            <a:endParaRPr lang="en-US" sz="1579" dirty="0"/>
          </a:p>
        </p:txBody>
      </p:sp>
      <p:sp>
        <p:nvSpPr>
          <p:cNvPr id="7" name="Shape 4"/>
          <p:cNvSpPr/>
          <p:nvPr/>
        </p:nvSpPr>
        <p:spPr>
          <a:xfrm>
            <a:off x="751761" y="6748343"/>
            <a:ext cx="320754" cy="320754"/>
          </a:xfrm>
          <a:prstGeom prst="roundRect">
            <a:avLst>
              <a:gd name="adj" fmla="val 28504978"/>
            </a:avLst>
          </a:prstGeom>
          <a:noFill/>
          <a:ln w="7620">
            <a:solidFill>
              <a:srgbClr val="FFFFFF"/>
            </a:solidFill>
            <a:prstDash val="solid"/>
          </a:ln>
        </p:spPr>
        <p:txBody>
          <a:bodyPr/>
          <a:lstStyle/>
          <a:p>
            <a:endParaRPr lang="es-ES"/>
          </a:p>
        </p:txBody>
      </p:sp>
      <p:pic>
        <p:nvPicPr>
          <p:cNvPr id="10"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30791"/>
          </a:xfrm>
          <a:prstGeom prst="rect">
            <a:avLst/>
          </a:prstGeom>
          <a:solidFill>
            <a:srgbClr val="FFFFFF"/>
          </a:solidFill>
          <a:ln/>
        </p:spPr>
        <p:txBody>
          <a:bodyPr/>
          <a:lstStyle/>
          <a:p>
            <a:endParaRPr lang="es-ES"/>
          </a:p>
        </p:txBody>
      </p:sp>
      <p:pic>
        <p:nvPicPr>
          <p:cNvPr id="4" name="Image 0" descr="preencoded.png"/>
          <p:cNvPicPr>
            <a:picLocks noChangeAspect="1"/>
          </p:cNvPicPr>
          <p:nvPr/>
        </p:nvPicPr>
        <p:blipFill>
          <a:blip r:embed="rId3"/>
          <a:stretch>
            <a:fillRect/>
          </a:stretch>
        </p:blipFill>
        <p:spPr>
          <a:xfrm>
            <a:off x="0" y="0"/>
            <a:ext cx="3657600" cy="8230791"/>
          </a:xfrm>
          <a:prstGeom prst="rect">
            <a:avLst/>
          </a:prstGeom>
        </p:spPr>
      </p:pic>
      <p:sp>
        <p:nvSpPr>
          <p:cNvPr id="5" name="Text 2"/>
          <p:cNvSpPr/>
          <p:nvPr/>
        </p:nvSpPr>
        <p:spPr>
          <a:xfrm>
            <a:off x="4486156" y="607576"/>
            <a:ext cx="9315688" cy="1381125"/>
          </a:xfrm>
          <a:prstGeom prst="rect">
            <a:avLst/>
          </a:prstGeom>
          <a:noFill/>
          <a:ln/>
        </p:spPr>
        <p:txBody>
          <a:bodyPr wrap="square" rtlCol="0" anchor="t"/>
          <a:lstStyle/>
          <a:p>
            <a:pPr marL="0" indent="0">
              <a:lnSpc>
                <a:spcPts val="5437"/>
              </a:lnSpc>
              <a:buNone/>
            </a:pPr>
            <a:r>
              <a:rPr lang="en-US" sz="4350" b="1" dirty="0">
                <a:solidFill>
                  <a:srgbClr val="333F70"/>
                </a:solidFill>
                <a:latin typeface="Unbounded" pitchFamily="34" charset="0"/>
                <a:ea typeface="Unbounded" pitchFamily="34" charset="-122"/>
                <a:cs typeface="Unbounded" pitchFamily="34" charset="-120"/>
              </a:rPr>
              <a:t>Análisis de varianza (ANOVA)</a:t>
            </a:r>
            <a:endParaRPr lang="en-US" sz="4350" dirty="0"/>
          </a:p>
        </p:txBody>
      </p:sp>
      <p:pic>
        <p:nvPicPr>
          <p:cNvPr id="6" name="Image 1" descr="preencoded.png"/>
          <p:cNvPicPr>
            <a:picLocks noChangeAspect="1"/>
          </p:cNvPicPr>
          <p:nvPr/>
        </p:nvPicPr>
        <p:blipFill>
          <a:blip r:embed="rId4"/>
          <a:stretch>
            <a:fillRect/>
          </a:stretch>
        </p:blipFill>
        <p:spPr>
          <a:xfrm>
            <a:off x="4486156" y="1539776"/>
            <a:ext cx="863084" cy="1380990"/>
          </a:xfrm>
          <a:prstGeom prst="rect">
            <a:avLst/>
          </a:prstGeom>
        </p:spPr>
      </p:pic>
      <p:sp>
        <p:nvSpPr>
          <p:cNvPr id="7" name="Text 3"/>
          <p:cNvSpPr/>
          <p:nvPr/>
        </p:nvSpPr>
        <p:spPr>
          <a:xfrm>
            <a:off x="5756612" y="1549478"/>
            <a:ext cx="3483412"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Suma de cuadrados</a:t>
            </a:r>
            <a:endParaRPr lang="en-US" sz="2175" dirty="0"/>
          </a:p>
        </p:txBody>
      </p:sp>
      <p:sp>
        <p:nvSpPr>
          <p:cNvPr id="8" name="Text 4"/>
          <p:cNvSpPr/>
          <p:nvPr/>
        </p:nvSpPr>
        <p:spPr>
          <a:xfrm>
            <a:off x="5756612" y="1976496"/>
            <a:ext cx="7879556" cy="353497"/>
          </a:xfrm>
          <a:prstGeom prst="rect">
            <a:avLst/>
          </a:prstGeom>
          <a:noFill/>
          <a:ln/>
        </p:spPr>
        <p:txBody>
          <a:bodyPr wrap="none" rtlCol="0" anchor="t"/>
          <a:lstStyle/>
          <a:p>
            <a:pPr marL="0" indent="0" algn="l">
              <a:lnSpc>
                <a:spcPts val="2784"/>
              </a:lnSpc>
              <a:buNone/>
            </a:pPr>
            <a:r>
              <a:rPr lang="en-US" sz="1740" dirty="0">
                <a:solidFill>
                  <a:srgbClr val="333F70"/>
                </a:solidFill>
                <a:latin typeface="Open Sans" pitchFamily="34" charset="0"/>
                <a:ea typeface="Open Sans" pitchFamily="34" charset="-122"/>
                <a:cs typeface="Open Sans" pitchFamily="34" charset="-120"/>
              </a:rPr>
              <a:t>Calcula la variabilidad total, entre grupos y dentro de grupos.</a:t>
            </a:r>
            <a:endParaRPr lang="en-US" sz="1740" dirty="0"/>
          </a:p>
        </p:txBody>
      </p:sp>
      <p:pic>
        <p:nvPicPr>
          <p:cNvPr id="9" name="Image 2" descr="preencoded.png"/>
          <p:cNvPicPr>
            <a:picLocks noChangeAspect="1"/>
          </p:cNvPicPr>
          <p:nvPr/>
        </p:nvPicPr>
        <p:blipFill>
          <a:blip r:embed="rId5"/>
          <a:stretch>
            <a:fillRect/>
          </a:stretch>
        </p:blipFill>
        <p:spPr>
          <a:xfrm>
            <a:off x="4486153" y="3041868"/>
            <a:ext cx="863086" cy="1380993"/>
          </a:xfrm>
          <a:prstGeom prst="rect">
            <a:avLst/>
          </a:prstGeom>
        </p:spPr>
      </p:pic>
      <p:sp>
        <p:nvSpPr>
          <p:cNvPr id="10" name="Text 5"/>
          <p:cNvSpPr/>
          <p:nvPr/>
        </p:nvSpPr>
        <p:spPr>
          <a:xfrm>
            <a:off x="5756612" y="3012340"/>
            <a:ext cx="3234690"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Grados de libertad</a:t>
            </a:r>
            <a:endParaRPr lang="en-US" sz="2175" dirty="0"/>
          </a:p>
        </p:txBody>
      </p:sp>
      <p:sp>
        <p:nvSpPr>
          <p:cNvPr id="11" name="Text 6"/>
          <p:cNvSpPr/>
          <p:nvPr/>
        </p:nvSpPr>
        <p:spPr>
          <a:xfrm>
            <a:off x="5756612" y="3391852"/>
            <a:ext cx="7879556" cy="353497"/>
          </a:xfrm>
          <a:prstGeom prst="rect">
            <a:avLst/>
          </a:prstGeom>
          <a:noFill/>
          <a:ln/>
        </p:spPr>
        <p:txBody>
          <a:bodyPr wrap="none" rtlCol="0" anchor="t"/>
          <a:lstStyle/>
          <a:p>
            <a:pPr marL="0" indent="0" algn="l">
              <a:lnSpc>
                <a:spcPts val="2784"/>
              </a:lnSpc>
              <a:buNone/>
            </a:pPr>
            <a:r>
              <a:rPr lang="en-US" sz="1740" dirty="0">
                <a:solidFill>
                  <a:srgbClr val="333F70"/>
                </a:solidFill>
                <a:latin typeface="Open Sans" pitchFamily="34" charset="0"/>
                <a:ea typeface="Open Sans" pitchFamily="34" charset="-122"/>
                <a:cs typeface="Open Sans" pitchFamily="34" charset="-120"/>
              </a:rPr>
              <a:t>Determina los grados de libertad asociados a cada fuente de variación.</a:t>
            </a:r>
            <a:endParaRPr lang="en-US" sz="1740" dirty="0"/>
          </a:p>
        </p:txBody>
      </p:sp>
      <p:pic>
        <p:nvPicPr>
          <p:cNvPr id="12" name="Image 3" descr="preencoded.png"/>
          <p:cNvPicPr>
            <a:picLocks noChangeAspect="1"/>
          </p:cNvPicPr>
          <p:nvPr/>
        </p:nvPicPr>
        <p:blipFill>
          <a:blip r:embed="rId6"/>
          <a:stretch>
            <a:fillRect/>
          </a:stretch>
        </p:blipFill>
        <p:spPr>
          <a:xfrm>
            <a:off x="4486152" y="4542733"/>
            <a:ext cx="863087" cy="1380995"/>
          </a:xfrm>
          <a:prstGeom prst="rect">
            <a:avLst/>
          </a:prstGeom>
        </p:spPr>
      </p:pic>
      <p:sp>
        <p:nvSpPr>
          <p:cNvPr id="13" name="Text 7"/>
          <p:cNvSpPr/>
          <p:nvPr/>
        </p:nvSpPr>
        <p:spPr>
          <a:xfrm>
            <a:off x="5756612" y="6076355"/>
            <a:ext cx="2762131"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Valor F</a:t>
            </a:r>
            <a:endParaRPr lang="en-US" sz="2175" dirty="0"/>
          </a:p>
        </p:txBody>
      </p:sp>
      <p:sp>
        <p:nvSpPr>
          <p:cNvPr id="14" name="Text 8"/>
          <p:cNvSpPr/>
          <p:nvPr/>
        </p:nvSpPr>
        <p:spPr>
          <a:xfrm>
            <a:off x="5756612" y="6554153"/>
            <a:ext cx="7879556" cy="353497"/>
          </a:xfrm>
          <a:prstGeom prst="rect">
            <a:avLst/>
          </a:prstGeom>
          <a:noFill/>
          <a:ln/>
        </p:spPr>
        <p:txBody>
          <a:bodyPr wrap="none" rtlCol="0" anchor="t"/>
          <a:lstStyle/>
          <a:p>
            <a:pPr marL="0" indent="0" algn="l">
              <a:lnSpc>
                <a:spcPts val="2784"/>
              </a:lnSpc>
              <a:buNone/>
            </a:pPr>
            <a:r>
              <a:rPr lang="en-US" sz="1740" dirty="0">
                <a:solidFill>
                  <a:srgbClr val="333F70"/>
                </a:solidFill>
                <a:latin typeface="Open Sans" pitchFamily="34" charset="0"/>
                <a:ea typeface="Open Sans" pitchFamily="34" charset="-122"/>
                <a:cs typeface="Open Sans" pitchFamily="34" charset="-120"/>
              </a:rPr>
              <a:t>Compara la variación entre grupos con la variación dentro de grupos.</a:t>
            </a:r>
            <a:endParaRPr lang="en-US" sz="1740" dirty="0"/>
          </a:p>
        </p:txBody>
      </p:sp>
      <p:pic>
        <p:nvPicPr>
          <p:cNvPr id="20" name="Imagen 19">
            <a:extLst>
              <a:ext uri="{FF2B5EF4-FFF2-40B4-BE49-F238E27FC236}">
                <a16:creationId xmlns:a16="http://schemas.microsoft.com/office/drawing/2014/main" id="{06AA5456-EED7-49ED-E68C-FB2D69680403}"/>
              </a:ext>
            </a:extLst>
          </p:cNvPr>
          <p:cNvPicPr>
            <a:picLocks noChangeAspect="1"/>
          </p:cNvPicPr>
          <p:nvPr/>
        </p:nvPicPr>
        <p:blipFill>
          <a:blip r:embed="rId7"/>
          <a:stretch>
            <a:fillRect/>
          </a:stretch>
        </p:blipFill>
        <p:spPr>
          <a:xfrm>
            <a:off x="4408107" y="6015633"/>
            <a:ext cx="1019175" cy="1476375"/>
          </a:xfrm>
          <a:prstGeom prst="rect">
            <a:avLst/>
          </a:prstGeom>
        </p:spPr>
      </p:pic>
      <p:sp>
        <p:nvSpPr>
          <p:cNvPr id="23" name="Text 5">
            <a:extLst>
              <a:ext uri="{FF2B5EF4-FFF2-40B4-BE49-F238E27FC236}">
                <a16:creationId xmlns:a16="http://schemas.microsoft.com/office/drawing/2014/main" id="{F677A518-0C69-0FD2-CB01-CAA8A3872491}"/>
              </a:ext>
            </a:extLst>
          </p:cNvPr>
          <p:cNvSpPr/>
          <p:nvPr/>
        </p:nvSpPr>
        <p:spPr>
          <a:xfrm>
            <a:off x="5697855" y="4541006"/>
            <a:ext cx="3234690" cy="345281"/>
          </a:xfrm>
          <a:prstGeom prst="rect">
            <a:avLst/>
          </a:prstGeom>
          <a:noFill/>
          <a:ln/>
        </p:spPr>
        <p:txBody>
          <a:bodyPr wrap="none" rtlCol="0" anchor="t"/>
          <a:lstStyle/>
          <a:p>
            <a:pPr marL="0" indent="0" algn="l">
              <a:lnSpc>
                <a:spcPts val="2719"/>
              </a:lnSpc>
              <a:buNone/>
            </a:pPr>
            <a:r>
              <a:rPr lang="en-US" sz="2175" b="1" dirty="0" err="1">
                <a:solidFill>
                  <a:srgbClr val="333F70"/>
                </a:solidFill>
                <a:latin typeface="Unbounded" pitchFamily="34" charset="0"/>
                <a:ea typeface="Unbounded" pitchFamily="34" charset="-122"/>
              </a:rPr>
              <a:t>Cuadrado</a:t>
            </a:r>
            <a:r>
              <a:rPr lang="en-US" sz="2175" b="1" dirty="0">
                <a:solidFill>
                  <a:srgbClr val="333F70"/>
                </a:solidFill>
                <a:latin typeface="Unbounded" pitchFamily="34" charset="0"/>
                <a:ea typeface="Unbounded" pitchFamily="34" charset="-122"/>
              </a:rPr>
              <a:t> medio</a:t>
            </a:r>
            <a:endParaRPr lang="en-US" sz="2175" dirty="0"/>
          </a:p>
        </p:txBody>
      </p:sp>
      <p:sp>
        <p:nvSpPr>
          <p:cNvPr id="24" name="Text 6">
            <a:extLst>
              <a:ext uri="{FF2B5EF4-FFF2-40B4-BE49-F238E27FC236}">
                <a16:creationId xmlns:a16="http://schemas.microsoft.com/office/drawing/2014/main" id="{0619556C-2913-5F77-04B6-AEAE98A58D47}"/>
              </a:ext>
            </a:extLst>
          </p:cNvPr>
          <p:cNvSpPr/>
          <p:nvPr/>
        </p:nvSpPr>
        <p:spPr>
          <a:xfrm>
            <a:off x="5697855" y="4975918"/>
            <a:ext cx="7879556" cy="353497"/>
          </a:xfrm>
          <a:prstGeom prst="rect">
            <a:avLst/>
          </a:prstGeom>
          <a:noFill/>
          <a:ln/>
        </p:spPr>
        <p:txBody>
          <a:bodyPr wrap="none" rtlCol="0" anchor="t"/>
          <a:lstStyle/>
          <a:p>
            <a:pPr marL="0" indent="0" algn="l">
              <a:lnSpc>
                <a:spcPts val="2784"/>
              </a:lnSpc>
              <a:buNone/>
            </a:pPr>
            <a:r>
              <a:rPr lang="es-ES" sz="1740" dirty="0">
                <a:solidFill>
                  <a:srgbClr val="333F70"/>
                </a:solidFill>
                <a:latin typeface="Open Sans" pitchFamily="34" charset="0"/>
                <a:ea typeface="Open Sans" pitchFamily="34" charset="-122"/>
                <a:cs typeface="Open Sans" pitchFamily="34" charset="-120"/>
              </a:rPr>
              <a:t>Es una medida clave para evaluar si las diferencias observadas entre los</a:t>
            </a:r>
          </a:p>
          <a:p>
            <a:pPr marL="0" indent="0" algn="l">
              <a:lnSpc>
                <a:spcPts val="2784"/>
              </a:lnSpc>
              <a:buNone/>
            </a:pPr>
            <a:r>
              <a:rPr lang="es-ES" sz="1740" dirty="0">
                <a:solidFill>
                  <a:srgbClr val="333F70"/>
                </a:solidFill>
                <a:latin typeface="Open Sans" pitchFamily="34" charset="0"/>
                <a:ea typeface="Open Sans" pitchFamily="34" charset="-122"/>
                <a:cs typeface="Open Sans" pitchFamily="34" charset="-120"/>
              </a:rPr>
              <a:t> grupos son mayores de lo que se esperaría por azar</a:t>
            </a:r>
            <a:r>
              <a:rPr lang="en-US" sz="1740" dirty="0">
                <a:solidFill>
                  <a:srgbClr val="333F70"/>
                </a:solidFill>
                <a:latin typeface="Open Sans" pitchFamily="34" charset="0"/>
                <a:ea typeface="Open Sans" pitchFamily="34" charset="-122"/>
                <a:cs typeface="Open Sans" pitchFamily="34" charset="-120"/>
              </a:rPr>
              <a:t>.</a:t>
            </a:r>
            <a:endParaRPr lang="en-US" sz="174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157564" y="2829"/>
            <a:ext cx="2251984" cy="2119211"/>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84635" y="7240399"/>
            <a:ext cx="774442" cy="77444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2123" y="6865329"/>
            <a:ext cx="2714358" cy="1364269"/>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07AD80E5-28AD-8424-DE3A-385D5B559977}"/>
              </a:ext>
            </a:extLst>
          </p:cNvPr>
          <p:cNvPicPr>
            <a:picLocks noChangeAspect="1"/>
          </p:cNvPicPr>
          <p:nvPr/>
        </p:nvPicPr>
        <p:blipFill>
          <a:blip r:embed="rId2"/>
          <a:stretch>
            <a:fillRect/>
          </a:stretch>
        </p:blipFill>
        <p:spPr>
          <a:xfrm>
            <a:off x="772160" y="1759306"/>
            <a:ext cx="13086079" cy="4710986"/>
          </a:xfrm>
          <a:prstGeom prst="rect">
            <a:avLst/>
          </a:prstGeom>
          <a:ln>
            <a:noFill/>
          </a:ln>
        </p:spPr>
      </p:pic>
    </p:spTree>
    <p:extLst>
      <p:ext uri="{BB962C8B-B14F-4D97-AF65-F5344CB8AC3E}">
        <p14:creationId xmlns:p14="http://schemas.microsoft.com/office/powerpoint/2010/main" val="259223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1701522"/>
            <a:ext cx="9306401" cy="1388745"/>
          </a:xfrm>
          <a:prstGeom prst="rect">
            <a:avLst/>
          </a:prstGeom>
          <a:noFill/>
          <a:ln/>
        </p:spPr>
        <p:txBody>
          <a:bodyPr wrap="squar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Supuestos clave de ANOVA</a:t>
            </a:r>
            <a:endParaRPr lang="en-US" sz="4374" dirty="0"/>
          </a:p>
        </p:txBody>
      </p:sp>
      <p:sp>
        <p:nvSpPr>
          <p:cNvPr id="6" name="Shape 3"/>
          <p:cNvSpPr/>
          <p:nvPr/>
        </p:nvSpPr>
        <p:spPr>
          <a:xfrm>
            <a:off x="833199" y="3597116"/>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7" name="Text 4"/>
          <p:cNvSpPr/>
          <p:nvPr/>
        </p:nvSpPr>
        <p:spPr>
          <a:xfrm>
            <a:off x="996434" y="3638788"/>
            <a:ext cx="173355"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1</a:t>
            </a:r>
            <a:endParaRPr lang="en-US" sz="2624" dirty="0"/>
          </a:p>
        </p:txBody>
      </p:sp>
      <p:sp>
        <p:nvSpPr>
          <p:cNvPr id="8" name="Text 5"/>
          <p:cNvSpPr/>
          <p:nvPr/>
        </p:nvSpPr>
        <p:spPr>
          <a:xfrm>
            <a:off x="1555313" y="3673435"/>
            <a:ext cx="2777490"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Normalidad</a:t>
            </a:r>
            <a:endParaRPr lang="en-US" sz="2187" dirty="0"/>
          </a:p>
        </p:txBody>
      </p:sp>
      <p:sp>
        <p:nvSpPr>
          <p:cNvPr id="9" name="Text 6"/>
          <p:cNvSpPr/>
          <p:nvPr/>
        </p:nvSpPr>
        <p:spPr>
          <a:xfrm>
            <a:off x="1555313" y="4153853"/>
            <a:ext cx="3820001" cy="1066205"/>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Los datos deben seguir una distribución normal para cada grupo o condición.</a:t>
            </a:r>
            <a:endParaRPr lang="en-US" sz="1750" dirty="0"/>
          </a:p>
        </p:txBody>
      </p:sp>
      <p:sp>
        <p:nvSpPr>
          <p:cNvPr id="10" name="Shape 7"/>
          <p:cNvSpPr/>
          <p:nvPr/>
        </p:nvSpPr>
        <p:spPr>
          <a:xfrm>
            <a:off x="5597485" y="3597116"/>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11" name="Text 8"/>
          <p:cNvSpPr/>
          <p:nvPr/>
        </p:nvSpPr>
        <p:spPr>
          <a:xfrm>
            <a:off x="5708213" y="3638788"/>
            <a:ext cx="278368"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2</a:t>
            </a:r>
            <a:endParaRPr lang="en-US" sz="2624" dirty="0"/>
          </a:p>
        </p:txBody>
      </p:sp>
      <p:sp>
        <p:nvSpPr>
          <p:cNvPr id="12" name="Text 9"/>
          <p:cNvSpPr/>
          <p:nvPr/>
        </p:nvSpPr>
        <p:spPr>
          <a:xfrm>
            <a:off x="6319599" y="3673435"/>
            <a:ext cx="3352443"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Homocedasticidad</a:t>
            </a:r>
            <a:endParaRPr lang="en-US" sz="2187" dirty="0"/>
          </a:p>
        </p:txBody>
      </p:sp>
      <p:sp>
        <p:nvSpPr>
          <p:cNvPr id="13" name="Text 10"/>
          <p:cNvSpPr/>
          <p:nvPr/>
        </p:nvSpPr>
        <p:spPr>
          <a:xfrm>
            <a:off x="6319599" y="4153853"/>
            <a:ext cx="3820001" cy="1066205"/>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La varianza de los residuos debe ser constante (homogénea) entre los grupos.</a:t>
            </a:r>
            <a:endParaRPr lang="en-US" sz="1750" dirty="0"/>
          </a:p>
        </p:txBody>
      </p:sp>
      <p:sp>
        <p:nvSpPr>
          <p:cNvPr id="14" name="Shape 11"/>
          <p:cNvSpPr/>
          <p:nvPr/>
        </p:nvSpPr>
        <p:spPr>
          <a:xfrm>
            <a:off x="833199" y="5615821"/>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15" name="Text 12"/>
          <p:cNvSpPr/>
          <p:nvPr/>
        </p:nvSpPr>
        <p:spPr>
          <a:xfrm>
            <a:off x="943332" y="5657493"/>
            <a:ext cx="279678"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3</a:t>
            </a:r>
            <a:endParaRPr lang="en-US" sz="2624" dirty="0"/>
          </a:p>
        </p:txBody>
      </p:sp>
      <p:sp>
        <p:nvSpPr>
          <p:cNvPr id="16" name="Text 13"/>
          <p:cNvSpPr/>
          <p:nvPr/>
        </p:nvSpPr>
        <p:spPr>
          <a:xfrm>
            <a:off x="1555313" y="5692140"/>
            <a:ext cx="2777490"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Independencia</a:t>
            </a:r>
            <a:endParaRPr lang="en-US" sz="2187" dirty="0"/>
          </a:p>
        </p:txBody>
      </p:sp>
      <p:sp>
        <p:nvSpPr>
          <p:cNvPr id="17" name="Text 14"/>
          <p:cNvSpPr/>
          <p:nvPr/>
        </p:nvSpPr>
        <p:spPr>
          <a:xfrm>
            <a:off x="1555313" y="6172557"/>
            <a:ext cx="8584287" cy="355402"/>
          </a:xfrm>
          <a:prstGeom prst="rect">
            <a:avLst/>
          </a:prstGeom>
          <a:noFill/>
          <a:ln/>
        </p:spPr>
        <p:txBody>
          <a:bodyPr wrap="non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Las observaciones deben ser independientes entre sí y no estar correlacionadas.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p:sp>
        <p:nvSpPr>
          <p:cNvPr id="4" name="Text 2"/>
          <p:cNvSpPr/>
          <p:nvPr/>
        </p:nvSpPr>
        <p:spPr>
          <a:xfrm>
            <a:off x="2037993" y="922615"/>
            <a:ext cx="10554414" cy="1388745"/>
          </a:xfrm>
          <a:prstGeom prst="rect">
            <a:avLst/>
          </a:prstGeom>
          <a:noFill/>
          <a:ln/>
        </p:spPr>
        <p:txBody>
          <a:bodyPr wrap="squar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Interpretación de los resultados de ANOVA</a:t>
            </a:r>
            <a:endParaRPr lang="en-US" sz="4374" dirty="0"/>
          </a:p>
        </p:txBody>
      </p:sp>
      <p:sp>
        <p:nvSpPr>
          <p:cNvPr id="5" name="Shape 3"/>
          <p:cNvSpPr/>
          <p:nvPr/>
        </p:nvSpPr>
        <p:spPr>
          <a:xfrm>
            <a:off x="7293054" y="2755702"/>
            <a:ext cx="44410" cy="4551283"/>
          </a:xfrm>
          <a:prstGeom prst="roundRect">
            <a:avLst>
              <a:gd name="adj" fmla="val 225151"/>
            </a:avLst>
          </a:prstGeom>
          <a:solidFill>
            <a:srgbClr val="BCDBD4"/>
          </a:solidFill>
          <a:ln/>
        </p:spPr>
        <p:txBody>
          <a:bodyPr/>
          <a:lstStyle/>
          <a:p>
            <a:endParaRPr lang="es-ES"/>
          </a:p>
        </p:txBody>
      </p:sp>
      <p:sp>
        <p:nvSpPr>
          <p:cNvPr id="6" name="Shape 4"/>
          <p:cNvSpPr/>
          <p:nvPr/>
        </p:nvSpPr>
        <p:spPr>
          <a:xfrm>
            <a:off x="6287631" y="3157002"/>
            <a:ext cx="777597" cy="44410"/>
          </a:xfrm>
          <a:prstGeom prst="roundRect">
            <a:avLst>
              <a:gd name="adj" fmla="val 225151"/>
            </a:avLst>
          </a:prstGeom>
          <a:solidFill>
            <a:srgbClr val="BCDBD4"/>
          </a:solidFill>
          <a:ln/>
        </p:spPr>
        <p:txBody>
          <a:bodyPr/>
          <a:lstStyle/>
          <a:p>
            <a:endParaRPr lang="es-ES"/>
          </a:p>
        </p:txBody>
      </p:sp>
      <p:sp>
        <p:nvSpPr>
          <p:cNvPr id="7" name="Shape 5"/>
          <p:cNvSpPr/>
          <p:nvPr/>
        </p:nvSpPr>
        <p:spPr>
          <a:xfrm>
            <a:off x="7065228" y="2929295"/>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8" name="Text 6"/>
          <p:cNvSpPr/>
          <p:nvPr/>
        </p:nvSpPr>
        <p:spPr>
          <a:xfrm>
            <a:off x="7228463" y="2970967"/>
            <a:ext cx="173355"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1</a:t>
            </a:r>
            <a:endParaRPr lang="en-US" sz="2624" dirty="0"/>
          </a:p>
        </p:txBody>
      </p:sp>
      <p:sp>
        <p:nvSpPr>
          <p:cNvPr id="9" name="Text 7"/>
          <p:cNvSpPr/>
          <p:nvPr/>
        </p:nvSpPr>
        <p:spPr>
          <a:xfrm>
            <a:off x="3315653" y="2977872"/>
            <a:ext cx="2777490" cy="347186"/>
          </a:xfrm>
          <a:prstGeom prst="rect">
            <a:avLst/>
          </a:prstGeom>
          <a:noFill/>
          <a:ln/>
        </p:spPr>
        <p:txBody>
          <a:bodyPr wrap="none" rtlCol="0" anchor="t"/>
          <a:lstStyle/>
          <a:p>
            <a:pPr marL="0" indent="0" algn="r">
              <a:lnSpc>
                <a:spcPts val="2734"/>
              </a:lnSpc>
              <a:buNone/>
            </a:pPr>
            <a:r>
              <a:rPr lang="en-US" sz="2187" b="1" dirty="0">
                <a:solidFill>
                  <a:srgbClr val="333F70"/>
                </a:solidFill>
                <a:latin typeface="Unbounded" pitchFamily="34" charset="0"/>
                <a:ea typeface="Unbounded" pitchFamily="34" charset="-122"/>
                <a:cs typeface="Unbounded" pitchFamily="34" charset="-120"/>
              </a:rPr>
              <a:t>Valor F y valor p</a:t>
            </a:r>
            <a:endParaRPr lang="en-US" sz="2187" dirty="0"/>
          </a:p>
        </p:txBody>
      </p:sp>
      <p:sp>
        <p:nvSpPr>
          <p:cNvPr id="10" name="Text 8"/>
          <p:cNvSpPr/>
          <p:nvPr/>
        </p:nvSpPr>
        <p:spPr>
          <a:xfrm>
            <a:off x="2037993" y="3458289"/>
            <a:ext cx="4055150" cy="1066205"/>
          </a:xfrm>
          <a:prstGeom prst="rect">
            <a:avLst/>
          </a:prstGeom>
          <a:noFill/>
          <a:ln/>
        </p:spPr>
        <p:txBody>
          <a:bodyPr wrap="square" rtlCol="0" anchor="t"/>
          <a:lstStyle/>
          <a:p>
            <a:pPr marL="0" indent="0" algn="r">
              <a:lnSpc>
                <a:spcPts val="2799"/>
              </a:lnSpc>
              <a:buNone/>
            </a:pPr>
            <a:r>
              <a:rPr lang="en-US" sz="1750" dirty="0">
                <a:solidFill>
                  <a:srgbClr val="333F70"/>
                </a:solidFill>
                <a:latin typeface="Open Sans" pitchFamily="34" charset="0"/>
                <a:ea typeface="Open Sans" pitchFamily="34" charset="-122"/>
                <a:cs typeface="Open Sans" pitchFamily="34" charset="-120"/>
              </a:rPr>
              <a:t>Analizar si el valor F es lo suficientemente grande y el valor p es menor que el nivel de significancia.</a:t>
            </a:r>
            <a:endParaRPr lang="en-US" sz="1750" dirty="0"/>
          </a:p>
        </p:txBody>
      </p:sp>
      <p:sp>
        <p:nvSpPr>
          <p:cNvPr id="11" name="Shape 9"/>
          <p:cNvSpPr/>
          <p:nvPr/>
        </p:nvSpPr>
        <p:spPr>
          <a:xfrm>
            <a:off x="7565172" y="4267855"/>
            <a:ext cx="777597" cy="44410"/>
          </a:xfrm>
          <a:prstGeom prst="roundRect">
            <a:avLst>
              <a:gd name="adj" fmla="val 225151"/>
            </a:avLst>
          </a:prstGeom>
          <a:solidFill>
            <a:srgbClr val="BCDBD4"/>
          </a:solidFill>
          <a:ln/>
        </p:spPr>
        <p:txBody>
          <a:bodyPr/>
          <a:lstStyle/>
          <a:p>
            <a:endParaRPr lang="es-ES"/>
          </a:p>
        </p:txBody>
      </p:sp>
      <p:sp>
        <p:nvSpPr>
          <p:cNvPr id="12" name="Shape 10"/>
          <p:cNvSpPr/>
          <p:nvPr/>
        </p:nvSpPr>
        <p:spPr>
          <a:xfrm>
            <a:off x="7065228" y="4040148"/>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13" name="Text 11"/>
          <p:cNvSpPr/>
          <p:nvPr/>
        </p:nvSpPr>
        <p:spPr>
          <a:xfrm>
            <a:off x="7175956" y="4081820"/>
            <a:ext cx="278368"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2</a:t>
            </a:r>
            <a:endParaRPr lang="en-US" sz="2624" dirty="0"/>
          </a:p>
        </p:txBody>
      </p:sp>
      <p:sp>
        <p:nvSpPr>
          <p:cNvPr id="14" name="Text 12"/>
          <p:cNvSpPr/>
          <p:nvPr/>
        </p:nvSpPr>
        <p:spPr>
          <a:xfrm>
            <a:off x="8537258" y="4088725"/>
            <a:ext cx="3241953" cy="347186"/>
          </a:xfrm>
          <a:prstGeom prst="rect">
            <a:avLst/>
          </a:prstGeom>
          <a:noFill/>
          <a:ln/>
        </p:spPr>
        <p:txBody>
          <a:bodyPr wrap="none" rtlCol="0" anchor="t"/>
          <a:lstStyle/>
          <a:p>
            <a:pPr marL="0" indent="0" algn="l">
              <a:lnSpc>
                <a:spcPts val="2734"/>
              </a:lnSpc>
              <a:buNone/>
            </a:pPr>
            <a:r>
              <a:rPr lang="en-US" sz="2187" b="1" dirty="0">
                <a:solidFill>
                  <a:srgbClr val="333F70"/>
                </a:solidFill>
                <a:latin typeface="Unbounded" pitchFamily="34" charset="0"/>
                <a:ea typeface="Unbounded" pitchFamily="34" charset="-122"/>
                <a:cs typeface="Unbounded" pitchFamily="34" charset="-120"/>
              </a:rPr>
              <a:t>Tamaño del efecto</a:t>
            </a:r>
            <a:endParaRPr lang="en-US" sz="2187" dirty="0"/>
          </a:p>
        </p:txBody>
      </p:sp>
      <p:sp>
        <p:nvSpPr>
          <p:cNvPr id="15" name="Text 13"/>
          <p:cNvSpPr/>
          <p:nvPr/>
        </p:nvSpPr>
        <p:spPr>
          <a:xfrm>
            <a:off x="8537258" y="4569143"/>
            <a:ext cx="4055150" cy="710803"/>
          </a:xfrm>
          <a:prstGeom prst="rect">
            <a:avLst/>
          </a:prstGeom>
          <a:noFill/>
          <a:ln/>
        </p:spPr>
        <p:txBody>
          <a:bodyPr wrap="square" rtlCol="0" anchor="t"/>
          <a:lstStyle/>
          <a:p>
            <a:pPr marL="0" indent="0" algn="l">
              <a:lnSpc>
                <a:spcPts val="2799"/>
              </a:lnSpc>
              <a:buNone/>
            </a:pPr>
            <a:r>
              <a:rPr lang="en-US" sz="1750" dirty="0">
                <a:solidFill>
                  <a:srgbClr val="333F70"/>
                </a:solidFill>
                <a:latin typeface="Open Sans" pitchFamily="34" charset="0"/>
                <a:ea typeface="Open Sans" pitchFamily="34" charset="-122"/>
                <a:cs typeface="Open Sans" pitchFamily="34" charset="-120"/>
              </a:rPr>
              <a:t>Cuantificar la magnitud de las diferencias entre los grupos.</a:t>
            </a:r>
            <a:endParaRPr lang="en-US" sz="1750" dirty="0"/>
          </a:p>
        </p:txBody>
      </p:sp>
      <p:sp>
        <p:nvSpPr>
          <p:cNvPr id="16" name="Shape 14"/>
          <p:cNvSpPr/>
          <p:nvPr/>
        </p:nvSpPr>
        <p:spPr>
          <a:xfrm>
            <a:off x="6287631" y="5370135"/>
            <a:ext cx="777597" cy="44410"/>
          </a:xfrm>
          <a:prstGeom prst="roundRect">
            <a:avLst>
              <a:gd name="adj" fmla="val 225151"/>
            </a:avLst>
          </a:prstGeom>
          <a:solidFill>
            <a:srgbClr val="BCDBD4"/>
          </a:solidFill>
          <a:ln/>
        </p:spPr>
        <p:txBody>
          <a:bodyPr/>
          <a:lstStyle/>
          <a:p>
            <a:endParaRPr lang="es-ES"/>
          </a:p>
        </p:txBody>
      </p:sp>
      <p:sp>
        <p:nvSpPr>
          <p:cNvPr id="17" name="Shape 15"/>
          <p:cNvSpPr/>
          <p:nvPr/>
        </p:nvSpPr>
        <p:spPr>
          <a:xfrm>
            <a:off x="7065228" y="5142428"/>
            <a:ext cx="499943" cy="499943"/>
          </a:xfrm>
          <a:prstGeom prst="roundRect">
            <a:avLst>
              <a:gd name="adj" fmla="val 20000"/>
            </a:avLst>
          </a:prstGeom>
          <a:solidFill>
            <a:srgbClr val="D6F5EE"/>
          </a:solidFill>
          <a:ln w="7620">
            <a:solidFill>
              <a:srgbClr val="BCDBD4"/>
            </a:solidFill>
            <a:prstDash val="solid"/>
          </a:ln>
        </p:spPr>
        <p:txBody>
          <a:bodyPr/>
          <a:lstStyle/>
          <a:p>
            <a:endParaRPr lang="es-ES"/>
          </a:p>
        </p:txBody>
      </p:sp>
      <p:sp>
        <p:nvSpPr>
          <p:cNvPr id="18" name="Text 16"/>
          <p:cNvSpPr/>
          <p:nvPr/>
        </p:nvSpPr>
        <p:spPr>
          <a:xfrm>
            <a:off x="7175361" y="5184100"/>
            <a:ext cx="279678" cy="416481"/>
          </a:xfrm>
          <a:prstGeom prst="rect">
            <a:avLst/>
          </a:prstGeom>
          <a:noFill/>
          <a:ln/>
        </p:spPr>
        <p:txBody>
          <a:bodyPr wrap="none" rtlCol="0" anchor="t"/>
          <a:lstStyle/>
          <a:p>
            <a:pPr marL="0" indent="0" algn="ctr">
              <a:lnSpc>
                <a:spcPts val="3281"/>
              </a:lnSpc>
              <a:buNone/>
            </a:pPr>
            <a:r>
              <a:rPr lang="en-US" sz="2624" b="1" dirty="0">
                <a:solidFill>
                  <a:srgbClr val="333F70"/>
                </a:solidFill>
                <a:latin typeface="Unbounded" pitchFamily="34" charset="0"/>
                <a:ea typeface="Unbounded" pitchFamily="34" charset="-122"/>
                <a:cs typeface="Unbounded" pitchFamily="34" charset="-120"/>
              </a:rPr>
              <a:t>3</a:t>
            </a:r>
            <a:endParaRPr lang="en-US" sz="2624" dirty="0"/>
          </a:p>
        </p:txBody>
      </p:sp>
      <p:sp>
        <p:nvSpPr>
          <p:cNvPr id="19" name="Text 17"/>
          <p:cNvSpPr/>
          <p:nvPr/>
        </p:nvSpPr>
        <p:spPr>
          <a:xfrm>
            <a:off x="2037993" y="5191006"/>
            <a:ext cx="4055150" cy="694373"/>
          </a:xfrm>
          <a:prstGeom prst="rect">
            <a:avLst/>
          </a:prstGeom>
          <a:noFill/>
          <a:ln/>
        </p:spPr>
        <p:txBody>
          <a:bodyPr wrap="square" rtlCol="0" anchor="t"/>
          <a:lstStyle/>
          <a:p>
            <a:pPr marL="0" indent="0" algn="r">
              <a:lnSpc>
                <a:spcPts val="2734"/>
              </a:lnSpc>
              <a:buNone/>
            </a:pPr>
            <a:r>
              <a:rPr lang="en-US" sz="2187" b="1" dirty="0">
                <a:solidFill>
                  <a:srgbClr val="333F70"/>
                </a:solidFill>
                <a:latin typeface="Unbounded" pitchFamily="34" charset="0"/>
                <a:ea typeface="Unbounded" pitchFamily="34" charset="-122"/>
                <a:cs typeface="Unbounded" pitchFamily="34" charset="-120"/>
              </a:rPr>
              <a:t>Comparaciones post-hoc</a:t>
            </a:r>
            <a:endParaRPr lang="en-US" sz="2187" dirty="0"/>
          </a:p>
        </p:txBody>
      </p:sp>
      <p:sp>
        <p:nvSpPr>
          <p:cNvPr id="20" name="Text 18"/>
          <p:cNvSpPr/>
          <p:nvPr/>
        </p:nvSpPr>
        <p:spPr>
          <a:xfrm>
            <a:off x="2037993" y="6018609"/>
            <a:ext cx="4055150" cy="1066205"/>
          </a:xfrm>
          <a:prstGeom prst="rect">
            <a:avLst/>
          </a:prstGeom>
          <a:noFill/>
          <a:ln/>
        </p:spPr>
        <p:txBody>
          <a:bodyPr wrap="square" rtlCol="0" anchor="t"/>
          <a:lstStyle/>
          <a:p>
            <a:pPr marL="0" indent="0" algn="r">
              <a:lnSpc>
                <a:spcPts val="2799"/>
              </a:lnSpc>
              <a:buNone/>
            </a:pPr>
            <a:r>
              <a:rPr lang="en-US" sz="1750" dirty="0">
                <a:solidFill>
                  <a:srgbClr val="333F70"/>
                </a:solidFill>
                <a:latin typeface="Open Sans" pitchFamily="34" charset="0"/>
                <a:ea typeface="Open Sans" pitchFamily="34" charset="-122"/>
                <a:cs typeface="Open Sans" pitchFamily="34" charset="-120"/>
              </a:rPr>
              <a:t>Realizar pruebas adicionales para identificar específicamente qué grupos difieren.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A369B04-58E9-F614-5F19-93A22B03E3CD}"/>
              </a:ext>
            </a:extLst>
          </p:cNvPr>
          <p:cNvPicPr>
            <a:picLocks noChangeAspect="1"/>
          </p:cNvPicPr>
          <p:nvPr/>
        </p:nvPicPr>
        <p:blipFill>
          <a:blip r:embed="rId2"/>
          <a:stretch>
            <a:fillRect/>
          </a:stretch>
        </p:blipFill>
        <p:spPr>
          <a:xfrm>
            <a:off x="0" y="0"/>
            <a:ext cx="3657600" cy="8230791"/>
          </a:xfrm>
          <a:prstGeom prst="rect">
            <a:avLst/>
          </a:prstGeom>
        </p:spPr>
      </p:pic>
      <p:pic>
        <p:nvPicPr>
          <p:cNvPr id="4" name="Imagen 3">
            <a:extLst>
              <a:ext uri="{FF2B5EF4-FFF2-40B4-BE49-F238E27FC236}">
                <a16:creationId xmlns:a16="http://schemas.microsoft.com/office/drawing/2014/main" id="{66809496-9E35-AD5B-3740-A38FB74D9CC3}"/>
              </a:ext>
            </a:extLst>
          </p:cNvPr>
          <p:cNvPicPr>
            <a:picLocks noChangeAspect="1"/>
          </p:cNvPicPr>
          <p:nvPr/>
        </p:nvPicPr>
        <p:blipFill>
          <a:blip r:embed="rId3"/>
          <a:stretch>
            <a:fillRect/>
          </a:stretch>
        </p:blipFill>
        <p:spPr>
          <a:xfrm>
            <a:off x="5952739" y="136774"/>
            <a:ext cx="6626440" cy="7956052"/>
          </a:xfrm>
          <a:prstGeom prst="rect">
            <a:avLst/>
          </a:prstGeom>
        </p:spPr>
      </p:pic>
    </p:spTree>
    <p:extLst>
      <p:ext uri="{BB962C8B-B14F-4D97-AF65-F5344CB8AC3E}">
        <p14:creationId xmlns:p14="http://schemas.microsoft.com/office/powerpoint/2010/main" val="330009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11430"/>
            <a:ext cx="14630400" cy="8229600"/>
          </a:xfrm>
          <a:prstGeom prst="rect">
            <a:avLst/>
          </a:prstGeom>
          <a:solidFill>
            <a:srgbClr val="FFFFFF"/>
          </a:solidFill>
          <a:ln/>
        </p:spPr>
        <p:txBody>
          <a:bodyPr/>
          <a:lstStyle/>
          <a:p>
            <a:endParaRPr lang="es-E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51761" y="1145381"/>
            <a:ext cx="7640479" cy="3458051"/>
          </a:xfrm>
          <a:prstGeom prst="rect">
            <a:avLst/>
          </a:prstGeom>
          <a:noFill/>
          <a:ln/>
        </p:spPr>
        <p:txBody>
          <a:bodyPr wrap="square" rtlCol="0" anchor="t"/>
          <a:lstStyle/>
          <a:p>
            <a:pPr marL="0" indent="0">
              <a:lnSpc>
                <a:spcPts val="6808"/>
              </a:lnSpc>
              <a:buNone/>
            </a:pPr>
            <a:r>
              <a:rPr lang="es-ES" sz="5446" b="1" dirty="0">
                <a:solidFill>
                  <a:srgbClr val="333F70"/>
                </a:solidFill>
                <a:latin typeface="Unbounded" pitchFamily="34" charset="0"/>
                <a:ea typeface="Unbounded" pitchFamily="34" charset="-122"/>
              </a:rPr>
              <a:t>Diseño completamente al azar y ANOVA</a:t>
            </a:r>
            <a:endParaRPr lang="en-US" sz="5446" b="1" dirty="0">
              <a:solidFill>
                <a:srgbClr val="333F70"/>
              </a:solidFill>
              <a:latin typeface="Unbounded" pitchFamily="34" charset="0"/>
              <a:ea typeface="Unbounded" pitchFamily="34" charset="-122"/>
            </a:endParaRPr>
          </a:p>
        </p:txBody>
      </p:sp>
      <p:sp>
        <p:nvSpPr>
          <p:cNvPr id="6" name="Text 3"/>
          <p:cNvSpPr/>
          <p:nvPr/>
        </p:nvSpPr>
        <p:spPr>
          <a:xfrm>
            <a:off x="667346" y="3534546"/>
            <a:ext cx="7809309" cy="3248265"/>
          </a:xfrm>
          <a:prstGeom prst="rect">
            <a:avLst/>
          </a:prstGeom>
          <a:noFill/>
          <a:ln/>
        </p:spPr>
        <p:txBody>
          <a:bodyPr wrap="square" rtlCol="0" anchor="t"/>
          <a:lstStyle/>
          <a:p>
            <a:pPr algn="just">
              <a:lnSpc>
                <a:spcPct val="150000"/>
              </a:lnSpc>
            </a:pPr>
            <a:r>
              <a:rPr lang="es-ES" sz="1750" dirty="0">
                <a:solidFill>
                  <a:srgbClr val="333F70"/>
                </a:solidFill>
                <a:latin typeface="Open Sans" pitchFamily="34" charset="0"/>
                <a:ea typeface="Open Sans" pitchFamily="34" charset="-122"/>
                <a:cs typeface="Open Sans" pitchFamily="34" charset="-120"/>
              </a:rPr>
              <a:t>Es el diseño más simple de todos los diseños que se utilizan para comparar dos o más tratamientos, dado que sólo consideran dos fuentes de variabilidad: los tratamientos y el error aleatorio.</a:t>
            </a:r>
          </a:p>
          <a:p>
            <a:pPr algn="just">
              <a:lnSpc>
                <a:spcPct val="150000"/>
              </a:lnSpc>
            </a:pPr>
            <a:endParaRPr lang="es-ES" sz="1750" dirty="0">
              <a:solidFill>
                <a:srgbClr val="333F70"/>
              </a:solidFill>
              <a:latin typeface="Open Sans" pitchFamily="34" charset="0"/>
              <a:ea typeface="Open Sans" pitchFamily="34" charset="-122"/>
              <a:cs typeface="Open Sans" pitchFamily="34" charset="-120"/>
            </a:endParaRPr>
          </a:p>
          <a:p>
            <a:pPr algn="just">
              <a:lnSpc>
                <a:spcPct val="150000"/>
              </a:lnSpc>
            </a:pPr>
            <a:r>
              <a:rPr lang="es-ES" sz="1750" dirty="0">
                <a:solidFill>
                  <a:srgbClr val="333F70"/>
                </a:solidFill>
                <a:latin typeface="Open Sans" pitchFamily="34" charset="0"/>
                <a:ea typeface="Open Sans" pitchFamily="34" charset="-122"/>
                <a:cs typeface="Open Sans" pitchFamily="34" charset="-120"/>
              </a:rPr>
              <a:t>Este diseño se llama completamente al azar porque todas las corridas experimentales se realizan en orden aleatorio completo. De esta manera, si durante el estudio se hacen en total N pruebas, éstas se corren al azar, de manera que los posibles efectos ambientales y temporales se vayan repartiendo equitativamente entre los tratamientos</a:t>
            </a:r>
            <a:r>
              <a:rPr lang="es-ES" sz="1800" b="0" i="0" u="none" strike="noStrike" baseline="0" dirty="0">
                <a:latin typeface="Times-Roman"/>
              </a:rPr>
              <a:t>.</a:t>
            </a:r>
            <a:endParaRPr lang="en-US" sz="1750" dirty="0">
              <a:solidFill>
                <a:srgbClr val="333F70"/>
              </a:solidFill>
              <a:latin typeface="Open Sans" pitchFamily="34" charset="0"/>
              <a:ea typeface="Open Sans" pitchFamily="34" charset="-122"/>
              <a:cs typeface="Open Sans" pitchFamily="34" charset="-120"/>
            </a:endParaRPr>
          </a:p>
        </p:txBody>
      </p:sp>
      <p:sp>
        <p:nvSpPr>
          <p:cNvPr id="7" name="Shape 4"/>
          <p:cNvSpPr/>
          <p:nvPr/>
        </p:nvSpPr>
        <p:spPr>
          <a:xfrm>
            <a:off x="751761" y="6748343"/>
            <a:ext cx="320754" cy="320754"/>
          </a:xfrm>
          <a:prstGeom prst="roundRect">
            <a:avLst>
              <a:gd name="adj" fmla="val 28504978"/>
            </a:avLst>
          </a:prstGeom>
          <a:noFill/>
          <a:ln w="7620">
            <a:solidFill>
              <a:srgbClr val="FFFFFF"/>
            </a:solidFill>
            <a:prstDash val="solid"/>
          </a:ln>
        </p:spPr>
        <p:txBody>
          <a:bodyPr/>
          <a:lstStyle/>
          <a:p>
            <a:endParaRPr lang="es-ES"/>
          </a:p>
        </p:txBody>
      </p:sp>
    </p:spTree>
    <p:extLst>
      <p:ext uri="{BB962C8B-B14F-4D97-AF65-F5344CB8AC3E}">
        <p14:creationId xmlns:p14="http://schemas.microsoft.com/office/powerpoint/2010/main" val="27577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p:sp>
        <p:nvSpPr>
          <p:cNvPr id="4" name="Text 2"/>
          <p:cNvSpPr/>
          <p:nvPr/>
        </p:nvSpPr>
        <p:spPr>
          <a:xfrm>
            <a:off x="2037993" y="1068466"/>
            <a:ext cx="10554414" cy="1388745"/>
          </a:xfrm>
          <a:prstGeom prst="rect">
            <a:avLst/>
          </a:prstGeom>
          <a:noFill/>
          <a:ln/>
        </p:spPr>
        <p:txBody>
          <a:bodyPr wrap="square" rtlCol="0" anchor="t"/>
          <a:lstStyle/>
          <a:p>
            <a:pPr marL="0" indent="0" algn="ctr">
              <a:lnSpc>
                <a:spcPts val="5468"/>
              </a:lnSpc>
              <a:buNone/>
            </a:pPr>
            <a:r>
              <a:rPr lang="en-US" sz="4374" b="1" dirty="0" err="1">
                <a:solidFill>
                  <a:srgbClr val="333F70"/>
                </a:solidFill>
                <a:latin typeface="Unbounded" pitchFamily="34" charset="0"/>
                <a:ea typeface="Unbounded" pitchFamily="34" charset="-122"/>
                <a:cs typeface="Unbounded" pitchFamily="34" charset="-120"/>
              </a:rPr>
              <a:t>Matriz</a:t>
            </a:r>
            <a:r>
              <a:rPr lang="en-US" sz="4374" b="1" dirty="0">
                <a:solidFill>
                  <a:srgbClr val="333F70"/>
                </a:solidFill>
                <a:latin typeface="Unbounded" pitchFamily="34" charset="0"/>
                <a:ea typeface="Unbounded" pitchFamily="34" charset="-122"/>
                <a:cs typeface="Unbounded" pitchFamily="34" charset="-120"/>
              </a:rPr>
              <a:t> de </a:t>
            </a:r>
            <a:r>
              <a:rPr lang="en-US" sz="4374" b="1" dirty="0" err="1">
                <a:solidFill>
                  <a:srgbClr val="333F70"/>
                </a:solidFill>
                <a:latin typeface="Unbounded" pitchFamily="34" charset="0"/>
                <a:ea typeface="Unbounded" pitchFamily="34" charset="-122"/>
                <a:cs typeface="Unbounded" pitchFamily="34" charset="-120"/>
              </a:rPr>
              <a:t>diseño</a:t>
            </a:r>
            <a:endParaRPr lang="en-US" sz="4374" dirty="0"/>
          </a:p>
        </p:txBody>
      </p:sp>
      <p:pic>
        <p:nvPicPr>
          <p:cNvPr id="13" name="Imagen 12">
            <a:extLst>
              <a:ext uri="{FF2B5EF4-FFF2-40B4-BE49-F238E27FC236}">
                <a16:creationId xmlns:a16="http://schemas.microsoft.com/office/drawing/2014/main" id="{6B93C6F3-3935-5749-4D94-2895F3DECAEF}"/>
              </a:ext>
            </a:extLst>
          </p:cNvPr>
          <p:cNvPicPr>
            <a:picLocks noChangeAspect="1"/>
          </p:cNvPicPr>
          <p:nvPr/>
        </p:nvPicPr>
        <p:blipFill>
          <a:blip r:embed="rId3"/>
          <a:stretch>
            <a:fillRect/>
          </a:stretch>
        </p:blipFill>
        <p:spPr>
          <a:xfrm>
            <a:off x="3439634" y="2188845"/>
            <a:ext cx="8802519" cy="38519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dirty="0"/>
          </a:p>
        </p:txBody>
      </p:sp>
      <p:sp>
        <p:nvSpPr>
          <p:cNvPr id="4" name="Text 2"/>
          <p:cNvSpPr/>
          <p:nvPr/>
        </p:nvSpPr>
        <p:spPr>
          <a:xfrm>
            <a:off x="1796236" y="720150"/>
            <a:ext cx="11256824" cy="1388745"/>
          </a:xfrm>
          <a:prstGeom prst="rect">
            <a:avLst/>
          </a:prstGeom>
          <a:noFill/>
          <a:ln/>
        </p:spPr>
        <p:txBody>
          <a:bodyPr wrap="squar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Pruebas de hipótesis y </a:t>
            </a:r>
            <a:r>
              <a:rPr lang="en-US" sz="4374" b="1" dirty="0" err="1">
                <a:solidFill>
                  <a:srgbClr val="333F70"/>
                </a:solidFill>
                <a:latin typeface="Unbounded" pitchFamily="34" charset="0"/>
                <a:ea typeface="Unbounded" pitchFamily="34" charset="-122"/>
                <a:cs typeface="Unbounded" pitchFamily="34" charset="-120"/>
              </a:rPr>
              <a:t>significancia</a:t>
            </a:r>
            <a:r>
              <a:rPr lang="en-US" sz="4374" b="1" dirty="0">
                <a:solidFill>
                  <a:srgbClr val="333F70"/>
                </a:solidFill>
                <a:latin typeface="Unbounded" pitchFamily="34" charset="0"/>
                <a:ea typeface="Unbounded" pitchFamily="34" charset="-122"/>
                <a:cs typeface="Unbounded" pitchFamily="34" charset="-120"/>
              </a:rPr>
              <a:t> </a:t>
            </a:r>
            <a:r>
              <a:rPr lang="en-US" sz="4374" b="1" dirty="0" err="1">
                <a:solidFill>
                  <a:srgbClr val="333F70"/>
                </a:solidFill>
                <a:latin typeface="Unbounded" pitchFamily="34" charset="0"/>
                <a:ea typeface="Unbounded" pitchFamily="34" charset="-122"/>
                <a:cs typeface="Unbounded" pitchFamily="34" charset="-120"/>
              </a:rPr>
              <a:t>estadística</a:t>
            </a:r>
            <a:endParaRPr lang="en-US" sz="4374" dirty="0"/>
          </a:p>
        </p:txBody>
      </p:sp>
      <p:sp>
        <p:nvSpPr>
          <p:cNvPr id="5" name="Shape 3"/>
          <p:cNvSpPr/>
          <p:nvPr/>
        </p:nvSpPr>
        <p:spPr>
          <a:xfrm>
            <a:off x="2037993" y="3269456"/>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6" name="Text 4"/>
              <p:cNvSpPr/>
              <p:nvPr/>
            </p:nvSpPr>
            <p:spPr>
              <a:xfrm>
                <a:off x="2267783" y="3499247"/>
                <a:ext cx="3276124"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Hipótesis nula (</a:t>
                </a:r>
                <a14:m>
                  <m:oMath xmlns:m="http://schemas.openxmlformats.org/officeDocument/2006/math">
                    <m:sSub>
                      <m:sSubPr>
                        <m:ctrlPr>
                          <a:rPr lang="en-US" sz="2187" b="1" i="1" dirty="0" smtClean="0">
                            <a:solidFill>
                              <a:srgbClr val="333F70"/>
                            </a:solidFill>
                            <a:latin typeface="Cambria Math" panose="02040503050406030204" pitchFamily="18" charset="0"/>
                            <a:ea typeface="Unbounded" pitchFamily="34" charset="-122"/>
                          </a:rPr>
                        </m:ctrlPr>
                      </m:sSubPr>
                      <m:e>
                        <m:r>
                          <a:rPr lang="en-GB" sz="2187" b="1" i="1" dirty="0" smtClean="0">
                            <a:solidFill>
                              <a:srgbClr val="333F70"/>
                            </a:solidFill>
                            <a:latin typeface="Cambria Math" panose="02040503050406030204" pitchFamily="18" charset="0"/>
                            <a:ea typeface="Unbounded" pitchFamily="34" charset="-122"/>
                          </a:rPr>
                          <m:t>𝑯</m:t>
                        </m:r>
                      </m:e>
                      <m:sub>
                        <m:r>
                          <a:rPr lang="en-GB" sz="2187" b="1" i="1" dirty="0" smtClean="0">
                            <a:solidFill>
                              <a:srgbClr val="333F70"/>
                            </a:solidFill>
                            <a:latin typeface="Cambria Math" panose="02040503050406030204" pitchFamily="18" charset="0"/>
                            <a:ea typeface="Unbounded" pitchFamily="34" charset="-122"/>
                          </a:rPr>
                          <m:t>𝟎</m:t>
                        </m:r>
                      </m:sub>
                    </m:sSub>
                  </m:oMath>
                </a14:m>
                <a:r>
                  <a:rPr lang="en-US" sz="2187" b="1" dirty="0">
                    <a:solidFill>
                      <a:srgbClr val="333F70"/>
                    </a:solidFill>
                    <a:latin typeface="Unbounded" pitchFamily="34" charset="0"/>
                    <a:ea typeface="Unbounded" pitchFamily="34" charset="-122"/>
                    <a:cs typeface="Unbounded" pitchFamily="34" charset="-120"/>
                  </a:rPr>
                  <a:t>)</a:t>
                </a:r>
                <a:endParaRPr lang="en-US" sz="2187" dirty="0"/>
              </a:p>
            </p:txBody>
          </p:sp>
        </mc:Choice>
        <mc:Fallback>
          <p:sp>
            <p:nvSpPr>
              <p:cNvPr id="6" name="Text 4"/>
              <p:cNvSpPr>
                <a:spLocks noRot="1" noChangeAspect="1" noMove="1" noResize="1" noEditPoints="1" noAdjustHandles="1" noChangeArrowheads="1" noChangeShapeType="1" noTextEdit="1"/>
              </p:cNvSpPr>
              <p:nvPr/>
            </p:nvSpPr>
            <p:spPr>
              <a:xfrm>
                <a:off x="2267783" y="3499247"/>
                <a:ext cx="3276124" cy="347186"/>
              </a:xfrm>
              <a:prstGeom prst="rect">
                <a:avLst/>
              </a:prstGeom>
              <a:blipFill>
                <a:blip r:embed="rId3"/>
                <a:stretch>
                  <a:fillRect l="-2421" t="-14035" b="-57895"/>
                </a:stretch>
              </a:blipFill>
              <a:ln/>
            </p:spPr>
            <p:txBody>
              <a:bodyPr/>
              <a:lstStyle/>
              <a:p>
                <a:r>
                  <a:rPr lang="es-ES">
                    <a:noFill/>
                  </a:rPr>
                  <a:t> </a:t>
                </a:r>
              </a:p>
            </p:txBody>
          </p:sp>
        </mc:Fallback>
      </mc:AlternateContent>
      <p:sp>
        <p:nvSpPr>
          <p:cNvPr id="7" name="Text 5"/>
          <p:cNvSpPr/>
          <p:nvPr/>
        </p:nvSpPr>
        <p:spPr>
          <a:xfrm>
            <a:off x="2267783" y="3979664"/>
            <a:ext cx="4706541" cy="710803"/>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No hay diferencias significativas entre </a:t>
            </a:r>
            <a:r>
              <a:rPr lang="en-US" sz="1750" dirty="0" err="1">
                <a:solidFill>
                  <a:srgbClr val="333F70"/>
                </a:solidFill>
                <a:latin typeface="Open Sans" pitchFamily="34" charset="0"/>
                <a:ea typeface="Open Sans" pitchFamily="34" charset="-122"/>
                <a:cs typeface="Open Sans" pitchFamily="34" charset="-120"/>
              </a:rPr>
              <a:t>los</a:t>
            </a:r>
            <a:r>
              <a:rPr lang="en-US" sz="1750" dirty="0">
                <a:solidFill>
                  <a:srgbClr val="333F70"/>
                </a:solidFill>
                <a:latin typeface="Open Sans" pitchFamily="34" charset="0"/>
                <a:ea typeface="Open Sans" pitchFamily="34" charset="-122"/>
                <a:cs typeface="Open Sans" pitchFamily="34" charset="-120"/>
              </a:rPr>
              <a:t> </a:t>
            </a:r>
            <a:r>
              <a:rPr lang="en-US" sz="1750" dirty="0" err="1">
                <a:solidFill>
                  <a:srgbClr val="333F70"/>
                </a:solidFill>
                <a:latin typeface="Open Sans" pitchFamily="34" charset="0"/>
                <a:ea typeface="Open Sans" pitchFamily="34" charset="-122"/>
                <a:cs typeface="Open Sans" pitchFamily="34" charset="-120"/>
              </a:rPr>
              <a:t>grupos</a:t>
            </a:r>
            <a:r>
              <a:rPr lang="en-US" sz="1750" dirty="0">
                <a:solidFill>
                  <a:srgbClr val="333F70"/>
                </a:solidFill>
                <a:latin typeface="Open Sans" pitchFamily="34" charset="0"/>
                <a:ea typeface="Open Sans" pitchFamily="34" charset="-122"/>
                <a:cs typeface="Open Sans" pitchFamily="34" charset="-120"/>
              </a:rPr>
              <a:t> o </a:t>
            </a:r>
            <a:r>
              <a:rPr lang="en-US" sz="1750" dirty="0" err="1">
                <a:solidFill>
                  <a:srgbClr val="333F70"/>
                </a:solidFill>
                <a:latin typeface="Open Sans" pitchFamily="34" charset="0"/>
                <a:ea typeface="Open Sans" pitchFamily="34" charset="-122"/>
                <a:cs typeface="Open Sans" pitchFamily="34" charset="-120"/>
              </a:rPr>
              <a:t>tratamientos</a:t>
            </a:r>
            <a:endParaRPr lang="en-US" sz="1750" dirty="0"/>
          </a:p>
        </p:txBody>
      </p:sp>
      <p:sp>
        <p:nvSpPr>
          <p:cNvPr id="8" name="Shape 6"/>
          <p:cNvSpPr/>
          <p:nvPr/>
        </p:nvSpPr>
        <p:spPr>
          <a:xfrm>
            <a:off x="7426285" y="3269456"/>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9" name="Text 7"/>
              <p:cNvSpPr/>
              <p:nvPr/>
            </p:nvSpPr>
            <p:spPr>
              <a:xfrm>
                <a:off x="7656076" y="3499247"/>
                <a:ext cx="4394716"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Hipótesis </a:t>
                </a:r>
                <a:r>
                  <a:rPr lang="en-US" sz="2187" b="1" dirty="0" err="1">
                    <a:solidFill>
                      <a:srgbClr val="333F70"/>
                    </a:solidFill>
                    <a:latin typeface="Unbounded" pitchFamily="34" charset="0"/>
                    <a:ea typeface="Unbounded" pitchFamily="34" charset="-122"/>
                    <a:cs typeface="Unbounded" pitchFamily="34" charset="-120"/>
                  </a:rPr>
                  <a:t>alternativa</a:t>
                </a:r>
                <a:r>
                  <a:rPr lang="en-US" sz="2187" b="1" dirty="0">
                    <a:solidFill>
                      <a:srgbClr val="333F70"/>
                    </a:solidFill>
                    <a:latin typeface="Unbounded" pitchFamily="34" charset="0"/>
                    <a:ea typeface="Unbounded" pitchFamily="34" charset="-122"/>
                    <a:cs typeface="Unbounded" pitchFamily="34" charset="-120"/>
                  </a:rPr>
                  <a:t> (</a:t>
                </a:r>
                <a14:m>
                  <m:oMath xmlns:m="http://schemas.openxmlformats.org/officeDocument/2006/math">
                    <m:sSub>
                      <m:sSubPr>
                        <m:ctrlPr>
                          <a:rPr lang="en-US" sz="2187" b="1" i="1" dirty="0" smtClean="0">
                            <a:solidFill>
                              <a:srgbClr val="333F70"/>
                            </a:solidFill>
                            <a:latin typeface="Cambria Math" panose="02040503050406030204" pitchFamily="18" charset="0"/>
                            <a:ea typeface="Unbounded" pitchFamily="34" charset="-122"/>
                          </a:rPr>
                        </m:ctrlPr>
                      </m:sSubPr>
                      <m:e>
                        <m:r>
                          <a:rPr lang="en-GB" sz="2187" b="1" i="1" dirty="0" smtClean="0">
                            <a:solidFill>
                              <a:srgbClr val="333F70"/>
                            </a:solidFill>
                            <a:latin typeface="Cambria Math" panose="02040503050406030204" pitchFamily="18" charset="0"/>
                            <a:ea typeface="Unbounded" pitchFamily="34" charset="-122"/>
                          </a:rPr>
                          <m:t>𝑯</m:t>
                        </m:r>
                      </m:e>
                      <m:sub>
                        <m:r>
                          <a:rPr lang="en-GB" sz="2187" b="1" i="1" dirty="0" smtClean="0">
                            <a:solidFill>
                              <a:srgbClr val="333F70"/>
                            </a:solidFill>
                            <a:latin typeface="Cambria Math" panose="02040503050406030204" pitchFamily="18" charset="0"/>
                            <a:ea typeface="Unbounded" pitchFamily="34" charset="-122"/>
                          </a:rPr>
                          <m:t>𝟏</m:t>
                        </m:r>
                      </m:sub>
                    </m:sSub>
                  </m:oMath>
                </a14:m>
                <a:r>
                  <a:rPr lang="en-US" sz="2187" b="1" dirty="0">
                    <a:solidFill>
                      <a:srgbClr val="333F70"/>
                    </a:solidFill>
                    <a:latin typeface="Unbounded" pitchFamily="34" charset="0"/>
                    <a:ea typeface="Unbounded" pitchFamily="34" charset="-122"/>
                    <a:cs typeface="Unbounded" pitchFamily="34" charset="-120"/>
                  </a:rPr>
                  <a:t>)</a:t>
                </a:r>
                <a:endParaRPr lang="en-US" sz="2187" dirty="0"/>
              </a:p>
            </p:txBody>
          </p:sp>
        </mc:Choice>
        <mc:Fallback>
          <p:sp>
            <p:nvSpPr>
              <p:cNvPr id="9" name="Text 7"/>
              <p:cNvSpPr>
                <a:spLocks noRot="1" noChangeAspect="1" noMove="1" noResize="1" noEditPoints="1" noAdjustHandles="1" noChangeArrowheads="1" noChangeShapeType="1" noTextEdit="1"/>
              </p:cNvSpPr>
              <p:nvPr/>
            </p:nvSpPr>
            <p:spPr>
              <a:xfrm>
                <a:off x="7656076" y="3499247"/>
                <a:ext cx="4394716" cy="347186"/>
              </a:xfrm>
              <a:prstGeom prst="rect">
                <a:avLst/>
              </a:prstGeom>
              <a:blipFill>
                <a:blip r:embed="rId4"/>
                <a:stretch>
                  <a:fillRect l="-1803" t="-14035" b="-57895"/>
                </a:stretch>
              </a:blipFill>
              <a:ln/>
            </p:spPr>
            <p:txBody>
              <a:bodyPr/>
              <a:lstStyle/>
              <a:p>
                <a:r>
                  <a:rPr lang="es-ES">
                    <a:noFill/>
                  </a:rPr>
                  <a:t> </a:t>
                </a:r>
              </a:p>
            </p:txBody>
          </p:sp>
        </mc:Fallback>
      </mc:AlternateContent>
      <p:sp>
        <p:nvSpPr>
          <p:cNvPr id="10" name="Text 8"/>
          <p:cNvSpPr/>
          <p:nvPr/>
        </p:nvSpPr>
        <p:spPr>
          <a:xfrm>
            <a:off x="7656076" y="3979664"/>
            <a:ext cx="4706541" cy="710803"/>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Al menos uno de los grupos es diferente de los demás.</a:t>
            </a:r>
            <a:endParaRPr lang="en-US" sz="1750" dirty="0"/>
          </a:p>
        </p:txBody>
      </p:sp>
      <p:sp>
        <p:nvSpPr>
          <p:cNvPr id="11" name="Shape 9"/>
          <p:cNvSpPr/>
          <p:nvPr/>
        </p:nvSpPr>
        <p:spPr>
          <a:xfrm>
            <a:off x="2037993" y="5142428"/>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p:sp>
        <p:nvSpPr>
          <p:cNvPr id="12" name="Text 10"/>
          <p:cNvSpPr/>
          <p:nvPr/>
        </p:nvSpPr>
        <p:spPr>
          <a:xfrm>
            <a:off x="2267783" y="5372219"/>
            <a:ext cx="2777490"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Valor p</a:t>
            </a:r>
            <a:endParaRPr lang="en-US" sz="2187" dirty="0"/>
          </a:p>
        </p:txBody>
      </p:sp>
      <p:sp>
        <p:nvSpPr>
          <p:cNvPr id="13" name="Text 11"/>
          <p:cNvSpPr/>
          <p:nvPr/>
        </p:nvSpPr>
        <p:spPr>
          <a:xfrm>
            <a:off x="2267783" y="5852636"/>
            <a:ext cx="4706541" cy="710803"/>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Indica la probabilidad de observar los datos asumiendo que la hipótesis nula es cierta.</a:t>
            </a:r>
            <a:endParaRPr lang="en-US" sz="1750" dirty="0"/>
          </a:p>
        </p:txBody>
      </p:sp>
      <p:sp>
        <p:nvSpPr>
          <p:cNvPr id="14" name="Shape 12"/>
          <p:cNvSpPr/>
          <p:nvPr/>
        </p:nvSpPr>
        <p:spPr>
          <a:xfrm>
            <a:off x="7426285" y="5142428"/>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p:sp>
        <p:nvSpPr>
          <p:cNvPr id="15" name="Text 13"/>
          <p:cNvSpPr/>
          <p:nvPr/>
        </p:nvSpPr>
        <p:spPr>
          <a:xfrm>
            <a:off x="7656076" y="5372219"/>
            <a:ext cx="3693081" cy="347186"/>
          </a:xfrm>
          <a:prstGeom prst="rect">
            <a:avLst/>
          </a:prstGeom>
          <a:noFill/>
          <a:ln/>
        </p:spPr>
        <p:txBody>
          <a:bodyPr wrap="non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Nivel de significancia</a:t>
            </a:r>
            <a:endParaRPr lang="en-US" sz="2187" dirty="0"/>
          </a:p>
        </p:txBody>
      </p:sp>
      <p:sp>
        <p:nvSpPr>
          <p:cNvPr id="16" name="Text 14"/>
          <p:cNvSpPr/>
          <p:nvPr/>
        </p:nvSpPr>
        <p:spPr>
          <a:xfrm>
            <a:off x="7656076" y="5852636"/>
            <a:ext cx="4706541" cy="710803"/>
          </a:xfrm>
          <a:prstGeom prst="rect">
            <a:avLst/>
          </a:prstGeom>
          <a:noFill/>
          <a:ln/>
        </p:spPr>
        <p:txBody>
          <a:bodyPr wrap="square" rtlCol="0" anchor="t"/>
          <a:lstStyle/>
          <a:p>
            <a:pPr marL="0" indent="0">
              <a:lnSpc>
                <a:spcPts val="2799"/>
              </a:lnSpc>
              <a:buNone/>
            </a:pPr>
            <a:r>
              <a:rPr lang="en-US" sz="1750" dirty="0">
                <a:solidFill>
                  <a:srgbClr val="333F70"/>
                </a:solidFill>
                <a:latin typeface="Open Sans" pitchFamily="34" charset="0"/>
                <a:ea typeface="Open Sans" pitchFamily="34" charset="-122"/>
                <a:cs typeface="Open Sans" pitchFamily="34" charset="-120"/>
              </a:rPr>
              <a:t>Determina el umbral para rechazar o no rechazar la hipótesis nula.</a:t>
            </a:r>
            <a:endParaRPr lang="en-US" sz="1750" dirty="0"/>
          </a:p>
        </p:txBody>
      </p:sp>
      <mc:AlternateContent xmlns:mc="http://schemas.openxmlformats.org/markup-compatibility/2006">
        <mc:Choice xmlns:a14="http://schemas.microsoft.com/office/drawing/2010/main" Requires="a14">
          <p:sp>
            <p:nvSpPr>
              <p:cNvPr id="20" name="Text 5">
                <a:extLst>
                  <a:ext uri="{FF2B5EF4-FFF2-40B4-BE49-F238E27FC236}">
                    <a16:creationId xmlns:a16="http://schemas.microsoft.com/office/drawing/2014/main" id="{64082259-F846-6183-27BF-6F8587DAEA2E}"/>
                  </a:ext>
                </a:extLst>
              </p:cNvPr>
              <p:cNvSpPr/>
              <p:nvPr/>
            </p:nvSpPr>
            <p:spPr>
              <a:xfrm>
                <a:off x="5146893" y="1735516"/>
                <a:ext cx="4706541" cy="710803"/>
              </a:xfrm>
              <a:prstGeom prst="rect">
                <a:avLst/>
              </a:prstGeom>
              <a:noFill/>
              <a:ln/>
            </p:spPr>
            <p:txBody>
              <a:bodyPr wrap="square" rtlCol="0" anchor="t"/>
              <a:lstStyle/>
              <a:p>
                <a:pPr>
                  <a:lnSpc>
                    <a:spcPct val="150000"/>
                  </a:lnSpc>
                </a:pPr>
                <a14:m>
                  <m:oMath xmlns:m="http://schemas.openxmlformats.org/officeDocument/2006/math">
                    <m:sSub>
                      <m:sSubPr>
                        <m:ctrlPr>
                          <a:rPr lang="en-US" sz="2500" i="1" smtClean="0">
                            <a:solidFill>
                              <a:srgbClr val="333F70"/>
                            </a:solidFill>
                            <a:latin typeface="Cambria Math" panose="02040503050406030204" pitchFamily="18" charset="0"/>
                            <a:ea typeface="Open Sans" pitchFamily="34" charset="-122"/>
                            <a:cs typeface="Open Sans" pitchFamily="34" charset="-120"/>
                          </a:rPr>
                        </m:ctrlPr>
                      </m:sSubPr>
                      <m:e>
                        <m:r>
                          <a:rPr lang="en-GB" sz="2500" b="0" i="1" smtClean="0">
                            <a:solidFill>
                              <a:srgbClr val="333F70"/>
                            </a:solidFill>
                            <a:latin typeface="Cambria Math" panose="02040503050406030204" pitchFamily="18" charset="0"/>
                            <a:ea typeface="Open Sans" pitchFamily="34" charset="-122"/>
                            <a:cs typeface="Open Sans" pitchFamily="34" charset="-120"/>
                          </a:rPr>
                          <m:t>𝐻</m:t>
                        </m:r>
                      </m:e>
                      <m:sub>
                        <m:r>
                          <a:rPr lang="en-GB" sz="2500" b="0" i="1" smtClean="0">
                            <a:solidFill>
                              <a:srgbClr val="333F70"/>
                            </a:solidFill>
                            <a:latin typeface="Cambria Math" panose="02040503050406030204" pitchFamily="18" charset="0"/>
                            <a:ea typeface="Open Sans" pitchFamily="34" charset="-122"/>
                            <a:cs typeface="Open Sans" pitchFamily="34" charset="-120"/>
                          </a:rPr>
                          <m:t>0</m:t>
                        </m:r>
                      </m:sub>
                    </m:sSub>
                    <m:r>
                      <a:rPr lang="en-GB" sz="2500" b="0" i="1" smtClean="0">
                        <a:solidFill>
                          <a:srgbClr val="333F70"/>
                        </a:solidFill>
                        <a:latin typeface="Cambria Math" panose="02040503050406030204" pitchFamily="18" charset="0"/>
                        <a:ea typeface="Open Sans" pitchFamily="34" charset="-122"/>
                        <a:cs typeface="Open Sans" pitchFamily="34" charset="-120"/>
                      </a:rPr>
                      <m:t>: </m:t>
                    </m:r>
                    <m:sSub>
                      <m:sSubPr>
                        <m:ctrlPr>
                          <a:rPr lang="en-GB" sz="2500" b="0" i="1" smtClean="0">
                            <a:solidFill>
                              <a:srgbClr val="333F70"/>
                            </a:solidFill>
                            <a:latin typeface="Cambria Math" panose="02040503050406030204" pitchFamily="18" charset="0"/>
                            <a:ea typeface="Open Sans" pitchFamily="34" charset="-122"/>
                            <a:cs typeface="Open Sans" pitchFamily="34" charset="-120"/>
                          </a:rPr>
                        </m:ctrlPr>
                      </m:sSubPr>
                      <m:e>
                        <m:r>
                          <a:rPr lang="el-GR" sz="2500" b="0" i="1" smtClean="0">
                            <a:solidFill>
                              <a:srgbClr val="333F70"/>
                            </a:solidFill>
                            <a:latin typeface="Cambria Math" panose="02040503050406030204" pitchFamily="18" charset="0"/>
                            <a:ea typeface="Open Sans" pitchFamily="34" charset="-122"/>
                            <a:cs typeface="Open Sans" pitchFamily="34" charset="-120"/>
                          </a:rPr>
                          <m:t>𝜇</m:t>
                        </m:r>
                      </m:e>
                      <m:sub>
                        <m:r>
                          <a:rPr lang="en-GB" sz="2500" b="0" i="1" smtClean="0">
                            <a:solidFill>
                              <a:srgbClr val="333F70"/>
                            </a:solidFill>
                            <a:latin typeface="Cambria Math" panose="02040503050406030204" pitchFamily="18" charset="0"/>
                            <a:ea typeface="Open Sans" pitchFamily="34" charset="-122"/>
                            <a:cs typeface="Open Sans" pitchFamily="34" charset="-120"/>
                          </a:rPr>
                          <m:t>1</m:t>
                        </m:r>
                      </m:sub>
                    </m:sSub>
                    <m:r>
                      <a:rPr lang="en-GB" sz="2500" b="0" i="1" smtClean="0">
                        <a:solidFill>
                          <a:srgbClr val="333F70"/>
                        </a:solidFill>
                        <a:latin typeface="Cambria Math" panose="02040503050406030204" pitchFamily="18" charset="0"/>
                        <a:ea typeface="Open Sans" pitchFamily="34" charset="-122"/>
                        <a:cs typeface="Open Sans" pitchFamily="34" charset="-120"/>
                      </a:rPr>
                      <m:t>=</m:t>
                    </m:r>
                  </m:oMath>
                </a14:m>
                <a:r>
                  <a:rPr lang="en-US" sz="2500" i="1" dirty="0">
                    <a:solidFill>
                      <a:srgbClr val="333F70"/>
                    </a:solidFill>
                    <a:latin typeface="Open Sans" pitchFamily="34" charset="0"/>
                    <a:ea typeface="Open Sans" pitchFamily="34" charset="-122"/>
                    <a:cs typeface="Open Sans" pitchFamily="34" charset="-120"/>
                  </a:rPr>
                  <a:t> </a:t>
                </a:r>
                <a14:m>
                  <m:oMath xmlns:m="http://schemas.openxmlformats.org/officeDocument/2006/math">
                    <m:sSub>
                      <m:sSubPr>
                        <m:ctrlPr>
                          <a:rPr lang="en-GB" sz="2500" i="1">
                            <a:solidFill>
                              <a:srgbClr val="333F70"/>
                            </a:solidFill>
                            <a:latin typeface="Cambria Math" panose="02040503050406030204" pitchFamily="18" charset="0"/>
                            <a:ea typeface="Open Sans" pitchFamily="34" charset="-122"/>
                            <a:cs typeface="Open Sans" pitchFamily="34" charset="-120"/>
                          </a:rPr>
                        </m:ctrlPr>
                      </m:sSubPr>
                      <m:e>
                        <m:r>
                          <a:rPr lang="el-GR" sz="2500" i="1">
                            <a:solidFill>
                              <a:srgbClr val="333F70"/>
                            </a:solidFill>
                            <a:latin typeface="Cambria Math" panose="02040503050406030204" pitchFamily="18" charset="0"/>
                            <a:ea typeface="Open Sans" pitchFamily="34" charset="-122"/>
                            <a:cs typeface="Open Sans" pitchFamily="34" charset="-120"/>
                          </a:rPr>
                          <m:t>𝜇</m:t>
                        </m:r>
                      </m:e>
                      <m:sub>
                        <m:r>
                          <a:rPr lang="en-GB" sz="2500" b="0" i="1" smtClean="0">
                            <a:solidFill>
                              <a:srgbClr val="333F70"/>
                            </a:solidFill>
                            <a:latin typeface="Cambria Math" panose="02040503050406030204" pitchFamily="18" charset="0"/>
                            <a:ea typeface="Open Sans" pitchFamily="34" charset="-122"/>
                            <a:cs typeface="Open Sans" pitchFamily="34" charset="-120"/>
                          </a:rPr>
                          <m:t>2</m:t>
                        </m:r>
                      </m:sub>
                    </m:sSub>
                    <m:r>
                      <a:rPr lang="en-GB" sz="2500" b="0" i="1" smtClean="0">
                        <a:solidFill>
                          <a:srgbClr val="333F70"/>
                        </a:solidFill>
                        <a:latin typeface="Cambria Math" panose="02040503050406030204" pitchFamily="18" charset="0"/>
                        <a:ea typeface="Open Sans" pitchFamily="34" charset="-122"/>
                        <a:cs typeface="Open Sans" pitchFamily="34" charset="-120"/>
                      </a:rPr>
                      <m:t>= . . . . =</m:t>
                    </m:r>
                    <m:sSub>
                      <m:sSubPr>
                        <m:ctrlPr>
                          <a:rPr lang="en-GB" sz="2500" i="1">
                            <a:solidFill>
                              <a:srgbClr val="333F70"/>
                            </a:solidFill>
                            <a:latin typeface="Cambria Math" panose="02040503050406030204" pitchFamily="18" charset="0"/>
                            <a:ea typeface="Open Sans" pitchFamily="34" charset="-122"/>
                            <a:cs typeface="Open Sans" pitchFamily="34" charset="-120"/>
                          </a:rPr>
                        </m:ctrlPr>
                      </m:sSubPr>
                      <m:e>
                        <m:r>
                          <a:rPr lang="el-GR" sz="2500" i="1">
                            <a:solidFill>
                              <a:srgbClr val="333F70"/>
                            </a:solidFill>
                            <a:latin typeface="Cambria Math" panose="02040503050406030204" pitchFamily="18" charset="0"/>
                            <a:ea typeface="Open Sans" pitchFamily="34" charset="-122"/>
                            <a:cs typeface="Open Sans" pitchFamily="34" charset="-120"/>
                          </a:rPr>
                          <m:t>𝜇</m:t>
                        </m:r>
                      </m:e>
                      <m:sub>
                        <m:r>
                          <a:rPr lang="en-GB" sz="2500" b="0" i="1" smtClean="0">
                            <a:solidFill>
                              <a:srgbClr val="333F70"/>
                            </a:solidFill>
                            <a:latin typeface="Cambria Math" panose="02040503050406030204" pitchFamily="18" charset="0"/>
                            <a:ea typeface="Open Sans" pitchFamily="34" charset="-122"/>
                            <a:cs typeface="Open Sans" pitchFamily="34" charset="-120"/>
                          </a:rPr>
                          <m:t>𝑘</m:t>
                        </m:r>
                      </m:sub>
                    </m:sSub>
                  </m:oMath>
                </a14:m>
                <a:endParaRPr lang="en-US" sz="2500" i="1" dirty="0"/>
              </a:p>
              <a:p>
                <a:pPr>
                  <a:lnSpc>
                    <a:spcPct val="150000"/>
                  </a:lnSpc>
                </a:pPr>
                <a14:m>
                  <m:oMath xmlns:m="http://schemas.openxmlformats.org/officeDocument/2006/math">
                    <m:sSub>
                      <m:sSubPr>
                        <m:ctrlPr>
                          <a:rPr lang="en-US" sz="2500" i="1" smtClean="0">
                            <a:solidFill>
                              <a:srgbClr val="333F70"/>
                            </a:solidFill>
                            <a:latin typeface="Cambria Math" panose="02040503050406030204" pitchFamily="18" charset="0"/>
                            <a:ea typeface="Open Sans" pitchFamily="34" charset="-122"/>
                            <a:cs typeface="Open Sans" pitchFamily="34" charset="-120"/>
                          </a:rPr>
                        </m:ctrlPr>
                      </m:sSubPr>
                      <m:e>
                        <m:r>
                          <a:rPr lang="en-GB" sz="2500" b="0" i="1" smtClean="0">
                            <a:solidFill>
                              <a:srgbClr val="333F70"/>
                            </a:solidFill>
                            <a:latin typeface="Cambria Math" panose="02040503050406030204" pitchFamily="18" charset="0"/>
                            <a:ea typeface="Open Sans" pitchFamily="34" charset="-122"/>
                            <a:cs typeface="Open Sans" pitchFamily="34" charset="-120"/>
                          </a:rPr>
                          <m:t>𝐻</m:t>
                        </m:r>
                      </m:e>
                      <m:sub>
                        <m:r>
                          <a:rPr lang="en-GB" sz="2500" b="0" i="1" smtClean="0">
                            <a:solidFill>
                              <a:srgbClr val="333F70"/>
                            </a:solidFill>
                            <a:latin typeface="Cambria Math" panose="02040503050406030204" pitchFamily="18" charset="0"/>
                            <a:ea typeface="Open Sans" pitchFamily="34" charset="-122"/>
                            <a:cs typeface="Open Sans" pitchFamily="34" charset="-120"/>
                          </a:rPr>
                          <m:t>1</m:t>
                        </m:r>
                      </m:sub>
                    </m:sSub>
                    <m:r>
                      <a:rPr lang="en-GB" sz="2500" b="0" i="1" smtClean="0">
                        <a:solidFill>
                          <a:srgbClr val="333F70"/>
                        </a:solidFill>
                        <a:latin typeface="Cambria Math" panose="02040503050406030204" pitchFamily="18" charset="0"/>
                        <a:ea typeface="Open Sans" pitchFamily="34" charset="-122"/>
                        <a:cs typeface="Open Sans" pitchFamily="34" charset="-120"/>
                      </a:rPr>
                      <m:t>: </m:t>
                    </m:r>
                    <m:sSub>
                      <m:sSubPr>
                        <m:ctrlPr>
                          <a:rPr lang="en-GB" sz="2500" b="0" i="1" smtClean="0">
                            <a:solidFill>
                              <a:srgbClr val="333F70"/>
                            </a:solidFill>
                            <a:latin typeface="Cambria Math" panose="02040503050406030204" pitchFamily="18" charset="0"/>
                            <a:ea typeface="Open Sans" pitchFamily="34" charset="-122"/>
                            <a:cs typeface="Open Sans" pitchFamily="34" charset="-120"/>
                          </a:rPr>
                        </m:ctrlPr>
                      </m:sSubPr>
                      <m:e>
                        <m:r>
                          <a:rPr lang="el-GR" sz="2500" b="0" i="1" smtClean="0">
                            <a:solidFill>
                              <a:srgbClr val="333F70"/>
                            </a:solidFill>
                            <a:latin typeface="Cambria Math" panose="02040503050406030204" pitchFamily="18" charset="0"/>
                            <a:ea typeface="Open Sans" pitchFamily="34" charset="-122"/>
                            <a:cs typeface="Open Sans" pitchFamily="34" charset="-120"/>
                          </a:rPr>
                          <m:t>𝜇</m:t>
                        </m:r>
                      </m:e>
                      <m:sub>
                        <m:r>
                          <a:rPr lang="en-GB" sz="2500" b="0" i="1" smtClean="0">
                            <a:solidFill>
                              <a:srgbClr val="333F70"/>
                            </a:solidFill>
                            <a:latin typeface="Cambria Math" panose="02040503050406030204" pitchFamily="18" charset="0"/>
                            <a:ea typeface="Open Sans" pitchFamily="34" charset="-122"/>
                            <a:cs typeface="Open Sans" pitchFamily="34" charset="-120"/>
                          </a:rPr>
                          <m:t>𝑖</m:t>
                        </m:r>
                      </m:sub>
                    </m:sSub>
                    <m:r>
                      <a:rPr lang="en-GB" sz="2500" b="0" i="1" smtClean="0">
                        <a:solidFill>
                          <a:srgbClr val="333F70"/>
                        </a:solidFill>
                        <a:latin typeface="Cambria Math" panose="02040503050406030204" pitchFamily="18" charset="0"/>
                        <a:ea typeface="Open Sans" pitchFamily="34" charset="-122"/>
                        <a:cs typeface="Open Sans" pitchFamily="34" charset="-120"/>
                      </a:rPr>
                      <m:t>≠</m:t>
                    </m:r>
                  </m:oMath>
                </a14:m>
                <a:r>
                  <a:rPr lang="en-US" sz="2500" i="1" dirty="0">
                    <a:solidFill>
                      <a:srgbClr val="333F70"/>
                    </a:solidFill>
                    <a:latin typeface="Open Sans" pitchFamily="34" charset="0"/>
                    <a:ea typeface="Open Sans" pitchFamily="34" charset="-122"/>
                    <a:cs typeface="Open Sans" pitchFamily="34" charset="-120"/>
                  </a:rPr>
                  <a:t> </a:t>
                </a:r>
                <a14:m>
                  <m:oMath xmlns:m="http://schemas.openxmlformats.org/officeDocument/2006/math">
                    <m:sSub>
                      <m:sSubPr>
                        <m:ctrlPr>
                          <a:rPr lang="en-GB" sz="2500" i="1">
                            <a:solidFill>
                              <a:srgbClr val="333F70"/>
                            </a:solidFill>
                            <a:latin typeface="Cambria Math" panose="02040503050406030204" pitchFamily="18" charset="0"/>
                            <a:ea typeface="Open Sans" pitchFamily="34" charset="-122"/>
                            <a:cs typeface="Open Sans" pitchFamily="34" charset="-120"/>
                          </a:rPr>
                        </m:ctrlPr>
                      </m:sSubPr>
                      <m:e>
                        <m:r>
                          <a:rPr lang="el-GR" sz="2500" i="1">
                            <a:solidFill>
                              <a:srgbClr val="333F70"/>
                            </a:solidFill>
                            <a:latin typeface="Cambria Math" panose="02040503050406030204" pitchFamily="18" charset="0"/>
                            <a:ea typeface="Open Sans" pitchFamily="34" charset="-122"/>
                            <a:cs typeface="Open Sans" pitchFamily="34" charset="-120"/>
                          </a:rPr>
                          <m:t>𝜇</m:t>
                        </m:r>
                      </m:e>
                      <m:sub>
                        <m:r>
                          <a:rPr lang="en-GB" sz="2500" b="0" i="1" smtClean="0">
                            <a:solidFill>
                              <a:srgbClr val="333F70"/>
                            </a:solidFill>
                            <a:latin typeface="Cambria Math" panose="02040503050406030204" pitchFamily="18" charset="0"/>
                            <a:ea typeface="Open Sans" pitchFamily="34" charset="-122"/>
                            <a:cs typeface="Open Sans" pitchFamily="34" charset="-120"/>
                          </a:rPr>
                          <m:t>𝑗</m:t>
                        </m:r>
                      </m:sub>
                    </m:sSub>
                    <m:r>
                      <a:rPr lang="en-GB" sz="2500" i="1">
                        <a:solidFill>
                          <a:srgbClr val="333F70"/>
                        </a:solidFill>
                        <a:latin typeface="Cambria Math" panose="02040503050406030204" pitchFamily="18" charset="0"/>
                        <a:ea typeface="Open Sans" pitchFamily="34" charset="-122"/>
                        <a:cs typeface="Open Sans" pitchFamily="34" charset="-120"/>
                      </a:rPr>
                      <m:t>  </m:t>
                    </m:r>
                    <m:r>
                      <a:rPr lang="en-GB" sz="2500" i="1">
                        <a:solidFill>
                          <a:srgbClr val="333F70"/>
                        </a:solidFill>
                        <a:latin typeface="Cambria Math" panose="02040503050406030204" pitchFamily="18" charset="0"/>
                        <a:ea typeface="Open Sans" pitchFamily="34" charset="-122"/>
                        <a:cs typeface="Open Sans" pitchFamily="34" charset="-120"/>
                      </a:rPr>
                      <m:t>𝑝𝑎𝑟𝑎</m:t>
                    </m:r>
                    <m:r>
                      <a:rPr lang="en-GB" sz="2500" i="1">
                        <a:solidFill>
                          <a:srgbClr val="333F70"/>
                        </a:solidFill>
                        <a:latin typeface="Cambria Math" panose="02040503050406030204" pitchFamily="18" charset="0"/>
                        <a:ea typeface="Open Sans" pitchFamily="34" charset="-122"/>
                        <a:cs typeface="Open Sans" pitchFamily="34" charset="-120"/>
                      </a:rPr>
                      <m:t> </m:t>
                    </m:r>
                    <m:r>
                      <a:rPr lang="en-GB" sz="2500" i="1">
                        <a:solidFill>
                          <a:srgbClr val="333F70"/>
                        </a:solidFill>
                        <a:latin typeface="Cambria Math" panose="02040503050406030204" pitchFamily="18" charset="0"/>
                        <a:ea typeface="Open Sans" pitchFamily="34" charset="-122"/>
                        <a:cs typeface="Open Sans" pitchFamily="34" charset="-120"/>
                      </a:rPr>
                      <m:t>𝑎𝑙𝑔</m:t>
                    </m:r>
                    <m:r>
                      <a:rPr lang="en-GB" sz="2500" i="1">
                        <a:solidFill>
                          <a:srgbClr val="333F70"/>
                        </a:solidFill>
                        <a:latin typeface="Cambria Math" panose="02040503050406030204" pitchFamily="18" charset="0"/>
                        <a:ea typeface="Open Sans" pitchFamily="34" charset="-122"/>
                        <a:cs typeface="Open Sans" pitchFamily="34" charset="-120"/>
                      </a:rPr>
                      <m:t>ú</m:t>
                    </m:r>
                    <m:r>
                      <a:rPr lang="en-GB" sz="2500" i="1">
                        <a:solidFill>
                          <a:srgbClr val="333F70"/>
                        </a:solidFill>
                        <a:latin typeface="Cambria Math" panose="02040503050406030204" pitchFamily="18" charset="0"/>
                        <a:ea typeface="Open Sans" pitchFamily="34" charset="-122"/>
                        <a:cs typeface="Open Sans" pitchFamily="34" charset="-120"/>
                      </a:rPr>
                      <m:t>𝑛</m:t>
                    </m:r>
                    <m:r>
                      <a:rPr lang="en-GB" sz="2500" i="1">
                        <a:solidFill>
                          <a:srgbClr val="333F70"/>
                        </a:solidFill>
                        <a:latin typeface="Cambria Math" panose="02040503050406030204" pitchFamily="18" charset="0"/>
                        <a:ea typeface="Open Sans" pitchFamily="34" charset="-122"/>
                        <a:cs typeface="Open Sans" pitchFamily="34" charset="-120"/>
                      </a:rPr>
                      <m:t> </m:t>
                    </m:r>
                    <m:r>
                      <a:rPr lang="en-GB" sz="2500" i="1">
                        <a:solidFill>
                          <a:srgbClr val="333F70"/>
                        </a:solidFill>
                        <a:latin typeface="Cambria Math" panose="02040503050406030204" pitchFamily="18" charset="0"/>
                        <a:ea typeface="Open Sans" pitchFamily="34" charset="-122"/>
                        <a:cs typeface="Open Sans" pitchFamily="34" charset="-120"/>
                      </a:rPr>
                      <m:t>𝑖</m:t>
                    </m:r>
                    <m:r>
                      <a:rPr lang="en-GB" sz="2500" i="1">
                        <a:solidFill>
                          <a:srgbClr val="333F70"/>
                        </a:solidFill>
                        <a:latin typeface="Cambria Math" panose="02040503050406030204" pitchFamily="18" charset="0"/>
                        <a:ea typeface="Open Sans" pitchFamily="34" charset="-122"/>
                        <a:cs typeface="Open Sans" pitchFamily="34" charset="-120"/>
                      </a:rPr>
                      <m:t>≠</m:t>
                    </m:r>
                    <m:r>
                      <a:rPr lang="en-GB" sz="2500" b="0" i="1" smtClean="0">
                        <a:solidFill>
                          <a:srgbClr val="333F70"/>
                        </a:solidFill>
                        <a:latin typeface="Cambria Math" panose="02040503050406030204" pitchFamily="18" charset="0"/>
                        <a:ea typeface="Open Sans" pitchFamily="34" charset="-122"/>
                        <a:cs typeface="Open Sans" pitchFamily="34" charset="-120"/>
                      </a:rPr>
                      <m:t>𝑗</m:t>
                    </m:r>
                  </m:oMath>
                </a14:m>
                <a:endParaRPr lang="en-US" sz="2500" dirty="0"/>
              </a:p>
            </p:txBody>
          </p:sp>
        </mc:Choice>
        <mc:Fallback>
          <p:sp>
            <p:nvSpPr>
              <p:cNvPr id="20" name="Text 5">
                <a:extLst>
                  <a:ext uri="{FF2B5EF4-FFF2-40B4-BE49-F238E27FC236}">
                    <a16:creationId xmlns:a16="http://schemas.microsoft.com/office/drawing/2014/main" id="{64082259-F846-6183-27BF-6F8587DAEA2E}"/>
                  </a:ext>
                </a:extLst>
              </p:cNvPr>
              <p:cNvSpPr>
                <a:spLocks noRot="1" noChangeAspect="1" noMove="1" noResize="1" noEditPoints="1" noAdjustHandles="1" noChangeArrowheads="1" noChangeShapeType="1" noTextEdit="1"/>
              </p:cNvSpPr>
              <p:nvPr/>
            </p:nvSpPr>
            <p:spPr>
              <a:xfrm>
                <a:off x="5146893" y="1735516"/>
                <a:ext cx="4706541" cy="710803"/>
              </a:xfrm>
              <a:prstGeom prst="rect">
                <a:avLst/>
              </a:prstGeom>
              <a:blipFill>
                <a:blip r:embed="rId5"/>
                <a:stretch>
                  <a:fillRect l="-389" b="-81897"/>
                </a:stretch>
              </a:blipFill>
              <a:ln/>
            </p:spPr>
            <p:txBody>
              <a:bodyPr/>
              <a:lstStyle/>
              <a:p>
                <a:r>
                  <a:rPr lang="es-E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p:sp>
        <p:nvSpPr>
          <p:cNvPr id="4" name="Text 2"/>
          <p:cNvSpPr/>
          <p:nvPr/>
        </p:nvSpPr>
        <p:spPr>
          <a:xfrm>
            <a:off x="2037993" y="1436370"/>
            <a:ext cx="10554414" cy="1388745"/>
          </a:xfrm>
          <a:prstGeom prst="rect">
            <a:avLst/>
          </a:prstGeom>
          <a:noFill/>
          <a:ln/>
        </p:spPr>
        <p:txBody>
          <a:bodyPr wrap="square" rtlCol="0" anchor="t"/>
          <a:lstStyle/>
          <a:p>
            <a:pPr marL="0" indent="0" algn="ctr">
              <a:lnSpc>
                <a:spcPts val="5468"/>
              </a:lnSpc>
              <a:buNone/>
            </a:pPr>
            <a:r>
              <a:rPr lang="en-US" sz="4374" b="1" dirty="0" err="1">
                <a:solidFill>
                  <a:srgbClr val="333F70"/>
                </a:solidFill>
                <a:latin typeface="Unbounded" pitchFamily="34" charset="0"/>
                <a:ea typeface="Unbounded" pitchFamily="34" charset="-122"/>
                <a:cs typeface="Unbounded" pitchFamily="34" charset="-120"/>
              </a:rPr>
              <a:t>Modelo</a:t>
            </a:r>
            <a:r>
              <a:rPr lang="en-US" sz="4374" b="1" dirty="0">
                <a:solidFill>
                  <a:srgbClr val="333F70"/>
                </a:solidFill>
                <a:latin typeface="Unbounded" pitchFamily="34" charset="0"/>
                <a:ea typeface="Unbounded" pitchFamily="34" charset="-122"/>
                <a:cs typeface="Unbounded" pitchFamily="34" charset="-120"/>
              </a:rPr>
              <a:t> </a:t>
            </a:r>
            <a:r>
              <a:rPr lang="en-US" sz="4374" b="1" dirty="0" err="1">
                <a:solidFill>
                  <a:srgbClr val="333F70"/>
                </a:solidFill>
                <a:latin typeface="Unbounded" pitchFamily="34" charset="0"/>
                <a:ea typeface="Unbounded" pitchFamily="34" charset="-122"/>
                <a:cs typeface="Unbounded" pitchFamily="34" charset="-120"/>
              </a:rPr>
              <a:t>estadístico</a:t>
            </a:r>
            <a:r>
              <a:rPr lang="en-US" sz="4374" b="1" dirty="0">
                <a:solidFill>
                  <a:srgbClr val="333F70"/>
                </a:solidFill>
                <a:latin typeface="Unbounded" pitchFamily="34" charset="0"/>
                <a:ea typeface="Unbounded" pitchFamily="34" charset="-122"/>
                <a:cs typeface="Unbounded" pitchFamily="34" charset="-120"/>
              </a:rPr>
              <a:t> lineal</a:t>
            </a:r>
            <a:endParaRPr lang="en-US" sz="4374" dirty="0"/>
          </a:p>
        </p:txBody>
      </p:sp>
      <p:sp>
        <p:nvSpPr>
          <p:cNvPr id="5" name="Shape 3"/>
          <p:cNvSpPr/>
          <p:nvPr/>
        </p:nvSpPr>
        <p:spPr>
          <a:xfrm>
            <a:off x="2069306" y="3309818"/>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6" name="Text 4"/>
              <p:cNvSpPr/>
              <p:nvPr/>
            </p:nvSpPr>
            <p:spPr>
              <a:xfrm>
                <a:off x="2267783" y="3499247"/>
                <a:ext cx="3276124" cy="347186"/>
              </a:xfrm>
              <a:prstGeom prst="rect">
                <a:avLst/>
              </a:prstGeom>
              <a:noFill/>
              <a:ln/>
            </p:spPr>
            <p:txBody>
              <a:bodyPr wrap="none" rtlCol="0" anchor="t"/>
              <a:lstStyle/>
              <a:p>
                <a:pPr marL="0" indent="0">
                  <a:lnSpc>
                    <a:spcPts val="2734"/>
                  </a:lnSpc>
                  <a:buNone/>
                </a:pPr>
                <a14:m>
                  <m:oMathPara xmlns:m="http://schemas.openxmlformats.org/officeDocument/2006/math">
                    <m:oMathParaPr>
                      <m:jc m:val="centerGroup"/>
                    </m:oMathParaPr>
                    <m:oMath xmlns:m="http://schemas.openxmlformats.org/officeDocument/2006/math">
                      <m:sSub>
                        <m:sSubPr>
                          <m:ctrlPr>
                            <a:rPr lang="en-US" sz="3000" b="1" i="1" dirty="0" smtClean="0">
                              <a:solidFill>
                                <a:srgbClr val="333F70"/>
                              </a:solidFill>
                              <a:latin typeface="Cambria Math" panose="02040503050406030204" pitchFamily="18" charset="0"/>
                              <a:ea typeface="Unbounded" pitchFamily="34" charset="-122"/>
                            </a:rPr>
                          </m:ctrlPr>
                        </m:sSubPr>
                        <m:e>
                          <m:r>
                            <a:rPr lang="en-GB" sz="3000" b="1" i="1" dirty="0" smtClean="0">
                              <a:solidFill>
                                <a:srgbClr val="333F70"/>
                              </a:solidFill>
                              <a:latin typeface="Cambria Math" panose="02040503050406030204" pitchFamily="18" charset="0"/>
                              <a:ea typeface="Unbounded" pitchFamily="34" charset="-122"/>
                            </a:rPr>
                            <m:t>𝒀</m:t>
                          </m:r>
                        </m:e>
                        <m:sub>
                          <m:r>
                            <a:rPr lang="en-GB" sz="3000" b="1" i="1" dirty="0" smtClean="0">
                              <a:solidFill>
                                <a:srgbClr val="333F70"/>
                              </a:solidFill>
                              <a:latin typeface="Cambria Math" panose="02040503050406030204" pitchFamily="18" charset="0"/>
                              <a:ea typeface="Unbounded" pitchFamily="34" charset="-122"/>
                            </a:rPr>
                            <m:t>𝒊𝒋</m:t>
                          </m:r>
                        </m:sub>
                      </m:sSub>
                    </m:oMath>
                  </m:oMathPara>
                </a14:m>
                <a:endParaRPr lang="en-US" sz="3000" dirty="0"/>
              </a:p>
            </p:txBody>
          </p:sp>
        </mc:Choice>
        <mc:Fallback>
          <p:sp>
            <p:nvSpPr>
              <p:cNvPr id="6" name="Text 4"/>
              <p:cNvSpPr>
                <a:spLocks noRot="1" noChangeAspect="1" noMove="1" noResize="1" noEditPoints="1" noAdjustHandles="1" noChangeArrowheads="1" noChangeShapeType="1" noTextEdit="1"/>
              </p:cNvSpPr>
              <p:nvPr/>
            </p:nvSpPr>
            <p:spPr>
              <a:xfrm>
                <a:off x="2267783" y="3499247"/>
                <a:ext cx="3276124" cy="347186"/>
              </a:xfrm>
              <a:prstGeom prst="rect">
                <a:avLst/>
              </a:prstGeom>
              <a:blipFill>
                <a:blip r:embed="rId3"/>
                <a:stretch>
                  <a:fillRect t="-8772" b="-61404"/>
                </a:stretch>
              </a:blipFill>
              <a:ln/>
            </p:spPr>
            <p:txBody>
              <a:bodyPr/>
              <a:lstStyle/>
              <a:p>
                <a:r>
                  <a:rPr lang="es-ES">
                    <a:noFill/>
                  </a:rPr>
                  <a:t> </a:t>
                </a:r>
              </a:p>
            </p:txBody>
          </p:sp>
        </mc:Fallback>
      </mc:AlternateContent>
      <p:sp>
        <p:nvSpPr>
          <p:cNvPr id="7" name="Text 5"/>
          <p:cNvSpPr/>
          <p:nvPr/>
        </p:nvSpPr>
        <p:spPr>
          <a:xfrm>
            <a:off x="2267783" y="3979664"/>
            <a:ext cx="4706541" cy="710803"/>
          </a:xfrm>
          <a:prstGeom prst="rect">
            <a:avLst/>
          </a:prstGeom>
          <a:noFill/>
          <a:ln/>
        </p:spPr>
        <p:txBody>
          <a:bodyPr wrap="square" rtlCol="0" anchor="t"/>
          <a:lstStyle/>
          <a:p>
            <a:pPr marL="0" indent="0">
              <a:lnSpc>
                <a:spcPts val="2799"/>
              </a:lnSpc>
              <a:buNone/>
            </a:pPr>
            <a:r>
              <a:rPr lang="en-US" sz="2000" dirty="0">
                <a:solidFill>
                  <a:srgbClr val="333F70"/>
                </a:solidFill>
                <a:latin typeface="Open Sans" pitchFamily="34" charset="0"/>
                <a:ea typeface="Open Sans" pitchFamily="34" charset="-122"/>
                <a:cs typeface="Open Sans" pitchFamily="34" charset="-120"/>
              </a:rPr>
              <a:t>Son las </a:t>
            </a:r>
            <a:r>
              <a:rPr lang="en-US" sz="2000" dirty="0" err="1">
                <a:solidFill>
                  <a:srgbClr val="333F70"/>
                </a:solidFill>
                <a:latin typeface="Open Sans" pitchFamily="34" charset="0"/>
                <a:ea typeface="Open Sans" pitchFamily="34" charset="-122"/>
                <a:cs typeface="Open Sans" pitchFamily="34" charset="-120"/>
              </a:rPr>
              <a:t>observaciones</a:t>
            </a:r>
            <a:r>
              <a:rPr lang="en-US" sz="1750" dirty="0">
                <a:solidFill>
                  <a:srgbClr val="333F70"/>
                </a:solidFill>
                <a:latin typeface="Open Sans" pitchFamily="34" charset="0"/>
                <a:ea typeface="Open Sans" pitchFamily="34" charset="-122"/>
                <a:cs typeface="Open Sans" pitchFamily="34" charset="-120"/>
              </a:rPr>
              <a:t>.</a:t>
            </a:r>
            <a:endParaRPr lang="en-US" sz="1750" dirty="0"/>
          </a:p>
        </p:txBody>
      </p:sp>
      <p:sp>
        <p:nvSpPr>
          <p:cNvPr id="8" name="Shape 6"/>
          <p:cNvSpPr/>
          <p:nvPr/>
        </p:nvSpPr>
        <p:spPr>
          <a:xfrm>
            <a:off x="7426285" y="3269456"/>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9" name="Text 7"/>
              <p:cNvSpPr/>
              <p:nvPr/>
            </p:nvSpPr>
            <p:spPr>
              <a:xfrm>
                <a:off x="7656076" y="3499247"/>
                <a:ext cx="4394716" cy="347186"/>
              </a:xfrm>
              <a:prstGeom prst="rect">
                <a:avLst/>
              </a:prstGeom>
              <a:noFill/>
              <a:ln/>
            </p:spPr>
            <p:txBody>
              <a:bodyPr wrap="none" rtlCol="0" anchor="t"/>
              <a:lstStyle/>
              <a:p>
                <a:pPr marL="0" indent="0">
                  <a:lnSpc>
                    <a:spcPts val="2734"/>
                  </a:lnSpc>
                  <a:buNone/>
                </a:pPr>
                <a14:m>
                  <m:oMathPara xmlns:m="http://schemas.openxmlformats.org/officeDocument/2006/math">
                    <m:oMathParaPr>
                      <m:jc m:val="centerGroup"/>
                    </m:oMathParaPr>
                    <m:oMath xmlns:m="http://schemas.openxmlformats.org/officeDocument/2006/math">
                      <m:r>
                        <a:rPr lang="el-GR" sz="3000" b="1" i="1" dirty="0" smtClean="0">
                          <a:solidFill>
                            <a:srgbClr val="333F70"/>
                          </a:solidFill>
                          <a:latin typeface="Cambria Math" panose="02040503050406030204" pitchFamily="18" charset="0"/>
                          <a:ea typeface="Unbounded" pitchFamily="34" charset="-122"/>
                        </a:rPr>
                        <m:t>𝝁</m:t>
                      </m:r>
                    </m:oMath>
                  </m:oMathPara>
                </a14:m>
                <a:endParaRPr lang="en-US" sz="3000" i="1" dirty="0"/>
              </a:p>
            </p:txBody>
          </p:sp>
        </mc:Choice>
        <mc:Fallback>
          <p:sp>
            <p:nvSpPr>
              <p:cNvPr id="9" name="Text 7"/>
              <p:cNvSpPr>
                <a:spLocks noRot="1" noChangeAspect="1" noMove="1" noResize="1" noEditPoints="1" noAdjustHandles="1" noChangeArrowheads="1" noChangeShapeType="1" noTextEdit="1"/>
              </p:cNvSpPr>
              <p:nvPr/>
            </p:nvSpPr>
            <p:spPr>
              <a:xfrm>
                <a:off x="7656076" y="3499247"/>
                <a:ext cx="4394716" cy="347186"/>
              </a:xfrm>
              <a:prstGeom prst="rect">
                <a:avLst/>
              </a:prstGeom>
              <a:blipFill>
                <a:blip r:embed="rId4"/>
                <a:stretch>
                  <a:fillRect b="-47368"/>
                </a:stretch>
              </a:blipFill>
              <a:ln/>
            </p:spPr>
            <p:txBody>
              <a:bodyPr/>
              <a:lstStyle/>
              <a:p>
                <a:r>
                  <a:rPr lang="es-ES">
                    <a:noFill/>
                  </a:rPr>
                  <a:t> </a:t>
                </a:r>
              </a:p>
            </p:txBody>
          </p:sp>
        </mc:Fallback>
      </mc:AlternateContent>
      <p:sp>
        <p:nvSpPr>
          <p:cNvPr id="10" name="Text 8"/>
          <p:cNvSpPr/>
          <p:nvPr/>
        </p:nvSpPr>
        <p:spPr>
          <a:xfrm>
            <a:off x="7656076" y="3979664"/>
            <a:ext cx="4706541" cy="710803"/>
          </a:xfrm>
          <a:prstGeom prst="rect">
            <a:avLst/>
          </a:prstGeom>
          <a:noFill/>
          <a:ln/>
        </p:spPr>
        <p:txBody>
          <a:bodyPr wrap="square" rtlCol="0" anchor="t"/>
          <a:lstStyle/>
          <a:p>
            <a:pPr marL="0" indent="0">
              <a:lnSpc>
                <a:spcPts val="2799"/>
              </a:lnSpc>
              <a:buNone/>
            </a:pPr>
            <a:r>
              <a:rPr lang="en-US" sz="2000" dirty="0">
                <a:solidFill>
                  <a:srgbClr val="333F70"/>
                </a:solidFill>
                <a:latin typeface="Open Sans" pitchFamily="34" charset="0"/>
                <a:ea typeface="Open Sans" pitchFamily="34" charset="-122"/>
                <a:cs typeface="Open Sans" pitchFamily="34" charset="-120"/>
              </a:rPr>
              <a:t>Media global</a:t>
            </a:r>
            <a:endParaRPr lang="en-US" sz="2000" dirty="0"/>
          </a:p>
        </p:txBody>
      </p:sp>
      <p:sp>
        <p:nvSpPr>
          <p:cNvPr id="11" name="Shape 9"/>
          <p:cNvSpPr/>
          <p:nvPr/>
        </p:nvSpPr>
        <p:spPr>
          <a:xfrm>
            <a:off x="2037993" y="5142428"/>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12" name="Text 10"/>
              <p:cNvSpPr/>
              <p:nvPr/>
            </p:nvSpPr>
            <p:spPr>
              <a:xfrm>
                <a:off x="2267783" y="5372219"/>
                <a:ext cx="2777490" cy="347186"/>
              </a:xfrm>
              <a:prstGeom prst="rect">
                <a:avLst/>
              </a:prstGeom>
              <a:noFill/>
              <a:ln/>
            </p:spPr>
            <p:txBody>
              <a:bodyPr wrap="none" rtlCol="0" anchor="t"/>
              <a:lstStyle/>
              <a:p>
                <a:pPr marL="0" indent="0">
                  <a:lnSpc>
                    <a:spcPts val="2734"/>
                  </a:lnSpc>
                  <a:buNone/>
                </a:pPr>
                <a14:m>
                  <m:oMathPara xmlns:m="http://schemas.openxmlformats.org/officeDocument/2006/math">
                    <m:oMathParaPr>
                      <m:jc m:val="centerGroup"/>
                    </m:oMathParaPr>
                    <m:oMath xmlns:m="http://schemas.openxmlformats.org/officeDocument/2006/math">
                      <m:sSub>
                        <m:sSubPr>
                          <m:ctrlPr>
                            <a:rPr lang="en-US" sz="3000" b="1" i="1" dirty="0" smtClean="0">
                              <a:solidFill>
                                <a:srgbClr val="333F70"/>
                              </a:solidFill>
                              <a:latin typeface="Cambria Math" panose="02040503050406030204" pitchFamily="18" charset="0"/>
                              <a:ea typeface="Unbounded" pitchFamily="34" charset="-122"/>
                            </a:rPr>
                          </m:ctrlPr>
                        </m:sSubPr>
                        <m:e>
                          <m:r>
                            <a:rPr lang="el-GR" sz="3000" b="1" i="1" dirty="0" smtClean="0">
                              <a:solidFill>
                                <a:srgbClr val="333F70"/>
                              </a:solidFill>
                              <a:latin typeface="Cambria Math" panose="02040503050406030204" pitchFamily="18" charset="0"/>
                              <a:ea typeface="Unbounded" pitchFamily="34" charset="-122"/>
                            </a:rPr>
                            <m:t>𝝉</m:t>
                          </m:r>
                        </m:e>
                        <m:sub>
                          <m:r>
                            <a:rPr lang="en-GB" sz="3000" b="1" i="1" dirty="0" smtClean="0">
                              <a:solidFill>
                                <a:srgbClr val="333F70"/>
                              </a:solidFill>
                              <a:latin typeface="Cambria Math" panose="02040503050406030204" pitchFamily="18" charset="0"/>
                              <a:ea typeface="Unbounded" pitchFamily="34" charset="-122"/>
                            </a:rPr>
                            <m:t>𝒊</m:t>
                          </m:r>
                        </m:sub>
                      </m:sSub>
                    </m:oMath>
                  </m:oMathPara>
                </a14:m>
                <a:endParaRPr lang="en-US" sz="3000" i="1" dirty="0"/>
              </a:p>
            </p:txBody>
          </p:sp>
        </mc:Choice>
        <mc:Fallback>
          <p:sp>
            <p:nvSpPr>
              <p:cNvPr id="12" name="Text 10"/>
              <p:cNvSpPr>
                <a:spLocks noRot="1" noChangeAspect="1" noMove="1" noResize="1" noEditPoints="1" noAdjustHandles="1" noChangeArrowheads="1" noChangeShapeType="1" noTextEdit="1"/>
              </p:cNvSpPr>
              <p:nvPr/>
            </p:nvSpPr>
            <p:spPr>
              <a:xfrm>
                <a:off x="2267783" y="5372219"/>
                <a:ext cx="2777490" cy="347186"/>
              </a:xfrm>
              <a:prstGeom prst="rect">
                <a:avLst/>
              </a:prstGeom>
              <a:blipFill>
                <a:blip r:embed="rId5"/>
                <a:stretch>
                  <a:fillRect b="-38596"/>
                </a:stretch>
              </a:blipFill>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3" name="Text 11"/>
              <p:cNvSpPr/>
              <p:nvPr/>
            </p:nvSpPr>
            <p:spPr>
              <a:xfrm>
                <a:off x="2267783" y="5852636"/>
                <a:ext cx="4706541" cy="710803"/>
              </a:xfrm>
              <a:prstGeom prst="rect">
                <a:avLst/>
              </a:prstGeom>
              <a:noFill/>
              <a:ln/>
            </p:spPr>
            <p:txBody>
              <a:bodyPr wrap="square" rtlCol="0" anchor="t"/>
              <a:lstStyle/>
              <a:p>
                <a:pPr marL="0" indent="0">
                  <a:lnSpc>
                    <a:spcPts val="2799"/>
                  </a:lnSpc>
                  <a:buNone/>
                </a:pPr>
                <a:r>
                  <a:rPr lang="en-US" sz="2000" dirty="0">
                    <a:solidFill>
                      <a:srgbClr val="333F70"/>
                    </a:solidFill>
                    <a:latin typeface="Open Sans" pitchFamily="34" charset="0"/>
                    <a:ea typeface="Open Sans" pitchFamily="34" charset="-122"/>
                    <a:cs typeface="Open Sans" pitchFamily="34" charset="-120"/>
                  </a:rPr>
                  <a:t>Es un </a:t>
                </a:r>
                <a:r>
                  <a:rPr lang="en-US" sz="2000" dirty="0" err="1">
                    <a:solidFill>
                      <a:srgbClr val="333F70"/>
                    </a:solidFill>
                    <a:latin typeface="Open Sans" pitchFamily="34" charset="0"/>
                    <a:ea typeface="Open Sans" pitchFamily="34" charset="-122"/>
                    <a:cs typeface="Open Sans" pitchFamily="34" charset="-120"/>
                  </a:rPr>
                  <a:t>parámetro</a:t>
                </a:r>
                <a:r>
                  <a:rPr lang="en-US" sz="2000" dirty="0">
                    <a:solidFill>
                      <a:srgbClr val="333F70"/>
                    </a:solidFill>
                    <a:latin typeface="Open Sans" pitchFamily="34" charset="0"/>
                    <a:ea typeface="Open Sans" pitchFamily="34" charset="-122"/>
                    <a:cs typeface="Open Sans" pitchFamily="34" charset="-120"/>
                  </a:rPr>
                  <a:t> que </a:t>
                </a:r>
                <a:r>
                  <a:rPr lang="en-US" sz="2000" dirty="0" err="1">
                    <a:solidFill>
                      <a:srgbClr val="333F70"/>
                    </a:solidFill>
                    <a:latin typeface="Open Sans" pitchFamily="34" charset="0"/>
                    <a:ea typeface="Open Sans" pitchFamily="34" charset="-122"/>
                    <a:cs typeface="Open Sans" pitchFamily="34" charset="-120"/>
                  </a:rPr>
                  <a:t>mide</a:t>
                </a:r>
                <a:r>
                  <a:rPr lang="en-US" sz="2000" dirty="0">
                    <a:solidFill>
                      <a:srgbClr val="333F70"/>
                    </a:solidFill>
                    <a:latin typeface="Open Sans" pitchFamily="34" charset="0"/>
                    <a:ea typeface="Open Sans" pitchFamily="34" charset="-122"/>
                    <a:cs typeface="Open Sans" pitchFamily="34" charset="-120"/>
                  </a:rPr>
                  <a:t> </a:t>
                </a:r>
                <a:r>
                  <a:rPr lang="en-US" sz="2000" dirty="0" err="1">
                    <a:solidFill>
                      <a:srgbClr val="333F70"/>
                    </a:solidFill>
                    <a:latin typeface="Open Sans" pitchFamily="34" charset="0"/>
                    <a:ea typeface="Open Sans" pitchFamily="34" charset="-122"/>
                    <a:cs typeface="Open Sans" pitchFamily="34" charset="-120"/>
                  </a:rPr>
                  <a:t>el</a:t>
                </a:r>
                <a:r>
                  <a:rPr lang="en-US" sz="2000" dirty="0">
                    <a:solidFill>
                      <a:srgbClr val="333F70"/>
                    </a:solidFill>
                    <a:latin typeface="Open Sans" pitchFamily="34" charset="0"/>
                    <a:ea typeface="Open Sans" pitchFamily="34" charset="-122"/>
                    <a:cs typeface="Open Sans" pitchFamily="34" charset="-120"/>
                  </a:rPr>
                  <a:t> </a:t>
                </a:r>
                <a:r>
                  <a:rPr lang="en-US" sz="2000" dirty="0" err="1">
                    <a:solidFill>
                      <a:srgbClr val="333F70"/>
                    </a:solidFill>
                    <a:latin typeface="Open Sans" pitchFamily="34" charset="0"/>
                    <a:ea typeface="Open Sans" pitchFamily="34" charset="-122"/>
                    <a:cs typeface="Open Sans" pitchFamily="34" charset="-120"/>
                  </a:rPr>
                  <a:t>efecto</a:t>
                </a:r>
                <a:r>
                  <a:rPr lang="en-US" sz="2000" dirty="0">
                    <a:solidFill>
                      <a:srgbClr val="333F70"/>
                    </a:solidFill>
                    <a:latin typeface="Open Sans" pitchFamily="34" charset="0"/>
                    <a:ea typeface="Open Sans" pitchFamily="34" charset="-122"/>
                    <a:cs typeface="Open Sans" pitchFamily="34" charset="-120"/>
                  </a:rPr>
                  <a:t> de </a:t>
                </a:r>
                <a:r>
                  <a:rPr lang="en-US" sz="2000" dirty="0" err="1">
                    <a:solidFill>
                      <a:srgbClr val="333F70"/>
                    </a:solidFill>
                    <a:latin typeface="Open Sans" pitchFamily="34" charset="0"/>
                    <a:ea typeface="Open Sans" pitchFamily="34" charset="-122"/>
                    <a:cs typeface="Open Sans" pitchFamily="34" charset="-120"/>
                  </a:rPr>
                  <a:t>tratamiento</a:t>
                </a:r>
                <a:r>
                  <a:rPr lang="en-US" sz="2000" dirty="0">
                    <a:solidFill>
                      <a:srgbClr val="333F70"/>
                    </a:solidFill>
                    <a:latin typeface="Open Sans" pitchFamily="34" charset="0"/>
                    <a:ea typeface="Open Sans" pitchFamily="34" charset="-122"/>
                    <a:cs typeface="Open Sans" pitchFamily="34" charset="-120"/>
                  </a:rPr>
                  <a:t> </a:t>
                </a:r>
                <a14:m>
                  <m:oMath xmlns:m="http://schemas.openxmlformats.org/officeDocument/2006/math">
                    <m:r>
                      <a:rPr lang="en-US" sz="2000" i="1" dirty="0" smtClean="0">
                        <a:solidFill>
                          <a:srgbClr val="333F70"/>
                        </a:solidFill>
                        <a:latin typeface="Cambria Math" panose="02040503050406030204" pitchFamily="18" charset="0"/>
                        <a:ea typeface="Open Sans" pitchFamily="34" charset="-122"/>
                        <a:cs typeface="Open Sans" pitchFamily="34" charset="-120"/>
                      </a:rPr>
                      <m:t>𝑖</m:t>
                    </m:r>
                  </m:oMath>
                </a14:m>
                <a:endParaRPr lang="en-US" sz="2000" dirty="0"/>
              </a:p>
            </p:txBody>
          </p:sp>
        </mc:Choice>
        <mc:Fallback>
          <p:sp>
            <p:nvSpPr>
              <p:cNvPr id="13" name="Text 11"/>
              <p:cNvSpPr>
                <a:spLocks noRot="1" noChangeAspect="1" noMove="1" noResize="1" noEditPoints="1" noAdjustHandles="1" noChangeArrowheads="1" noChangeShapeType="1" noTextEdit="1"/>
              </p:cNvSpPr>
              <p:nvPr/>
            </p:nvSpPr>
            <p:spPr>
              <a:xfrm>
                <a:off x="2267783" y="5852636"/>
                <a:ext cx="4706541" cy="710803"/>
              </a:xfrm>
              <a:prstGeom prst="rect">
                <a:avLst/>
              </a:prstGeom>
              <a:blipFill>
                <a:blip r:embed="rId6"/>
                <a:stretch>
                  <a:fillRect l="-1295" b="-24786"/>
                </a:stretch>
              </a:blipFill>
              <a:ln/>
            </p:spPr>
            <p:txBody>
              <a:bodyPr/>
              <a:lstStyle/>
              <a:p>
                <a:r>
                  <a:rPr lang="es-ES">
                    <a:noFill/>
                  </a:rPr>
                  <a:t> </a:t>
                </a:r>
              </a:p>
            </p:txBody>
          </p:sp>
        </mc:Fallback>
      </mc:AlternateContent>
      <p:sp>
        <p:nvSpPr>
          <p:cNvPr id="14" name="Shape 12"/>
          <p:cNvSpPr/>
          <p:nvPr/>
        </p:nvSpPr>
        <p:spPr>
          <a:xfrm>
            <a:off x="7426285" y="5142428"/>
            <a:ext cx="5166122" cy="1650802"/>
          </a:xfrm>
          <a:prstGeom prst="roundRect">
            <a:avLst>
              <a:gd name="adj" fmla="val 6057"/>
            </a:avLst>
          </a:prstGeom>
          <a:solidFill>
            <a:srgbClr val="D6F5EE"/>
          </a:solidFill>
          <a:ln w="7620">
            <a:solidFill>
              <a:srgbClr val="BCDBD4"/>
            </a:solidFill>
            <a:prstDash val="solid"/>
          </a:ln>
        </p:spPr>
        <p:txBody>
          <a:bodyPr/>
          <a:lstStyle/>
          <a:p>
            <a:endParaRPr lang="es-ES"/>
          </a:p>
        </p:txBody>
      </p:sp>
      <mc:AlternateContent xmlns:mc="http://schemas.openxmlformats.org/markup-compatibility/2006">
        <mc:Choice xmlns:a14="http://schemas.microsoft.com/office/drawing/2010/main" Requires="a14">
          <p:sp>
            <p:nvSpPr>
              <p:cNvPr id="15" name="Text 13"/>
              <p:cNvSpPr/>
              <p:nvPr/>
            </p:nvSpPr>
            <p:spPr>
              <a:xfrm>
                <a:off x="7656076" y="5372219"/>
                <a:ext cx="3693081" cy="347186"/>
              </a:xfrm>
              <a:prstGeom prst="rect">
                <a:avLst/>
              </a:prstGeom>
              <a:noFill/>
              <a:ln/>
            </p:spPr>
            <p:txBody>
              <a:bodyPr wrap="none" rtlCol="0" anchor="t"/>
              <a:lstStyle/>
              <a:p>
                <a:pPr marL="0" indent="0">
                  <a:lnSpc>
                    <a:spcPts val="2734"/>
                  </a:lnSpc>
                  <a:buNone/>
                </a:pPr>
                <a14:m>
                  <m:oMathPara xmlns:m="http://schemas.openxmlformats.org/officeDocument/2006/math">
                    <m:oMathParaPr>
                      <m:jc m:val="centerGroup"/>
                    </m:oMathParaPr>
                    <m:oMath xmlns:m="http://schemas.openxmlformats.org/officeDocument/2006/math">
                      <m:sSub>
                        <m:sSubPr>
                          <m:ctrlPr>
                            <a:rPr lang="en-US" sz="3000" b="1" i="1" dirty="0" smtClean="0">
                              <a:solidFill>
                                <a:srgbClr val="333F70"/>
                              </a:solidFill>
                              <a:latin typeface="Cambria Math" panose="02040503050406030204" pitchFamily="18" charset="0"/>
                              <a:ea typeface="Unbounded" pitchFamily="34" charset="-122"/>
                            </a:rPr>
                          </m:ctrlPr>
                        </m:sSubPr>
                        <m:e>
                          <m:r>
                            <m:rPr>
                              <m:sty m:val="p"/>
                            </m:rPr>
                            <a:rPr lang="el-GR" sz="3000" b="1" i="1" dirty="0" smtClean="0">
                              <a:solidFill>
                                <a:srgbClr val="333F70"/>
                              </a:solidFill>
                              <a:latin typeface="Cambria Math" panose="02040503050406030204" pitchFamily="18" charset="0"/>
                              <a:ea typeface="Unbounded" pitchFamily="34" charset="-122"/>
                            </a:rPr>
                            <m:t>ε</m:t>
                          </m:r>
                        </m:e>
                        <m:sub>
                          <m:r>
                            <a:rPr lang="en-GB" sz="3000" b="1" i="1" dirty="0" smtClean="0">
                              <a:solidFill>
                                <a:srgbClr val="333F70"/>
                              </a:solidFill>
                              <a:latin typeface="Cambria Math" panose="02040503050406030204" pitchFamily="18" charset="0"/>
                              <a:ea typeface="Unbounded" pitchFamily="34" charset="-122"/>
                            </a:rPr>
                            <m:t>𝒊𝒋</m:t>
                          </m:r>
                        </m:sub>
                      </m:sSub>
                    </m:oMath>
                  </m:oMathPara>
                </a14:m>
                <a:endParaRPr lang="en-US" sz="3000" dirty="0"/>
              </a:p>
            </p:txBody>
          </p:sp>
        </mc:Choice>
        <mc:Fallback>
          <p:sp>
            <p:nvSpPr>
              <p:cNvPr id="15" name="Text 13"/>
              <p:cNvSpPr>
                <a:spLocks noRot="1" noChangeAspect="1" noMove="1" noResize="1" noEditPoints="1" noAdjustHandles="1" noChangeArrowheads="1" noChangeShapeType="1" noTextEdit="1"/>
              </p:cNvSpPr>
              <p:nvPr/>
            </p:nvSpPr>
            <p:spPr>
              <a:xfrm>
                <a:off x="7656076" y="5372219"/>
                <a:ext cx="3693081" cy="347186"/>
              </a:xfrm>
              <a:prstGeom prst="rect">
                <a:avLst/>
              </a:prstGeom>
              <a:blipFill>
                <a:blip r:embed="rId7"/>
                <a:stretch>
                  <a:fillRect b="-61404"/>
                </a:stretch>
              </a:blipFill>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6" name="Text 14"/>
              <p:cNvSpPr/>
              <p:nvPr/>
            </p:nvSpPr>
            <p:spPr>
              <a:xfrm>
                <a:off x="7656076" y="5852636"/>
                <a:ext cx="4706541" cy="710803"/>
              </a:xfrm>
              <a:prstGeom prst="rect">
                <a:avLst/>
              </a:prstGeom>
              <a:noFill/>
              <a:ln/>
            </p:spPr>
            <p:txBody>
              <a:bodyPr wrap="square" rtlCol="0" anchor="t"/>
              <a:lstStyle/>
              <a:p>
                <a:pPr>
                  <a:lnSpc>
                    <a:spcPts val="2799"/>
                  </a:lnSpc>
                </a:pPr>
                <a:r>
                  <a:rPr lang="es-ES" sz="2000" dirty="0">
                    <a:solidFill>
                      <a:srgbClr val="333F70"/>
                    </a:solidFill>
                    <a:latin typeface="Open Sans" pitchFamily="34" charset="0"/>
                    <a:ea typeface="Open Sans" pitchFamily="34" charset="-122"/>
                    <a:cs typeface="Open Sans" pitchFamily="34" charset="-120"/>
                  </a:rPr>
                  <a:t>Es el error atribuible a la medición </a:t>
                </a:r>
                <a14:m>
                  <m:oMath xmlns:m="http://schemas.openxmlformats.org/officeDocument/2006/math">
                    <m:sSub>
                      <m:sSubPr>
                        <m:ctrlPr>
                          <a:rPr lang="es-ES" sz="2000" i="1" dirty="0" smtClean="0">
                            <a:solidFill>
                              <a:srgbClr val="333F70"/>
                            </a:solidFill>
                            <a:latin typeface="Cambria Math" panose="02040503050406030204" pitchFamily="18" charset="0"/>
                            <a:ea typeface="Open Sans" pitchFamily="34" charset="-122"/>
                            <a:cs typeface="Open Sans" pitchFamily="34" charset="-120"/>
                          </a:rPr>
                        </m:ctrlPr>
                      </m:sSubPr>
                      <m:e>
                        <m:r>
                          <a:rPr lang="en-GB" sz="2000" b="0" i="1" dirty="0" smtClean="0">
                            <a:solidFill>
                              <a:srgbClr val="333F70"/>
                            </a:solidFill>
                            <a:latin typeface="Cambria Math" panose="02040503050406030204" pitchFamily="18" charset="0"/>
                            <a:ea typeface="Open Sans" pitchFamily="34" charset="-122"/>
                            <a:cs typeface="Open Sans" pitchFamily="34" charset="-120"/>
                          </a:rPr>
                          <m:t>𝑌</m:t>
                        </m:r>
                      </m:e>
                      <m:sub>
                        <m:r>
                          <a:rPr lang="en-GB" sz="2000" b="0" i="1" dirty="0" smtClean="0">
                            <a:solidFill>
                              <a:srgbClr val="333F70"/>
                            </a:solidFill>
                            <a:latin typeface="Cambria Math" panose="02040503050406030204" pitchFamily="18" charset="0"/>
                            <a:ea typeface="Open Sans" pitchFamily="34" charset="-122"/>
                            <a:cs typeface="Open Sans" pitchFamily="34" charset="-120"/>
                          </a:rPr>
                          <m:t>𝑖𝑗</m:t>
                        </m:r>
                      </m:sub>
                    </m:sSub>
                  </m:oMath>
                </a14:m>
                <a:endParaRPr lang="en-US" sz="2000" dirty="0">
                  <a:solidFill>
                    <a:srgbClr val="333F70"/>
                  </a:solidFill>
                  <a:latin typeface="Open Sans" pitchFamily="34" charset="0"/>
                  <a:ea typeface="Open Sans" pitchFamily="34" charset="-122"/>
                  <a:cs typeface="Open Sans" pitchFamily="34" charset="-120"/>
                </a:endParaRPr>
              </a:p>
            </p:txBody>
          </p:sp>
        </mc:Choice>
        <mc:Fallback>
          <p:sp>
            <p:nvSpPr>
              <p:cNvPr id="16" name="Text 14"/>
              <p:cNvSpPr>
                <a:spLocks noRot="1" noChangeAspect="1" noMove="1" noResize="1" noEditPoints="1" noAdjustHandles="1" noChangeArrowheads="1" noChangeShapeType="1" noTextEdit="1"/>
              </p:cNvSpPr>
              <p:nvPr/>
            </p:nvSpPr>
            <p:spPr>
              <a:xfrm>
                <a:off x="7656076" y="5852636"/>
                <a:ext cx="4706541" cy="710803"/>
              </a:xfrm>
              <a:prstGeom prst="rect">
                <a:avLst/>
              </a:prstGeom>
              <a:blipFill>
                <a:blip r:embed="rId8"/>
                <a:stretch>
                  <a:fillRect l="-1425" t="-855"/>
                </a:stretch>
              </a:blipFill>
              <a:ln/>
            </p:spPr>
            <p:txBody>
              <a:bodyPr/>
              <a:lstStyle/>
              <a:p>
                <a:r>
                  <a:rPr lang="es-ES">
                    <a:noFill/>
                  </a:rPr>
                  <a:t> </a:t>
                </a:r>
              </a:p>
            </p:txBody>
          </p:sp>
        </mc:Fallback>
      </mc:AlternateContent>
      <p:sp>
        <p:nvSpPr>
          <p:cNvPr id="17" name="Text 5">
            <a:extLst>
              <a:ext uri="{FF2B5EF4-FFF2-40B4-BE49-F238E27FC236}">
                <a16:creationId xmlns:a16="http://schemas.microsoft.com/office/drawing/2014/main" id="{3A011212-42CA-7149-3EAD-51CC3AEED692}"/>
              </a:ext>
            </a:extLst>
          </p:cNvPr>
          <p:cNvSpPr/>
          <p:nvPr/>
        </p:nvSpPr>
        <p:spPr>
          <a:xfrm>
            <a:off x="5073014" y="2176998"/>
            <a:ext cx="4706541" cy="710803"/>
          </a:xfrm>
          <a:prstGeom prst="rect">
            <a:avLst/>
          </a:prstGeom>
          <a:noFill/>
          <a:ln/>
        </p:spPr>
        <p:txBody>
          <a:bodyPr wrap="square" rtlCol="0" anchor="t"/>
          <a:lstStyle/>
          <a:p>
            <a:pPr marL="0" indent="0">
              <a:lnSpc>
                <a:spcPts val="2799"/>
              </a:lnSpc>
              <a:buNone/>
            </a:pPr>
            <a:endParaRPr lang="en-US" sz="1750" dirty="0"/>
          </a:p>
        </p:txBody>
      </p:sp>
      <p:pic>
        <p:nvPicPr>
          <p:cNvPr id="20" name="Imagen 19">
            <a:extLst>
              <a:ext uri="{FF2B5EF4-FFF2-40B4-BE49-F238E27FC236}">
                <a16:creationId xmlns:a16="http://schemas.microsoft.com/office/drawing/2014/main" id="{53909A98-5C69-5987-597B-1BBEF48808B4}"/>
              </a:ext>
            </a:extLst>
          </p:cNvPr>
          <p:cNvPicPr>
            <a:picLocks noChangeAspect="1"/>
          </p:cNvPicPr>
          <p:nvPr/>
        </p:nvPicPr>
        <p:blipFill>
          <a:blip r:embed="rId9"/>
          <a:stretch>
            <a:fillRect/>
          </a:stretch>
        </p:blipFill>
        <p:spPr>
          <a:xfrm>
            <a:off x="5667959" y="2257485"/>
            <a:ext cx="2854416" cy="700861"/>
          </a:xfrm>
          <a:prstGeom prst="rect">
            <a:avLst/>
          </a:prstGeom>
        </p:spPr>
      </p:pic>
    </p:spTree>
    <p:extLst>
      <p:ext uri="{BB962C8B-B14F-4D97-AF65-F5344CB8AC3E}">
        <p14:creationId xmlns:p14="http://schemas.microsoft.com/office/powerpoint/2010/main" val="182973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p:sp>
        <p:nvSpPr>
          <p:cNvPr id="4" name="Text 2"/>
          <p:cNvSpPr/>
          <p:nvPr/>
        </p:nvSpPr>
        <p:spPr>
          <a:xfrm>
            <a:off x="2037993" y="518100"/>
            <a:ext cx="10554414" cy="1388745"/>
          </a:xfrm>
          <a:prstGeom prst="rect">
            <a:avLst/>
          </a:prstGeom>
          <a:noFill/>
          <a:ln/>
        </p:spPr>
        <p:txBody>
          <a:bodyPr wrap="square" rtlCol="0" anchor="t"/>
          <a:lstStyle/>
          <a:p>
            <a:pPr marL="0" indent="0" algn="ctr">
              <a:lnSpc>
                <a:spcPts val="5468"/>
              </a:lnSpc>
              <a:buNone/>
            </a:pPr>
            <a:r>
              <a:rPr lang="es-ES" sz="4374" b="1" dirty="0">
                <a:solidFill>
                  <a:srgbClr val="333F70"/>
                </a:solidFill>
                <a:latin typeface="Unbounded" pitchFamily="34" charset="0"/>
                <a:ea typeface="Unbounded" pitchFamily="34" charset="-122"/>
              </a:rPr>
              <a:t>ANOVA para el diseño completamente al azar (DCA)</a:t>
            </a:r>
          </a:p>
          <a:p>
            <a:pPr algn="just">
              <a:lnSpc>
                <a:spcPct val="150000"/>
              </a:lnSpc>
            </a:pPr>
            <a:r>
              <a:rPr lang="es-ES" sz="2000" dirty="0">
                <a:solidFill>
                  <a:srgbClr val="333F70"/>
                </a:solidFill>
                <a:latin typeface="Open Sans" pitchFamily="34" charset="0"/>
                <a:ea typeface="Open Sans" pitchFamily="34" charset="-122"/>
                <a:cs typeface="Open Sans" pitchFamily="34" charset="-120"/>
              </a:rPr>
              <a:t>El análisis de varianza (ANOVA) es la técnica central en el análisis de datos experimentales.</a:t>
            </a:r>
          </a:p>
          <a:p>
            <a:pPr algn="just">
              <a:lnSpc>
                <a:spcPct val="150000"/>
              </a:lnSpc>
            </a:pPr>
            <a:r>
              <a:rPr lang="es-ES" sz="2000" dirty="0">
                <a:solidFill>
                  <a:srgbClr val="333F70"/>
                </a:solidFill>
                <a:latin typeface="Open Sans" pitchFamily="34" charset="0"/>
                <a:ea typeface="Open Sans" pitchFamily="34" charset="-122"/>
                <a:cs typeface="Open Sans" pitchFamily="34" charset="-120"/>
              </a:rPr>
              <a:t>La idea general de esta técnica es separar la variación total en las partes con las que contribuye cada fuente de variación en el experimento. En el caso del DCA se separan la variabilidad debida a los tratamientos y la debida al error.</a:t>
            </a:r>
            <a:endParaRPr lang="en-US" sz="2000" dirty="0">
              <a:solidFill>
                <a:srgbClr val="333F70"/>
              </a:solidFill>
              <a:latin typeface="Open Sans" pitchFamily="34" charset="0"/>
              <a:ea typeface="Open Sans" pitchFamily="34" charset="-122"/>
              <a:cs typeface="Open Sans" pitchFamily="34" charset="-120"/>
            </a:endParaRPr>
          </a:p>
        </p:txBody>
      </p:sp>
      <p:sp>
        <p:nvSpPr>
          <p:cNvPr id="17" name="Text 5">
            <a:extLst>
              <a:ext uri="{FF2B5EF4-FFF2-40B4-BE49-F238E27FC236}">
                <a16:creationId xmlns:a16="http://schemas.microsoft.com/office/drawing/2014/main" id="{3A011212-42CA-7149-3EAD-51CC3AEED692}"/>
              </a:ext>
            </a:extLst>
          </p:cNvPr>
          <p:cNvSpPr/>
          <p:nvPr/>
        </p:nvSpPr>
        <p:spPr>
          <a:xfrm>
            <a:off x="5073014" y="2176998"/>
            <a:ext cx="4706541" cy="710803"/>
          </a:xfrm>
          <a:prstGeom prst="rect">
            <a:avLst/>
          </a:prstGeom>
          <a:noFill/>
          <a:ln/>
        </p:spPr>
        <p:txBody>
          <a:bodyPr wrap="square" rtlCol="0" anchor="t"/>
          <a:lstStyle/>
          <a:p>
            <a:pPr marL="0" indent="0">
              <a:lnSpc>
                <a:spcPts val="2799"/>
              </a:lnSpc>
              <a:buNone/>
            </a:pPr>
            <a:endParaRPr lang="en-US" sz="1750" dirty="0"/>
          </a:p>
        </p:txBody>
      </p:sp>
      <p:pic>
        <p:nvPicPr>
          <p:cNvPr id="19" name="Imagen 18">
            <a:extLst>
              <a:ext uri="{FF2B5EF4-FFF2-40B4-BE49-F238E27FC236}">
                <a16:creationId xmlns:a16="http://schemas.microsoft.com/office/drawing/2014/main" id="{4261642D-FD79-8D4E-74DA-052FC9114BDC}"/>
              </a:ext>
            </a:extLst>
          </p:cNvPr>
          <p:cNvPicPr>
            <a:picLocks noChangeAspect="1"/>
          </p:cNvPicPr>
          <p:nvPr/>
        </p:nvPicPr>
        <p:blipFill>
          <a:blip r:embed="rId3"/>
          <a:stretch>
            <a:fillRect/>
          </a:stretch>
        </p:blipFill>
        <p:spPr>
          <a:xfrm>
            <a:off x="3632835" y="4332922"/>
            <a:ext cx="8324850" cy="3495675"/>
          </a:xfrm>
          <a:prstGeom prst="rect">
            <a:avLst/>
          </a:prstGeom>
        </p:spPr>
      </p:pic>
    </p:spTree>
    <p:extLst>
      <p:ext uri="{BB962C8B-B14F-4D97-AF65-F5344CB8AC3E}">
        <p14:creationId xmlns:p14="http://schemas.microsoft.com/office/powerpoint/2010/main" val="216590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51387" y="-304404"/>
            <a:ext cx="2193165" cy="1652386"/>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69969" y="506575"/>
            <a:ext cx="774441" cy="77444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052178" y="786168"/>
            <a:ext cx="824966" cy="8249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227971" y="0"/>
            <a:ext cx="3402429" cy="1777004"/>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71612" y="7338601"/>
            <a:ext cx="1793416" cy="890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8E3B68ED-B0FE-6518-DF60-14E909C5C6B7}"/>
              </a:ext>
            </a:extLst>
          </p:cNvPr>
          <p:cNvPicPr>
            <a:picLocks noChangeAspect="1"/>
          </p:cNvPicPr>
          <p:nvPr/>
        </p:nvPicPr>
        <p:blipFill>
          <a:blip r:embed="rId2"/>
          <a:stretch>
            <a:fillRect/>
          </a:stretch>
        </p:blipFill>
        <p:spPr>
          <a:xfrm>
            <a:off x="2298357" y="1530384"/>
            <a:ext cx="9415848" cy="553180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24896" y="7743771"/>
            <a:ext cx="977883" cy="48582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32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txBody>
          <a:bodyPr/>
          <a:lstStyle/>
          <a:p>
            <a:endParaRPr lang="es-ES"/>
          </a:p>
        </p:txBody>
      </p:sp>
      <p:sp>
        <p:nvSpPr>
          <p:cNvPr id="3" name="Shape 1"/>
          <p:cNvSpPr/>
          <p:nvPr/>
        </p:nvSpPr>
        <p:spPr>
          <a:xfrm>
            <a:off x="0" y="0"/>
            <a:ext cx="14630400" cy="8229600"/>
          </a:xfrm>
          <a:prstGeom prst="rect">
            <a:avLst/>
          </a:prstGeom>
          <a:solidFill>
            <a:srgbClr val="FFFFFF"/>
          </a:solidFill>
          <a:ln/>
        </p:spPr>
        <p:txBody>
          <a:bodyPr/>
          <a:lstStyle/>
          <a:p>
            <a:endParaRPr lang="es-ES"/>
          </a:p>
        </p:txBody>
      </p:sp>
      <mc:AlternateContent xmlns:mc="http://schemas.openxmlformats.org/markup-compatibility/2006">
        <mc:Choice xmlns:a14="http://schemas.microsoft.com/office/drawing/2010/main" Requires="a14">
          <p:sp>
            <p:nvSpPr>
              <p:cNvPr id="4" name="Text 2"/>
              <p:cNvSpPr/>
              <p:nvPr/>
            </p:nvSpPr>
            <p:spPr>
              <a:xfrm>
                <a:off x="2037993" y="404753"/>
                <a:ext cx="10554414" cy="1388745"/>
              </a:xfrm>
              <a:prstGeom prst="rect">
                <a:avLst/>
              </a:prstGeom>
              <a:noFill/>
              <a:ln/>
            </p:spPr>
            <p:txBody>
              <a:bodyPr wrap="square" rtlCol="0" anchor="t"/>
              <a:lstStyle/>
              <a:p>
                <a:pPr marL="0" indent="0" algn="ctr">
                  <a:lnSpc>
                    <a:spcPts val="5468"/>
                  </a:lnSpc>
                  <a:buNone/>
                </a:pPr>
                <a:r>
                  <a:rPr lang="es-ES" sz="4374" b="1" dirty="0">
                    <a:solidFill>
                      <a:srgbClr val="333F70"/>
                    </a:solidFill>
                    <a:latin typeface="Unbounded" pitchFamily="34" charset="0"/>
                    <a:ea typeface="Unbounded" pitchFamily="34" charset="-122"/>
                  </a:rPr>
                  <a:t>Notación de puntos</a:t>
                </a:r>
              </a:p>
              <a:p>
                <a:pPr marL="0" indent="0" algn="ctr">
                  <a:lnSpc>
                    <a:spcPts val="5468"/>
                  </a:lnSpc>
                  <a:buNone/>
                </a:pPr>
                <a:endParaRPr lang="es-ES" sz="4374" b="1" dirty="0">
                  <a:solidFill>
                    <a:srgbClr val="333F70"/>
                  </a:solidFill>
                  <a:latin typeface="Unbounded" pitchFamily="34" charset="0"/>
                  <a:ea typeface="Unbounded" pitchFamily="34" charset="-122"/>
                </a:endParaRPr>
              </a:p>
              <a:p>
                <a:pPr algn="just">
                  <a:lnSpc>
                    <a:spcPct val="150000"/>
                  </a:lnSpc>
                </a:pPr>
                <a:r>
                  <a:rPr lang="es-ES" sz="2000" dirty="0">
                    <a:solidFill>
                      <a:srgbClr val="333F70"/>
                    </a:solidFill>
                    <a:latin typeface="Open Sans" pitchFamily="34" charset="0"/>
                    <a:ea typeface="Open Sans" pitchFamily="34" charset="-122"/>
                    <a:cs typeface="Open Sans" pitchFamily="34" charset="-120"/>
                  </a:rPr>
                  <a:t>Sirve para representar de manera abreviada cantidades numéricas que se pueden calcular a partir de los datos experimentales, donde </a:t>
                </a:r>
                <a14:m>
                  <m:oMath xmlns:m="http://schemas.openxmlformats.org/officeDocument/2006/math">
                    <m:sSub>
                      <m:sSubPr>
                        <m:ctrlPr>
                          <a:rPr lang="es-ES" sz="2000" i="1" smtClean="0">
                            <a:solidFill>
                              <a:srgbClr val="333F70"/>
                            </a:solidFill>
                            <a:latin typeface="Cambria Math" panose="02040503050406030204" pitchFamily="18" charset="0"/>
                            <a:ea typeface="Open Sans" pitchFamily="34" charset="-122"/>
                            <a:cs typeface="Open Sans" pitchFamily="34" charset="-120"/>
                          </a:rPr>
                        </m:ctrlPr>
                      </m:sSubPr>
                      <m:e>
                        <m:r>
                          <a:rPr lang="en-GB" sz="2000" b="0" i="1" smtClean="0">
                            <a:solidFill>
                              <a:srgbClr val="333F70"/>
                            </a:solidFill>
                            <a:latin typeface="Cambria Math" panose="02040503050406030204" pitchFamily="18" charset="0"/>
                            <a:ea typeface="Open Sans" pitchFamily="34" charset="-122"/>
                            <a:cs typeface="Open Sans" pitchFamily="34" charset="-120"/>
                          </a:rPr>
                          <m:t>𝑌</m:t>
                        </m:r>
                      </m:e>
                      <m:sub>
                        <m:r>
                          <a:rPr lang="en-GB" sz="2000" b="0" i="1" smtClean="0">
                            <a:solidFill>
                              <a:srgbClr val="333F70"/>
                            </a:solidFill>
                            <a:latin typeface="Cambria Math" panose="02040503050406030204" pitchFamily="18" charset="0"/>
                            <a:ea typeface="Open Sans" pitchFamily="34" charset="-122"/>
                            <a:cs typeface="Open Sans" pitchFamily="34" charset="-120"/>
                          </a:rPr>
                          <m:t>𝑖𝑗</m:t>
                        </m:r>
                      </m:sub>
                    </m:sSub>
                  </m:oMath>
                </a14:m>
                <a:r>
                  <a:rPr lang="es-ES" sz="2000" dirty="0">
                    <a:solidFill>
                      <a:srgbClr val="333F70"/>
                    </a:solidFill>
                    <a:latin typeface="Open Sans" pitchFamily="34" charset="0"/>
                    <a:ea typeface="Open Sans" pitchFamily="34" charset="-122"/>
                    <a:cs typeface="Open Sans" pitchFamily="34" charset="-120"/>
                  </a:rPr>
                  <a:t> representa la j-</a:t>
                </a:r>
                <a:r>
                  <a:rPr lang="es-ES" sz="2000" dirty="0" err="1">
                    <a:solidFill>
                      <a:srgbClr val="333F70"/>
                    </a:solidFill>
                    <a:latin typeface="Open Sans" pitchFamily="34" charset="0"/>
                    <a:ea typeface="Open Sans" pitchFamily="34" charset="-122"/>
                    <a:cs typeface="Open Sans" pitchFamily="34" charset="-120"/>
                  </a:rPr>
                  <a:t>ésima</a:t>
                </a:r>
                <a:r>
                  <a:rPr lang="es-ES" sz="2000" dirty="0">
                    <a:solidFill>
                      <a:srgbClr val="333F70"/>
                    </a:solidFill>
                    <a:latin typeface="Open Sans" pitchFamily="34" charset="0"/>
                    <a:ea typeface="Open Sans" pitchFamily="34" charset="-122"/>
                    <a:cs typeface="Open Sans" pitchFamily="34" charset="-120"/>
                  </a:rPr>
                  <a:t> observación en el tratamiento </a:t>
                </a:r>
                <a14:m>
                  <m:oMath xmlns:m="http://schemas.openxmlformats.org/officeDocument/2006/math">
                    <m:r>
                      <a:rPr lang="es-ES" sz="2000" i="1" dirty="0" smtClean="0">
                        <a:solidFill>
                          <a:srgbClr val="333F70"/>
                        </a:solidFill>
                        <a:latin typeface="Cambria Math" panose="02040503050406030204" pitchFamily="18" charset="0"/>
                        <a:ea typeface="Open Sans" pitchFamily="34" charset="-122"/>
                        <a:cs typeface="Open Sans" pitchFamily="34" charset="-120"/>
                      </a:rPr>
                      <m:t>𝑖</m:t>
                    </m:r>
                  </m:oMath>
                </a14:m>
                <a:r>
                  <a:rPr lang="es-ES" sz="2000" dirty="0">
                    <a:solidFill>
                      <a:srgbClr val="333F70"/>
                    </a:solidFill>
                    <a:latin typeface="Open Sans" pitchFamily="34" charset="0"/>
                    <a:ea typeface="Open Sans" pitchFamily="34" charset="-122"/>
                    <a:cs typeface="Open Sans" pitchFamily="34" charset="-120"/>
                  </a:rPr>
                  <a:t>, </a:t>
                </a:r>
                <a14:m>
                  <m:oMath xmlns:m="http://schemas.openxmlformats.org/officeDocument/2006/math">
                    <m:r>
                      <a:rPr lang="es-ES" sz="2000" i="1" dirty="0" smtClean="0">
                        <a:solidFill>
                          <a:srgbClr val="333F70"/>
                        </a:solidFill>
                        <a:latin typeface="Cambria Math" panose="02040503050406030204" pitchFamily="18" charset="0"/>
                        <a:ea typeface="Open Sans" pitchFamily="34" charset="-122"/>
                        <a:cs typeface="Open Sans" pitchFamily="34" charset="-120"/>
                      </a:rPr>
                      <m:t>𝑐𝑜𝑛</m:t>
                    </m:r>
                    <m:r>
                      <a:rPr lang="es-ES" sz="2000" i="1" dirty="0" smtClean="0">
                        <a:solidFill>
                          <a:srgbClr val="333F70"/>
                        </a:solidFill>
                        <a:latin typeface="Cambria Math" panose="02040503050406030204" pitchFamily="18" charset="0"/>
                        <a:ea typeface="Open Sans" pitchFamily="34" charset="-122"/>
                        <a:cs typeface="Open Sans" pitchFamily="34" charset="-120"/>
                      </a:rPr>
                      <m:t> </m:t>
                    </m:r>
                    <m:r>
                      <a:rPr lang="es-ES" sz="2000" i="1" dirty="0" smtClean="0">
                        <a:solidFill>
                          <a:srgbClr val="333F70"/>
                        </a:solidFill>
                        <a:latin typeface="Cambria Math" panose="02040503050406030204" pitchFamily="18" charset="0"/>
                        <a:ea typeface="Open Sans" pitchFamily="34" charset="-122"/>
                        <a:cs typeface="Open Sans" pitchFamily="34" charset="-120"/>
                      </a:rPr>
                      <m:t>𝑖</m:t>
                    </m:r>
                    <m:r>
                      <a:rPr lang="es-ES" sz="2000" i="1" dirty="0" smtClean="0">
                        <a:solidFill>
                          <a:srgbClr val="333F70"/>
                        </a:solidFill>
                        <a:latin typeface="Cambria Math" panose="02040503050406030204" pitchFamily="18" charset="0"/>
                        <a:ea typeface="Open Sans" pitchFamily="34" charset="-122"/>
                        <a:cs typeface="Open Sans" pitchFamily="34" charset="-120"/>
                      </a:rPr>
                      <m:t> = 1, 2, …, </m:t>
                    </m:r>
                    <m:r>
                      <a:rPr lang="es-ES" sz="2000" i="1" dirty="0" smtClean="0">
                        <a:solidFill>
                          <a:srgbClr val="333F70"/>
                        </a:solidFill>
                        <a:latin typeface="Cambria Math" panose="02040503050406030204" pitchFamily="18" charset="0"/>
                        <a:ea typeface="Open Sans" pitchFamily="34" charset="-122"/>
                        <a:cs typeface="Open Sans" pitchFamily="34" charset="-120"/>
                      </a:rPr>
                      <m:t>𝑘</m:t>
                    </m:r>
                    <m:r>
                      <a:rPr lang="es-ES" sz="2000" i="1" dirty="0" smtClean="0">
                        <a:solidFill>
                          <a:srgbClr val="333F70"/>
                        </a:solidFill>
                        <a:latin typeface="Cambria Math" panose="02040503050406030204" pitchFamily="18" charset="0"/>
                        <a:ea typeface="Open Sans" pitchFamily="34" charset="-122"/>
                        <a:cs typeface="Open Sans" pitchFamily="34" charset="-120"/>
                      </a:rPr>
                      <m:t> </m:t>
                    </m:r>
                  </m:oMath>
                </a14:m>
                <a:r>
                  <a:rPr lang="es-ES" sz="2000" dirty="0">
                    <a:solidFill>
                      <a:srgbClr val="333F70"/>
                    </a:solidFill>
                    <a:latin typeface="Open Sans" pitchFamily="34" charset="0"/>
                    <a:ea typeface="Open Sans" pitchFamily="34" charset="-122"/>
                    <a:cs typeface="Open Sans" pitchFamily="34" charset="-120"/>
                  </a:rPr>
                  <a:t>y </a:t>
                </a:r>
                <a14:m>
                  <m:oMath xmlns:m="http://schemas.openxmlformats.org/officeDocument/2006/math">
                    <m:r>
                      <a:rPr lang="es-ES" sz="2000" i="1" dirty="0" smtClean="0">
                        <a:solidFill>
                          <a:srgbClr val="333F70"/>
                        </a:solidFill>
                        <a:latin typeface="Cambria Math" panose="02040503050406030204" pitchFamily="18" charset="0"/>
                        <a:ea typeface="Open Sans" pitchFamily="34" charset="-122"/>
                        <a:cs typeface="Open Sans" pitchFamily="34" charset="-120"/>
                      </a:rPr>
                      <m:t>𝑗</m:t>
                    </m:r>
                    <m:r>
                      <a:rPr lang="es-ES" sz="2000" i="1" dirty="0" smtClean="0">
                        <a:solidFill>
                          <a:srgbClr val="333F70"/>
                        </a:solidFill>
                        <a:latin typeface="Cambria Math" panose="02040503050406030204" pitchFamily="18" charset="0"/>
                        <a:ea typeface="Open Sans" pitchFamily="34" charset="-122"/>
                        <a:cs typeface="Open Sans" pitchFamily="34" charset="-120"/>
                      </a:rPr>
                      <m:t> = 1, 2, …, </m:t>
                    </m:r>
                    <m:sSub>
                      <m:sSubPr>
                        <m:ctrlPr>
                          <a:rPr lang="es-ES" sz="2000" i="1" dirty="0" smtClean="0">
                            <a:solidFill>
                              <a:srgbClr val="333F70"/>
                            </a:solidFill>
                            <a:latin typeface="Cambria Math" panose="02040503050406030204" pitchFamily="18" charset="0"/>
                            <a:ea typeface="Open Sans" pitchFamily="34" charset="-122"/>
                            <a:cs typeface="Open Sans" pitchFamily="34" charset="-120"/>
                          </a:rPr>
                        </m:ctrlPr>
                      </m:sSubPr>
                      <m:e>
                        <m:r>
                          <a:rPr lang="en-GB" sz="2000" b="0" i="1" dirty="0" smtClean="0">
                            <a:solidFill>
                              <a:srgbClr val="333F70"/>
                            </a:solidFill>
                            <a:latin typeface="Cambria Math" panose="02040503050406030204" pitchFamily="18" charset="0"/>
                            <a:ea typeface="Open Sans" pitchFamily="34" charset="-122"/>
                            <a:cs typeface="Open Sans" pitchFamily="34" charset="-120"/>
                          </a:rPr>
                          <m:t>𝑛</m:t>
                        </m:r>
                      </m:e>
                      <m:sub>
                        <m:r>
                          <a:rPr lang="en-GB" sz="2000" b="0" i="1" dirty="0" smtClean="0">
                            <a:solidFill>
                              <a:srgbClr val="333F70"/>
                            </a:solidFill>
                            <a:latin typeface="Cambria Math" panose="02040503050406030204" pitchFamily="18" charset="0"/>
                            <a:ea typeface="Open Sans" pitchFamily="34" charset="-122"/>
                            <a:cs typeface="Open Sans" pitchFamily="34" charset="-120"/>
                          </a:rPr>
                          <m:t>𝑖</m:t>
                        </m:r>
                      </m:sub>
                    </m:sSub>
                  </m:oMath>
                </a14:m>
                <a:r>
                  <a:rPr lang="es-ES" sz="2000" dirty="0">
                    <a:solidFill>
                      <a:srgbClr val="333F70"/>
                    </a:solidFill>
                    <a:latin typeface="Open Sans" pitchFamily="34" charset="0"/>
                    <a:ea typeface="Open Sans" pitchFamily="34" charset="-122"/>
                    <a:cs typeface="Open Sans" pitchFamily="34" charset="-120"/>
                  </a:rPr>
                  <a:t>. Las cantidades de interés son las siguientes:</a:t>
                </a:r>
              </a:p>
              <a:p>
                <a:pPr algn="just">
                  <a:lnSpc>
                    <a:spcPct val="150000"/>
                  </a:lnSpc>
                </a:pPr>
                <a:endParaRPr lang="es-ES" sz="2000" dirty="0">
                  <a:solidFill>
                    <a:srgbClr val="333F70"/>
                  </a:solidFill>
                  <a:latin typeface="Open Sans" pitchFamily="34" charset="0"/>
                  <a:ea typeface="Open Sans" pitchFamily="34" charset="-122"/>
                  <a:cs typeface="Open Sans" pitchFamily="34" charset="-120"/>
                </a:endParaRPr>
              </a:p>
            </p:txBody>
          </p:sp>
        </mc:Choice>
        <mc:Fallback>
          <p:sp>
            <p:nvSpPr>
              <p:cNvPr id="4" name="Text 2"/>
              <p:cNvSpPr>
                <a:spLocks noRot="1" noChangeAspect="1" noMove="1" noResize="1" noEditPoints="1" noAdjustHandles="1" noChangeArrowheads="1" noChangeShapeType="1" noTextEdit="1"/>
              </p:cNvSpPr>
              <p:nvPr/>
            </p:nvSpPr>
            <p:spPr>
              <a:xfrm>
                <a:off x="2037993" y="404753"/>
                <a:ext cx="10554414" cy="1388745"/>
              </a:xfrm>
              <a:prstGeom prst="rect">
                <a:avLst/>
              </a:prstGeom>
              <a:blipFill>
                <a:blip r:embed="rId3"/>
                <a:stretch>
                  <a:fillRect l="-577" t="-9211" r="-577" b="-145614"/>
                </a:stretch>
              </a:blipFill>
              <a:ln/>
            </p:spPr>
            <p:txBody>
              <a:bodyPr/>
              <a:lstStyle/>
              <a:p>
                <a:r>
                  <a:rPr lang="es-ES">
                    <a:noFill/>
                  </a:rPr>
                  <a:t> </a:t>
                </a:r>
              </a:p>
            </p:txBody>
          </p:sp>
        </mc:Fallback>
      </mc:AlternateContent>
      <p:sp>
        <p:nvSpPr>
          <p:cNvPr id="17" name="Text 5">
            <a:extLst>
              <a:ext uri="{FF2B5EF4-FFF2-40B4-BE49-F238E27FC236}">
                <a16:creationId xmlns:a16="http://schemas.microsoft.com/office/drawing/2014/main" id="{3A011212-42CA-7149-3EAD-51CC3AEED692}"/>
              </a:ext>
            </a:extLst>
          </p:cNvPr>
          <p:cNvSpPr/>
          <p:nvPr/>
        </p:nvSpPr>
        <p:spPr>
          <a:xfrm>
            <a:off x="5073014" y="2176998"/>
            <a:ext cx="4706541" cy="710803"/>
          </a:xfrm>
          <a:prstGeom prst="rect">
            <a:avLst/>
          </a:prstGeom>
          <a:noFill/>
          <a:ln/>
        </p:spPr>
        <p:txBody>
          <a:bodyPr wrap="square" rtlCol="0" anchor="t"/>
          <a:lstStyle/>
          <a:p>
            <a:pPr marL="0" indent="0">
              <a:lnSpc>
                <a:spcPts val="2799"/>
              </a:lnSpc>
              <a:buNone/>
            </a:pPr>
            <a:endParaRPr lang="en-US" sz="1750" dirty="0"/>
          </a:p>
        </p:txBody>
      </p:sp>
      <p:pic>
        <p:nvPicPr>
          <p:cNvPr id="8" name="Imagen 7">
            <a:extLst>
              <a:ext uri="{FF2B5EF4-FFF2-40B4-BE49-F238E27FC236}">
                <a16:creationId xmlns:a16="http://schemas.microsoft.com/office/drawing/2014/main" id="{9AC6CA17-D273-FD63-2AD2-1A303AD38BFB}"/>
              </a:ext>
            </a:extLst>
          </p:cNvPr>
          <p:cNvPicPr>
            <a:picLocks noChangeAspect="1"/>
          </p:cNvPicPr>
          <p:nvPr/>
        </p:nvPicPr>
        <p:blipFill>
          <a:blip r:embed="rId4"/>
          <a:stretch>
            <a:fillRect/>
          </a:stretch>
        </p:blipFill>
        <p:spPr>
          <a:xfrm>
            <a:off x="3928110" y="3892541"/>
            <a:ext cx="7162800" cy="1457325"/>
          </a:xfrm>
          <a:prstGeom prst="rect">
            <a:avLst/>
          </a:prstGeom>
        </p:spPr>
      </p:pic>
      <p:pic>
        <p:nvPicPr>
          <p:cNvPr id="10" name="Imagen 9">
            <a:extLst>
              <a:ext uri="{FF2B5EF4-FFF2-40B4-BE49-F238E27FC236}">
                <a16:creationId xmlns:a16="http://schemas.microsoft.com/office/drawing/2014/main" id="{D0FB26DD-A730-3133-198F-C757732F1835}"/>
              </a:ext>
            </a:extLst>
          </p:cNvPr>
          <p:cNvPicPr>
            <a:picLocks noChangeAspect="1"/>
          </p:cNvPicPr>
          <p:nvPr/>
        </p:nvPicPr>
        <p:blipFill>
          <a:blip r:embed="rId5"/>
          <a:stretch>
            <a:fillRect/>
          </a:stretch>
        </p:blipFill>
        <p:spPr>
          <a:xfrm>
            <a:off x="2852737" y="5606893"/>
            <a:ext cx="10067925" cy="1495425"/>
          </a:xfrm>
          <a:prstGeom prst="rect">
            <a:avLst/>
          </a:prstGeom>
        </p:spPr>
      </p:pic>
    </p:spTree>
    <p:extLst>
      <p:ext uri="{BB962C8B-B14F-4D97-AF65-F5344CB8AC3E}">
        <p14:creationId xmlns:p14="http://schemas.microsoft.com/office/powerpoint/2010/main" val="2636238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374</TotalTime>
  <Words>615</Words>
  <Application>Microsoft Office PowerPoint</Application>
  <PresentationFormat>Personalizado</PresentationFormat>
  <Paragraphs>74</Paragraphs>
  <Slides>13</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Cambria Math</vt:lpstr>
      <vt:lpstr>Open Sans</vt:lpstr>
      <vt:lpstr>Times-Roman</vt:lpstr>
      <vt:lpstr>Unbounded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Jenny Patricia Paredes Fierro</cp:lastModifiedBy>
  <cp:revision>4</cp:revision>
  <dcterms:created xsi:type="dcterms:W3CDTF">2024-04-11T12:35:04Z</dcterms:created>
  <dcterms:modified xsi:type="dcterms:W3CDTF">2024-04-11T18:50:15Z</dcterms:modified>
</cp:coreProperties>
</file>