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881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4242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41340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5047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27055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06820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04453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2374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728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026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2516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841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2152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3231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262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033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653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C530-354A-48EC-B829-C5AEF0C9657F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9A948-6556-4075-8503-026373404B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47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511391" y="811157"/>
            <a:ext cx="29208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EMPATÍA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096000" y="1993458"/>
            <a:ext cx="6096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La definición de la Real Academia Española de empatía es la de un “sentimiento de identificación” o “la capacidad para identificarse con otra persona y compartir lo que siente”.</a:t>
            </a:r>
            <a:endParaRPr lang="es-EC" b="1" dirty="0"/>
          </a:p>
        </p:txBody>
      </p:sp>
      <p:sp>
        <p:nvSpPr>
          <p:cNvPr id="4" name="Rectángulo 3"/>
          <p:cNvSpPr/>
          <p:nvPr/>
        </p:nvSpPr>
        <p:spPr>
          <a:xfrm>
            <a:off x="428978" y="3452758"/>
            <a:ext cx="6096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Peter </a:t>
            </a:r>
            <a:r>
              <a:rPr lang="es-EC" b="1" i="0" dirty="0" err="1" smtClean="0">
                <a:solidFill>
                  <a:srgbClr val="3B3B3B"/>
                </a:solidFill>
                <a:effectLst/>
                <a:latin typeface="Inter"/>
              </a:rPr>
              <a:t>Fonagy</a:t>
            </a:r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, psicólogo y psicoanalista, la empatía es lo que podemos sentir por una persona basándonos en nuestra capacidad de imaginar lo que la otra persona está sintiendo.</a:t>
            </a:r>
            <a:endParaRPr lang="es-EC" b="1" dirty="0"/>
          </a:p>
        </p:txBody>
      </p:sp>
      <p:sp>
        <p:nvSpPr>
          <p:cNvPr id="5" name="Rectángulo 4"/>
          <p:cNvSpPr/>
          <p:nvPr/>
        </p:nvSpPr>
        <p:spPr>
          <a:xfrm>
            <a:off x="6096000" y="4912058"/>
            <a:ext cx="6096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Peter </a:t>
            </a:r>
            <a:r>
              <a:rPr lang="es-EC" b="1" i="0" dirty="0" err="1" smtClean="0">
                <a:solidFill>
                  <a:srgbClr val="3B3B3B"/>
                </a:solidFill>
                <a:effectLst/>
                <a:latin typeface="Inter"/>
              </a:rPr>
              <a:t>Fonagy</a:t>
            </a:r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, psicólogo y psicoanalista, la empatía es lo que podemos sentir por una persona basándonos en nuestra capacidad de imaginar lo que la otra persona está sintiendo.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365161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64212" y="851090"/>
            <a:ext cx="5852884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sz="3600" b="1" i="0" dirty="0" smtClean="0">
                <a:solidFill>
                  <a:srgbClr val="3B3B3B"/>
                </a:solidFill>
                <a:effectLst/>
                <a:latin typeface="Vollkorn"/>
              </a:rPr>
              <a:t>Importancia de la empatía</a:t>
            </a:r>
            <a:endParaRPr lang="es-EC" sz="3600" b="1" i="0" dirty="0">
              <a:solidFill>
                <a:srgbClr val="3B3B3B"/>
              </a:solidFill>
              <a:effectLst/>
              <a:latin typeface="Vollkorn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095022" y="2301291"/>
            <a:ext cx="6096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b="1" dirty="0" smtClean="0">
                <a:solidFill>
                  <a:srgbClr val="3B3B3B"/>
                </a:solidFill>
                <a:latin typeface="Inter"/>
              </a:rPr>
              <a:t>H</a:t>
            </a:r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abilidad es la responsable de otorgar la capacidad de comprender estados anímicos de otras personas, lo que crea un ambiente propicio para la solidaridad.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 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4470400" y="3859157"/>
            <a:ext cx="60960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La empatía sirve y ayuda a la hora de construir conciencia social y contribuir a la reducción de la discriminación, prejuicios sociales, racismo y acoso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3611812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19623" y="553742"/>
            <a:ext cx="7443064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s-EC" sz="2800" b="1" i="0" dirty="0" smtClean="0">
                <a:solidFill>
                  <a:srgbClr val="3B3B3B"/>
                </a:solidFill>
                <a:effectLst/>
                <a:latin typeface="Vollkorn"/>
              </a:rPr>
              <a:t>Características de las personas empáticas</a:t>
            </a:r>
            <a:endParaRPr lang="es-EC" sz="2800" b="1" i="0" dirty="0">
              <a:solidFill>
                <a:srgbClr val="3B3B3B"/>
              </a:solidFill>
              <a:effectLst/>
              <a:latin typeface="Vollkorn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58771" y="2329934"/>
            <a:ext cx="218521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Gran sensibilidad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.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7884667" y="2145268"/>
            <a:ext cx="33992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Tendencia a escuchar mucho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420104" y="3552461"/>
            <a:ext cx="6096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Son conscientes de que no todo debe llevarse a los extremos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.</a:t>
            </a:r>
            <a:endParaRPr lang="es-EC" dirty="0"/>
          </a:p>
        </p:txBody>
      </p:sp>
      <p:sp>
        <p:nvSpPr>
          <p:cNvPr id="6" name="Rectángulo 5"/>
          <p:cNvSpPr/>
          <p:nvPr/>
        </p:nvSpPr>
        <p:spPr>
          <a:xfrm>
            <a:off x="7823186" y="3521018"/>
            <a:ext cx="407900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Tienden a la tolerancia y el respeto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.</a:t>
            </a:r>
            <a:endParaRPr lang="es-EC" dirty="0"/>
          </a:p>
        </p:txBody>
      </p:sp>
      <p:sp>
        <p:nvSpPr>
          <p:cNvPr id="7" name="Rectángulo 6"/>
          <p:cNvSpPr/>
          <p:nvPr/>
        </p:nvSpPr>
        <p:spPr>
          <a:xfrm>
            <a:off x="3766687" y="5250366"/>
            <a:ext cx="6096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Poseen una gran habilidad para interpretar el lenguaje no verbal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675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5094" y="1601379"/>
            <a:ext cx="60960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C" dirty="0">
                <a:solidFill>
                  <a:srgbClr val="3B3B3B"/>
                </a:solidFill>
                <a:latin typeface="Inter"/>
              </a:rPr>
              <a:t>S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on competencias que nos permiten comunicarnos, relacionarnos e interactuar con los demás de manera efectiva y adecuada.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5944729" y="3226979"/>
            <a:ext cx="609600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C" dirty="0">
                <a:solidFill>
                  <a:srgbClr val="3B3B3B"/>
                </a:solidFill>
                <a:latin typeface="Inter"/>
              </a:rPr>
              <a:t>L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as habilidades sociales son esenciales para </a:t>
            </a:r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trabajar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 en equipo, liderar proyectos, establecer relaciones productivas 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3583094" y="499954"/>
            <a:ext cx="4213013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s-EC" sz="3200" b="1" i="0" dirty="0" smtClean="0">
                <a:solidFill>
                  <a:srgbClr val="3B3B3B"/>
                </a:solidFill>
                <a:effectLst/>
                <a:latin typeface="Vollkorn"/>
              </a:rPr>
              <a:t>Habilidades sociales</a:t>
            </a:r>
            <a:endParaRPr lang="es-EC" sz="3200" b="1" i="0" dirty="0">
              <a:solidFill>
                <a:srgbClr val="3B3B3B"/>
              </a:solidFill>
              <a:effectLst/>
              <a:latin typeface="Vollkorn"/>
            </a:endParaRPr>
          </a:p>
        </p:txBody>
      </p:sp>
    </p:spTree>
    <p:extLst>
      <p:ext uri="{BB962C8B-B14F-4D97-AF65-F5344CB8AC3E}">
        <p14:creationId xmlns:p14="http://schemas.microsoft.com/office/powerpoint/2010/main" val="197185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689" y="1129269"/>
            <a:ext cx="3134191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EC" b="0" i="0" dirty="0" smtClean="0">
                <a:solidFill>
                  <a:srgbClr val="3B3B3B"/>
                </a:solidFill>
                <a:effectLst/>
                <a:latin typeface="Vollkorn"/>
              </a:rPr>
              <a:t>Habilidades sociales básicas</a:t>
            </a:r>
            <a:endParaRPr lang="es-EC" b="0" i="0" dirty="0">
              <a:solidFill>
                <a:srgbClr val="3B3B3B"/>
              </a:solidFill>
              <a:effectLst/>
              <a:latin typeface="Vollkorn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753324" y="1129269"/>
            <a:ext cx="2685351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Escuchar activamente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4753324" y="297934"/>
            <a:ext cx="4314001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Iniciar y mantener una conversación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 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4753324" y="1960604"/>
            <a:ext cx="1390124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Agradecer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</a:t>
            </a:r>
            <a:endParaRPr lang="es-EC" dirty="0"/>
          </a:p>
        </p:txBody>
      </p:sp>
      <p:sp>
        <p:nvSpPr>
          <p:cNvPr id="6" name="Rectángulo 5"/>
          <p:cNvSpPr/>
          <p:nvPr/>
        </p:nvSpPr>
        <p:spPr>
          <a:xfrm>
            <a:off x="4753324" y="2791939"/>
            <a:ext cx="1479892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Hacer citas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</a:t>
            </a:r>
            <a:endParaRPr lang="es-EC" dirty="0"/>
          </a:p>
        </p:txBody>
      </p:sp>
      <p:sp>
        <p:nvSpPr>
          <p:cNvPr id="7" name="Rectángulo 6"/>
          <p:cNvSpPr/>
          <p:nvPr/>
        </p:nvSpPr>
        <p:spPr>
          <a:xfrm>
            <a:off x="140689" y="4869934"/>
            <a:ext cx="3390672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s-EC" b="0" i="0" dirty="0" smtClean="0">
                <a:solidFill>
                  <a:srgbClr val="3B3B3B"/>
                </a:solidFill>
                <a:effectLst/>
                <a:latin typeface="Vollkorn"/>
              </a:rPr>
              <a:t>Habilidades sociales complejas</a:t>
            </a:r>
            <a:endParaRPr lang="es-EC" b="0" i="0" dirty="0">
              <a:solidFill>
                <a:srgbClr val="3B3B3B"/>
              </a:solidFill>
              <a:effectLst/>
              <a:latin typeface="Vollkorn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535316" y="3718468"/>
            <a:ext cx="3082895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 </a:t>
            </a:r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Aprender a pedir </a:t>
            </a:r>
            <a:r>
              <a:rPr lang="es-EC" b="1" i="0" dirty="0" err="1" smtClean="0">
                <a:solidFill>
                  <a:srgbClr val="3B3B3B"/>
                </a:solidFill>
                <a:effectLst/>
                <a:latin typeface="Inter"/>
              </a:rPr>
              <a:t>perdonn</a:t>
            </a:r>
            <a:endParaRPr lang="es-EC" b="1" dirty="0"/>
          </a:p>
        </p:txBody>
      </p:sp>
      <p:sp>
        <p:nvSpPr>
          <p:cNvPr id="9" name="Rectángulo 8"/>
          <p:cNvSpPr/>
          <p:nvPr/>
        </p:nvSpPr>
        <p:spPr>
          <a:xfrm>
            <a:off x="4480173" y="4478406"/>
            <a:ext cx="59170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Definir un problema, negociar y evaluar soluciones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 </a:t>
            </a:r>
            <a:endParaRPr lang="es-EC" dirty="0"/>
          </a:p>
        </p:txBody>
      </p:sp>
      <p:sp>
        <p:nvSpPr>
          <p:cNvPr id="10" name="Rectángulo 9"/>
          <p:cNvSpPr/>
          <p:nvPr/>
        </p:nvSpPr>
        <p:spPr>
          <a:xfrm>
            <a:off x="4535316" y="5053678"/>
            <a:ext cx="155683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Pedir ayuda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</a:t>
            </a:r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4490431" y="5628950"/>
            <a:ext cx="304442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Capacidad de persuasión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</a:t>
            </a:r>
            <a:endParaRPr lang="es-EC" dirty="0"/>
          </a:p>
        </p:txBody>
      </p:sp>
      <p:sp>
        <p:nvSpPr>
          <p:cNvPr id="12" name="Rectángulo 11"/>
          <p:cNvSpPr/>
          <p:nvPr/>
        </p:nvSpPr>
        <p:spPr>
          <a:xfrm>
            <a:off x="4490431" y="6311670"/>
            <a:ext cx="200567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3B3B3B"/>
                </a:solidFill>
                <a:effectLst/>
                <a:latin typeface="Inter"/>
              </a:rPr>
              <a:t>Autoafirmación</a:t>
            </a:r>
            <a:r>
              <a:rPr lang="es-EC" b="0" i="0" dirty="0" smtClean="0">
                <a:solidFill>
                  <a:srgbClr val="3B3B3B"/>
                </a:solidFill>
                <a:effectLst/>
                <a:latin typeface="Inter"/>
              </a:rPr>
              <a:t>: </a:t>
            </a:r>
            <a:endParaRPr lang="es-EC" dirty="0"/>
          </a:p>
        </p:txBody>
      </p:sp>
      <p:cxnSp>
        <p:nvCxnSpPr>
          <p:cNvPr id="14" name="Conector recto de flecha 13"/>
          <p:cNvCxnSpPr>
            <a:stCxn id="2" idx="3"/>
            <a:endCxn id="4" idx="1"/>
          </p:cNvCxnSpPr>
          <p:nvPr/>
        </p:nvCxnSpPr>
        <p:spPr>
          <a:xfrm flipV="1">
            <a:off x="3274880" y="482600"/>
            <a:ext cx="1478444" cy="83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2" idx="3"/>
            <a:endCxn id="3" idx="1"/>
          </p:cNvCxnSpPr>
          <p:nvPr/>
        </p:nvCxnSpPr>
        <p:spPr>
          <a:xfrm>
            <a:off x="3274880" y="1313935"/>
            <a:ext cx="14784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2" idx="3"/>
            <a:endCxn id="5" idx="1"/>
          </p:cNvCxnSpPr>
          <p:nvPr/>
        </p:nvCxnSpPr>
        <p:spPr>
          <a:xfrm>
            <a:off x="3274880" y="1313935"/>
            <a:ext cx="1478444" cy="83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2" idx="3"/>
            <a:endCxn id="6" idx="1"/>
          </p:cNvCxnSpPr>
          <p:nvPr/>
        </p:nvCxnSpPr>
        <p:spPr>
          <a:xfrm>
            <a:off x="3274880" y="1313935"/>
            <a:ext cx="1478444" cy="1662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7" idx="3"/>
            <a:endCxn id="8" idx="1"/>
          </p:cNvCxnSpPr>
          <p:nvPr/>
        </p:nvCxnSpPr>
        <p:spPr>
          <a:xfrm flipV="1">
            <a:off x="3531361" y="3903134"/>
            <a:ext cx="1003955" cy="1151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stCxn id="7" idx="3"/>
          </p:cNvCxnSpPr>
          <p:nvPr/>
        </p:nvCxnSpPr>
        <p:spPr>
          <a:xfrm flipV="1">
            <a:off x="3531361" y="4617156"/>
            <a:ext cx="948812" cy="437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7" idx="3"/>
            <a:endCxn id="10" idx="1"/>
          </p:cNvCxnSpPr>
          <p:nvPr/>
        </p:nvCxnSpPr>
        <p:spPr>
          <a:xfrm>
            <a:off x="3531361" y="5054600"/>
            <a:ext cx="1003955" cy="183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7" idx="3"/>
          </p:cNvCxnSpPr>
          <p:nvPr/>
        </p:nvCxnSpPr>
        <p:spPr>
          <a:xfrm>
            <a:off x="3531361" y="5054600"/>
            <a:ext cx="948812" cy="736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7" idx="3"/>
            <a:endCxn id="12" idx="1"/>
          </p:cNvCxnSpPr>
          <p:nvPr/>
        </p:nvCxnSpPr>
        <p:spPr>
          <a:xfrm>
            <a:off x="3531361" y="5054600"/>
            <a:ext cx="959070" cy="1441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594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23</TotalTime>
  <Words>254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Inter</vt:lpstr>
      <vt:lpstr>Rockwell</vt:lpstr>
      <vt:lpstr>Vollkorn</vt:lpstr>
      <vt:lpstr>Damask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2024-10-21T12:44:06Z</dcterms:created>
  <dcterms:modified xsi:type="dcterms:W3CDTF">2024-10-21T13:08:02Z</dcterms:modified>
</cp:coreProperties>
</file>