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9" r:id="rId3"/>
    <p:sldId id="268" r:id="rId4"/>
    <p:sldId id="266" r:id="rId5"/>
    <p:sldId id="269" r:id="rId6"/>
  </p:sldIdLst>
  <p:sldSz cx="14630400" cy="8229600"/>
  <p:notesSz cx="8229600" cy="14630400"/>
  <p:embeddedFontLst>
    <p:embeddedFont>
      <p:font typeface="Cambria Math" panose="02040503050406030204" pitchFamily="18" charset="0"/>
      <p:regular r:id="rId8"/>
    </p:embeddedFont>
    <p:embeddedFont>
      <p:font typeface="Inter" panose="020B0604020202020204" charset="0"/>
      <p:regular r:id="rId9"/>
    </p:embeddedFont>
    <p:embeddedFont>
      <p:font typeface="Petrona Bold" panose="020B0604020202020204" charset="0"/>
      <p:regular r:id="rId10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54" d="100"/>
          <a:sy n="54" d="100"/>
        </p:scale>
        <p:origin x="7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4330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77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12681" y="862251"/>
            <a:ext cx="7691438" cy="39376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7750"/>
              </a:lnSpc>
              <a:buNone/>
            </a:pPr>
            <a:r>
              <a:rPr lang="en-US" sz="6200" b="1" kern="0" spc="-124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Ecuaciones diferenciales por variables </a:t>
            </a:r>
            <a:r>
              <a:rPr lang="en-US" sz="6200" b="1" kern="0" spc="-124" dirty="0" err="1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separables</a:t>
            </a:r>
            <a:endParaRPr lang="en-US" sz="6200" dirty="0"/>
          </a:p>
        </p:txBody>
      </p:sp>
      <p:sp>
        <p:nvSpPr>
          <p:cNvPr id="4" name="Text 1"/>
          <p:cNvSpPr/>
          <p:nvPr/>
        </p:nvSpPr>
        <p:spPr>
          <a:xfrm>
            <a:off x="6212681" y="3591073"/>
            <a:ext cx="7691438" cy="1659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600"/>
              </a:lnSpc>
              <a:buNone/>
            </a:pPr>
            <a:r>
              <a:rPr lang="es-ES" sz="1600" kern="0" spc="-33" dirty="0">
                <a:solidFill>
                  <a:srgbClr val="272525"/>
                </a:solidFill>
                <a:latin typeface="Inter" pitchFamily="34" charset="0"/>
                <a:ea typeface="Inter" pitchFamily="34" charset="-122"/>
              </a:rPr>
              <a:t>En el contexto de la agroindustria, las ecuaciones diferenciales que pueden ser separadas en variables proporcionan una herramienta poderosa para modelar y analizar procesos que cambian continuamente con el tiempo, como el crecimiento de cultivos, la propagación de enfermedades, o la dinámica de poblaciones de plagas.</a:t>
            </a:r>
            <a:endParaRPr lang="en-US" sz="1600" kern="0" spc="-33" dirty="0">
              <a:solidFill>
                <a:srgbClr val="272525"/>
              </a:solidFill>
              <a:latin typeface="Inter" pitchFamily="34" charset="0"/>
              <a:ea typeface="Inter" pitchFamily="34" charset="-122"/>
            </a:endParaRPr>
          </a:p>
        </p:txBody>
      </p:sp>
      <p:sp>
        <p:nvSpPr>
          <p:cNvPr id="5" name="Shape 2"/>
          <p:cNvSpPr/>
          <p:nvPr/>
        </p:nvSpPr>
        <p:spPr>
          <a:xfrm>
            <a:off x="6212681" y="7019806"/>
            <a:ext cx="331946" cy="331946"/>
          </a:xfrm>
          <a:prstGeom prst="roundRect">
            <a:avLst>
              <a:gd name="adj" fmla="val 27543894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78391" y="79291"/>
            <a:ext cx="7760018" cy="13592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350"/>
              </a:lnSpc>
              <a:buNone/>
            </a:pPr>
            <a:r>
              <a:rPr lang="en-US" sz="4250" b="1" kern="0" spc="-86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Ecuaciones diferenciales de variables separables</a:t>
            </a:r>
            <a:endParaRPr lang="en-US" sz="4250" dirty="0"/>
          </a:p>
        </p:txBody>
      </p:sp>
      <p:sp>
        <p:nvSpPr>
          <p:cNvPr id="5" name="Shape 2"/>
          <p:cNvSpPr/>
          <p:nvPr/>
        </p:nvSpPr>
        <p:spPr>
          <a:xfrm>
            <a:off x="6674406" y="2921451"/>
            <a:ext cx="691991" cy="22860"/>
          </a:xfrm>
          <a:prstGeom prst="roundRect">
            <a:avLst>
              <a:gd name="adj" fmla="val 363264"/>
            </a:avLst>
          </a:prstGeom>
          <a:solidFill>
            <a:srgbClr val="C6BDDA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6" name="Shape 3"/>
          <p:cNvSpPr/>
          <p:nvPr/>
        </p:nvSpPr>
        <p:spPr>
          <a:xfrm>
            <a:off x="6252448" y="2710472"/>
            <a:ext cx="444818" cy="444818"/>
          </a:xfrm>
          <a:prstGeom prst="roundRect">
            <a:avLst>
              <a:gd name="adj" fmla="val 18669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7" name="Text 4"/>
          <p:cNvSpPr/>
          <p:nvPr/>
        </p:nvSpPr>
        <p:spPr>
          <a:xfrm>
            <a:off x="6408301" y="2805393"/>
            <a:ext cx="155734" cy="3262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550" b="1" kern="0" spc="-5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1</a:t>
            </a:r>
            <a:endParaRPr lang="en-US" sz="2550" dirty="0"/>
          </a:p>
        </p:txBody>
      </p:sp>
      <p:sp>
        <p:nvSpPr>
          <p:cNvPr id="8" name="Text 5"/>
          <p:cNvSpPr/>
          <p:nvPr/>
        </p:nvSpPr>
        <p:spPr>
          <a:xfrm>
            <a:off x="7577234" y="2750385"/>
            <a:ext cx="2718554" cy="3396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kern="0" spc="-43" dirty="0" err="1">
                <a:solidFill>
                  <a:srgbClr val="272525"/>
                </a:solidFill>
                <a:latin typeface="Petrona Bold" pitchFamily="34" charset="0"/>
              </a:rPr>
              <a:t>Definición</a:t>
            </a:r>
            <a:endParaRPr lang="en-US" sz="2100" dirty="0"/>
          </a:p>
        </p:txBody>
      </p:sp>
      <p:sp>
        <p:nvSpPr>
          <p:cNvPr id="10" name="Shape 7"/>
          <p:cNvSpPr/>
          <p:nvPr/>
        </p:nvSpPr>
        <p:spPr>
          <a:xfrm>
            <a:off x="6674406" y="4791075"/>
            <a:ext cx="691991" cy="22860"/>
          </a:xfrm>
          <a:prstGeom prst="roundRect">
            <a:avLst>
              <a:gd name="adj" fmla="val 363264"/>
            </a:avLst>
          </a:prstGeom>
          <a:solidFill>
            <a:srgbClr val="C6BDDA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11" name="Shape 8"/>
          <p:cNvSpPr/>
          <p:nvPr/>
        </p:nvSpPr>
        <p:spPr>
          <a:xfrm>
            <a:off x="6252448" y="4580096"/>
            <a:ext cx="444818" cy="444818"/>
          </a:xfrm>
          <a:prstGeom prst="roundRect">
            <a:avLst>
              <a:gd name="adj" fmla="val 18669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12" name="Text 9"/>
          <p:cNvSpPr/>
          <p:nvPr/>
        </p:nvSpPr>
        <p:spPr>
          <a:xfrm>
            <a:off x="6385560" y="4639389"/>
            <a:ext cx="178475" cy="3262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550" b="1" kern="0" spc="-5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2</a:t>
            </a:r>
            <a:endParaRPr lang="en-US" sz="2550" dirty="0"/>
          </a:p>
        </p:txBody>
      </p:sp>
      <p:sp>
        <p:nvSpPr>
          <p:cNvPr id="13" name="Text 10"/>
          <p:cNvSpPr/>
          <p:nvPr/>
        </p:nvSpPr>
        <p:spPr>
          <a:xfrm>
            <a:off x="7562255" y="4555331"/>
            <a:ext cx="2718554" cy="3396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kern="0" spc="-43" dirty="0" err="1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Método</a:t>
            </a:r>
            <a:r>
              <a:rPr lang="en-US" sz="2100" b="1" kern="0" spc="-43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 de resolución</a:t>
            </a:r>
            <a:endParaRPr lang="en-US" sz="2100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A36636A3-1AB1-5314-F36A-77583CF4DEF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310" r="3415"/>
          <a:stretch/>
        </p:blipFill>
        <p:spPr>
          <a:xfrm>
            <a:off x="5949538" y="3262171"/>
            <a:ext cx="8562110" cy="2296853"/>
          </a:xfrm>
          <a:prstGeom prst="rect">
            <a:avLst/>
          </a:prstGeom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6E1FBC06-DA6F-1510-6204-51C387991BBD}"/>
              </a:ext>
            </a:extLst>
          </p:cNvPr>
          <p:cNvSpPr/>
          <p:nvPr/>
        </p:nvSpPr>
        <p:spPr>
          <a:xfrm>
            <a:off x="6252448" y="5665979"/>
            <a:ext cx="8236340" cy="2170795"/>
          </a:xfrm>
          <a:prstGeom prst="rect">
            <a:avLst/>
          </a:prstGeom>
          <a:noFill/>
          <a:ln w="38100">
            <a:solidFill>
              <a:srgbClr val="2FB8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 w="22225">
                <a:solidFill>
                  <a:srgbClr val="0070C0"/>
                </a:solidFill>
              </a:ln>
              <a:noFill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411ED6F6-DB22-2BBF-93D8-4AA8DCFBFF90}"/>
                  </a:ext>
                </a:extLst>
              </p:cNvPr>
              <p:cNvSpPr txBox="1"/>
              <p:nvPr/>
            </p:nvSpPr>
            <p:spPr>
              <a:xfrm>
                <a:off x="6252448" y="5851759"/>
                <a:ext cx="9667205" cy="2526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Al </a:t>
                </a:r>
                <a:r>
                  <a:rPr lang="en-GB" dirty="0" err="1"/>
                  <a:t>dividir</a:t>
                </a:r>
                <a:r>
                  <a:rPr lang="en-GB" dirty="0"/>
                  <a:t> entre la </a:t>
                </a:r>
                <a:r>
                  <a:rPr lang="en-GB" dirty="0" err="1"/>
                  <a:t>función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, una </a:t>
                </a:r>
                <a:r>
                  <a:rPr lang="en-GB" dirty="0" err="1"/>
                  <a:t>ecuación</a:t>
                </a:r>
                <a:r>
                  <a:rPr lang="en-GB" dirty="0"/>
                  <a:t> separable se puede </a:t>
                </a:r>
                <a:r>
                  <a:rPr lang="en-GB" dirty="0" err="1"/>
                  <a:t>expresar</a:t>
                </a:r>
                <a:r>
                  <a:rPr lang="en-GB" dirty="0"/>
                  <a:t> </a:t>
                </a:r>
                <a:r>
                  <a:rPr lang="en-GB" dirty="0" err="1"/>
                  <a:t>como</a:t>
                </a:r>
                <a:r>
                  <a:rPr lang="es-ES" dirty="0"/>
                  <a:t>:</a:t>
                </a:r>
              </a:p>
              <a:p>
                <a:endParaRPr lang="es-E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b="0" dirty="0"/>
              </a:p>
              <a:p>
                <a:endParaRPr lang="es-ES" dirty="0"/>
              </a:p>
              <a:p>
                <a:r>
                  <a:rPr lang="es-ES" dirty="0"/>
                  <a:t>Si se multiplica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s-ES" dirty="0"/>
                  <a:t> entre la función se tiene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s-ES" dirty="0"/>
              </a:p>
              <a:p>
                <a:pPr algn="ctr"/>
                <a:r>
                  <a:rPr lang="es-ES" sz="1500" dirty="0"/>
                  <a:t> </a:t>
                </a:r>
              </a:p>
              <a:p>
                <a:pPr algn="ctr"/>
                <a:endParaRPr lang="es-ES" sz="2400" dirty="0"/>
              </a:p>
            </p:txBody>
          </p:sp>
        </mc:Choice>
        <mc:Fallback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411ED6F6-DB22-2BBF-93D8-4AA8DCFBFF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2448" y="5851759"/>
                <a:ext cx="9667205" cy="2526654"/>
              </a:xfrm>
              <a:prstGeom prst="rect">
                <a:avLst/>
              </a:prstGeom>
              <a:blipFill>
                <a:blip r:embed="rId5"/>
                <a:stretch>
                  <a:fillRect l="-568" t="-144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5267F102-C0AC-FA23-670E-CD9AF8C908B5}"/>
                  </a:ext>
                </a:extLst>
              </p:cNvPr>
              <p:cNvSpPr txBox="1"/>
              <p:nvPr/>
            </p:nvSpPr>
            <p:spPr>
              <a:xfrm>
                <a:off x="6252448" y="1610610"/>
                <a:ext cx="9364295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Una ecuación </a:t>
                </a:r>
                <a:r>
                  <a:rPr lang="en-GB" dirty="0" err="1"/>
                  <a:t>diferencial</a:t>
                </a:r>
                <a:r>
                  <a:rPr lang="en-GB" dirty="0"/>
                  <a:t> </a:t>
                </a:r>
                <a:r>
                  <a:rPr lang="en-GB" dirty="0" err="1"/>
                  <a:t>ordinaria</a:t>
                </a:r>
                <a:r>
                  <a:rPr lang="en-GB" dirty="0"/>
                  <a:t> de primer </a:t>
                </a:r>
                <a:r>
                  <a:rPr lang="en-GB" dirty="0" err="1"/>
                  <a:t>orden</a:t>
                </a:r>
                <a:r>
                  <a:rPr lang="en-GB" dirty="0"/>
                  <a:t> y de primer </a:t>
                </a:r>
                <a:r>
                  <a:rPr lang="en-GB" dirty="0" err="1"/>
                  <a:t>grado</a:t>
                </a:r>
                <a:endParaRPr lang="en-GB" b="0" dirty="0"/>
              </a:p>
              <a:p>
                <a:endParaRPr lang="es-E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         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𝑑𝑦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ES" dirty="0"/>
              </a:p>
              <a:p>
                <a:pPr algn="ctr"/>
                <a:endParaRPr lang="es-ES" sz="2400" dirty="0"/>
              </a:p>
            </p:txBody>
          </p:sp>
        </mc:Choice>
        <mc:Fallback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5267F102-C0AC-FA23-670E-CD9AF8C90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2448" y="1610610"/>
                <a:ext cx="9364295" cy="1292662"/>
              </a:xfrm>
              <a:prstGeom prst="rect">
                <a:avLst/>
              </a:prstGeom>
              <a:blipFill>
                <a:blip r:embed="rId6"/>
                <a:stretch>
                  <a:fillRect l="-586" t="-235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ángulo 22">
            <a:extLst>
              <a:ext uri="{FF2B5EF4-FFF2-40B4-BE49-F238E27FC236}">
                <a16:creationId xmlns:a16="http://schemas.microsoft.com/office/drawing/2014/main" id="{D32D067B-724E-C8D6-E3C7-D4A5319DD33C}"/>
              </a:ext>
            </a:extLst>
          </p:cNvPr>
          <p:cNvSpPr/>
          <p:nvPr/>
        </p:nvSpPr>
        <p:spPr>
          <a:xfrm>
            <a:off x="6155466" y="1456688"/>
            <a:ext cx="8333321" cy="1081683"/>
          </a:xfrm>
          <a:prstGeom prst="rect">
            <a:avLst/>
          </a:prstGeom>
          <a:noFill/>
          <a:ln w="38100">
            <a:solidFill>
              <a:srgbClr val="2FB8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 w="22225">
                <a:solidFill>
                  <a:srgbClr val="0070C0"/>
                </a:solidFill>
              </a:ln>
              <a:noFill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57317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20447" y="3302437"/>
            <a:ext cx="13189506" cy="14151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b="1" kern="0" spc="-89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Método de resolución de </a:t>
            </a:r>
            <a:r>
              <a:rPr lang="en-US" sz="4450" b="1" kern="0" spc="-89" dirty="0" err="1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ecuaciones</a:t>
            </a:r>
            <a:r>
              <a:rPr lang="en-US" sz="4450" b="1" kern="0" spc="-89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 </a:t>
            </a:r>
            <a:r>
              <a:rPr lang="en-US" sz="4450" b="1" kern="0" spc="-89" dirty="0" err="1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lineales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447" y="5026343"/>
            <a:ext cx="4396502" cy="82343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926306" y="6158508"/>
            <a:ext cx="2830473" cy="3537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45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Paso 1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926306" y="6635710"/>
            <a:ext cx="3984784" cy="5607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s-ES" dirty="0"/>
              <a:t>Aislar las variables x e y en lados opuestos de la ecuación</a:t>
            </a:r>
            <a:r>
              <a:rPr lang="en-US" sz="1600" dirty="0"/>
              <a:t>.</a:t>
            </a: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6949" y="5026343"/>
            <a:ext cx="4396502" cy="82343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322808" y="6158508"/>
            <a:ext cx="2830473" cy="3537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45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Paso 2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5322808" y="6635710"/>
            <a:ext cx="3984784" cy="6586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kern="0" spc="-3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Integrar ambos lados de la ecuación con respecto a las variables correspondientes.</a:t>
            </a:r>
            <a:endParaRPr lang="en-US" sz="16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13451" y="5026343"/>
            <a:ext cx="4396502" cy="82343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719310" y="6158508"/>
            <a:ext cx="2830473" cy="3537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45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Paso 3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719310" y="6635710"/>
            <a:ext cx="3984784" cy="6586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kern="0" spc="-3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Aplicar las condiciones iniciales para determinar la constante de integración.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11006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67C7DC2-3960-D4FB-51C8-C40CEBCCBDB1}"/>
              </a:ext>
            </a:extLst>
          </p:cNvPr>
          <p:cNvSpPr txBox="1"/>
          <p:nvPr/>
        </p:nvSpPr>
        <p:spPr>
          <a:xfrm>
            <a:off x="4156363" y="772279"/>
            <a:ext cx="73152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kern="0" spc="-89" dirty="0" err="1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Ejercicios</a:t>
            </a:r>
            <a:r>
              <a:rPr lang="en-US" sz="3400" b="1" kern="0" spc="-89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 de Variables </a:t>
            </a:r>
            <a:r>
              <a:rPr lang="en-US" sz="3400" b="1" kern="0" spc="-89" dirty="0" err="1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Separables</a:t>
            </a:r>
            <a:r>
              <a:rPr lang="en-US" sz="3400" b="1" kern="0" spc="-89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 </a:t>
            </a:r>
            <a:endParaRPr lang="es-ES" sz="3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56E9CF7-836A-7831-5004-3E45BF994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0829" y="1506619"/>
            <a:ext cx="5845072" cy="610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96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C5B70EC-5EBD-42E4-7134-3C938172D921}"/>
                  </a:ext>
                </a:extLst>
              </p:cNvPr>
              <p:cNvSpPr txBox="1"/>
              <p:nvPr/>
            </p:nvSpPr>
            <p:spPr>
              <a:xfrm>
                <a:off x="1710046" y="1596056"/>
                <a:ext cx="12184083" cy="6379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es-ES" dirty="0"/>
              </a:p>
              <a:p>
                <a:pPr>
                  <a:buNone/>
                </a:pPr>
                <a:r>
                  <a:rPr lang="es-ES" dirty="0"/>
                  <a:t>1. En un proceso de fermentación para producir yogurt, la tasa de crecimiento de bacterias es proporcional a la cantidad actual de bacterias.</a:t>
                </a:r>
              </a:p>
              <a:p>
                <a:pPr>
                  <a:buNone/>
                </a:pPr>
                <a:endParaRPr lang="es-ES" dirty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,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=1000</m:t>
                      </m:r>
                    </m:oMath>
                  </m:oMathPara>
                </a14:m>
                <a:endParaRPr lang="es-ES" dirty="0"/>
              </a:p>
              <a:p>
                <a:pPr>
                  <a:buNone/>
                </a:pPr>
                <a:endParaRPr lang="es-ES" dirty="0"/>
              </a:p>
              <a:p>
                <a:r>
                  <a:rPr lang="es-ES" dirty="0"/>
                  <a:t>Si después de 4 horas hay 2500 bacterias, ¿cuál es la constante</a:t>
                </a:r>
                <a14:m>
                  <m:oMath xmlns:m="http://schemas.openxmlformats.org/officeDocument/2006/math">
                    <m:r>
                      <a:rPr lang="es-E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s-ES" dirty="0"/>
                  <a:t>? ¿Cuál será la población bacteriana a las 6 horas?</a:t>
                </a:r>
              </a:p>
              <a:p>
                <a:endParaRPr lang="es-ES" dirty="0"/>
              </a:p>
              <a:p>
                <a:endParaRPr lang="es-ES" dirty="0"/>
              </a:p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altLang="es-E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2. </a:t>
                </a:r>
                <a:r>
                  <a:rPr lang="es-ES" altLang="es-ES" dirty="0"/>
                  <a:t>La población bacteriana en una muestra de queso crece proporcionalmente a su tamaño actual: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𝑑𝑁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0.4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,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00</m:t>
                      </m:r>
                    </m:oMath>
                  </m:oMathPara>
                </a14:m>
                <a:br>
                  <a:rPr lang="es-ES" altLang="es-ES" dirty="0"/>
                </a:br>
                <a:r>
                  <a:rPr lang="es-ES" altLang="es-ES" dirty="0"/>
                  <a:t>Encuentra la población a las 3 horas y el tiempo necesario para que la población alcance 6000 bacterias.</a:t>
                </a:r>
              </a:p>
              <a:p>
                <a:endParaRPr lang="es-ES" dirty="0"/>
              </a:p>
              <a:p>
                <a:endParaRPr lang="es-ES" dirty="0"/>
              </a:p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altLang="es-E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3. </a:t>
                </a:r>
                <a:r>
                  <a:rPr lang="es-ES" altLang="es-ES" dirty="0"/>
                  <a:t>Durante el secado, la humedad </a:t>
                </a:r>
                <a14:m>
                  <m:oMath xmlns:m="http://schemas.openxmlformats.org/officeDocument/2006/math">
                    <m:r>
                      <a:rPr lang="es-ES" altLang="es-ES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s-ES" altLang="es-E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altLang="es-E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s-ES" altLang="es-ES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s-ES" altLang="es-ES" dirty="0"/>
                  <a:t>de un lote de granos disminuye a razón proporcional a la humedad restante:</a:t>
                </a:r>
              </a:p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s-ES" altLang="es-ES" dirty="0"/>
              </a:p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𝑑𝑁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𝑘𝐻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,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25%</m:t>
                      </m:r>
                    </m:oMath>
                  </m:oMathPara>
                </a14:m>
                <a:endParaRPr lang="es-ES" altLang="es-ES" dirty="0"/>
              </a:p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br>
                  <a:rPr lang="es-ES" altLang="es-ES" dirty="0"/>
                </a:br>
                <a:r>
                  <a:rPr lang="es-ES" altLang="es-ES" dirty="0"/>
                  <a:t>Determina el valor de H(t)  y cuánto tiempo toma para llegar a un 10% de humedad si k=0.12.</a:t>
                </a:r>
              </a:p>
              <a:p>
                <a:endParaRPr lang="es-ES" dirty="0"/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C5B70EC-5EBD-42E4-7134-3C938172D9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0046" y="1596056"/>
                <a:ext cx="12184083" cy="6379054"/>
              </a:xfrm>
              <a:prstGeom prst="rect">
                <a:avLst/>
              </a:prstGeom>
              <a:blipFill>
                <a:blip r:embed="rId2"/>
                <a:stretch>
                  <a:fillRect l="-45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uadroTexto 1">
            <a:extLst>
              <a:ext uri="{FF2B5EF4-FFF2-40B4-BE49-F238E27FC236}">
                <a16:creationId xmlns:a16="http://schemas.microsoft.com/office/drawing/2014/main" id="{C17E9965-4066-8690-5D8F-681AFC536E7E}"/>
              </a:ext>
            </a:extLst>
          </p:cNvPr>
          <p:cNvSpPr txBox="1"/>
          <p:nvPr/>
        </p:nvSpPr>
        <p:spPr>
          <a:xfrm>
            <a:off x="4156363" y="772279"/>
            <a:ext cx="73152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kern="0" spc="-89" dirty="0" err="1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Ejercicios</a:t>
            </a:r>
            <a:r>
              <a:rPr lang="en-US" sz="3400" b="1" kern="0" spc="-89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 </a:t>
            </a:r>
            <a:r>
              <a:rPr lang="en-US" sz="3400" b="1" kern="0" spc="-89" dirty="0" err="1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aplicados</a:t>
            </a:r>
            <a:r>
              <a:rPr lang="en-US" sz="3400" b="1" kern="0" spc="-89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 a la Agroindustria </a:t>
            </a:r>
            <a:endParaRPr lang="es-ES" sz="3400" dirty="0"/>
          </a:p>
        </p:txBody>
      </p:sp>
    </p:spTree>
    <p:extLst>
      <p:ext uri="{BB962C8B-B14F-4D97-AF65-F5344CB8AC3E}">
        <p14:creationId xmlns:p14="http://schemas.microsoft.com/office/powerpoint/2010/main" val="2760853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354</Words>
  <Application>Microsoft Office PowerPoint</Application>
  <PresentationFormat>Personalizado</PresentationFormat>
  <Paragraphs>44</Paragraphs>
  <Slides>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Cambria Math</vt:lpstr>
      <vt:lpstr>Petrona Bold</vt:lpstr>
      <vt:lpstr>Arial</vt:lpstr>
      <vt:lpstr>Inter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PEDRO FERNANDO ESCUDERO VILLA</cp:lastModifiedBy>
  <cp:revision>7</cp:revision>
  <dcterms:created xsi:type="dcterms:W3CDTF">2024-10-07T15:45:33Z</dcterms:created>
  <dcterms:modified xsi:type="dcterms:W3CDTF">2025-04-07T02:12:34Z</dcterms:modified>
</cp:coreProperties>
</file>