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Inter Medium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M Sans Semi Bold" panose="020B0604020202020204" charset="0"/>
      <p:regular r:id="rId22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04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Ámbitos y Posturas Epistemológicas de la Evaluación Educativa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Una guía completa para futuros docentes ecuatorianos sobre los fundamentos, aplicaciones y enfoques de la evaluación en el contexto educativo nacional.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8384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84608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821561"/>
            <a:ext cx="229564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Karen Macías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0656" y="874752"/>
            <a:ext cx="7715488" cy="12756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Importancia de la Evaluación Formativa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656" y="2456498"/>
            <a:ext cx="1020485" cy="122455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27250" y="2660571"/>
            <a:ext cx="255127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Retroalimentación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27250" y="3101816"/>
            <a:ext cx="638889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Comunicación oportuna sobre fortalezas y áreas de mejora.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656" y="3681055"/>
            <a:ext cx="1020485" cy="122455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27250" y="3885128"/>
            <a:ext cx="255127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Ajuste Didáctico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527250" y="4326374"/>
            <a:ext cx="638889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Modificación de estrategias según necesidades identificadas.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656" y="4905613"/>
            <a:ext cx="1020485" cy="122455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27250" y="5109686"/>
            <a:ext cx="255127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Participación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527250" y="5550932"/>
            <a:ext cx="638889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Involucramiento activo del estudiante en su proceso evaluativo.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656" y="6130171"/>
            <a:ext cx="1020485" cy="122455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27250" y="6334244"/>
            <a:ext cx="255127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Mejora Continua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7527250" y="6775490"/>
            <a:ext cx="638889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Perfeccionamiento progresivo del aprendizaje y la enseñanza.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8040" y="747713"/>
            <a:ext cx="7660719" cy="1324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Posturas Epistemológicas de la Evaluación Educativa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28040" y="2389942"/>
            <a:ext cx="7660719" cy="5091827"/>
          </a:xfrm>
          <a:prstGeom prst="roundRect">
            <a:avLst>
              <a:gd name="adj" fmla="val 62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35660" y="2397562"/>
            <a:ext cx="7644646" cy="60840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448306" y="2532221"/>
            <a:ext cx="2120503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Enfoque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9000053" y="2532221"/>
            <a:ext cx="2116693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Concepción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11547991" y="2532221"/>
            <a:ext cx="2120503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Metodología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6235660" y="3005971"/>
            <a:ext cx="7644646" cy="94749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448306" y="3140631"/>
            <a:ext cx="2120503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Positivista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9000053" y="3140631"/>
            <a:ext cx="2116693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Evaluación como medición objetiva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11547991" y="3140631"/>
            <a:ext cx="2120503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Cuantitativa, tests estandarizados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6235660" y="3953470"/>
            <a:ext cx="7644646" cy="128658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448306" y="4088130"/>
            <a:ext cx="2120503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Interpretativo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9000053" y="4088130"/>
            <a:ext cx="2116693" cy="1017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Comprensión de procesos y significados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11547991" y="4088130"/>
            <a:ext cx="2120503" cy="1017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Cualitativa, observación, entrevistas</a:t>
            </a:r>
            <a:endParaRPr lang="en-US" sz="1650" dirty="0"/>
          </a:p>
        </p:txBody>
      </p:sp>
      <p:sp>
        <p:nvSpPr>
          <p:cNvPr id="17" name="Shape 14"/>
          <p:cNvSpPr/>
          <p:nvPr/>
        </p:nvSpPr>
        <p:spPr>
          <a:xfrm>
            <a:off x="6235660" y="5240060"/>
            <a:ext cx="7644646" cy="94749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6448306" y="5374719"/>
            <a:ext cx="2120503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Crítico</a:t>
            </a:r>
            <a:endParaRPr lang="en-US" sz="1650" dirty="0"/>
          </a:p>
        </p:txBody>
      </p:sp>
      <p:sp>
        <p:nvSpPr>
          <p:cNvPr id="19" name="Text 16"/>
          <p:cNvSpPr/>
          <p:nvPr/>
        </p:nvSpPr>
        <p:spPr>
          <a:xfrm>
            <a:off x="9000053" y="5374719"/>
            <a:ext cx="2116693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Transformación social y educativa</a:t>
            </a:r>
            <a:endParaRPr lang="en-US" sz="1650" dirty="0"/>
          </a:p>
        </p:txBody>
      </p:sp>
      <p:sp>
        <p:nvSpPr>
          <p:cNvPr id="20" name="Text 17"/>
          <p:cNvSpPr/>
          <p:nvPr/>
        </p:nvSpPr>
        <p:spPr>
          <a:xfrm>
            <a:off x="11547991" y="5374719"/>
            <a:ext cx="2120503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Participativa, investigación-acción</a:t>
            </a:r>
            <a:endParaRPr lang="en-US" sz="1650" dirty="0"/>
          </a:p>
        </p:txBody>
      </p:sp>
      <p:sp>
        <p:nvSpPr>
          <p:cNvPr id="21" name="Shape 18"/>
          <p:cNvSpPr/>
          <p:nvPr/>
        </p:nvSpPr>
        <p:spPr>
          <a:xfrm>
            <a:off x="6235660" y="6187559"/>
            <a:ext cx="7644646" cy="128658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6448306" y="6322219"/>
            <a:ext cx="2120503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Socio-constructivista</a:t>
            </a:r>
            <a:endParaRPr lang="en-US" sz="1650" dirty="0"/>
          </a:p>
        </p:txBody>
      </p:sp>
      <p:sp>
        <p:nvSpPr>
          <p:cNvPr id="23" name="Text 20"/>
          <p:cNvSpPr/>
          <p:nvPr/>
        </p:nvSpPr>
        <p:spPr>
          <a:xfrm>
            <a:off x="9000053" y="6322219"/>
            <a:ext cx="2116693" cy="1017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Construcción compartida del conocimiento</a:t>
            </a:r>
            <a:endParaRPr lang="en-US" sz="1650" dirty="0"/>
          </a:p>
        </p:txBody>
      </p:sp>
      <p:sp>
        <p:nvSpPr>
          <p:cNvPr id="24" name="Text 21"/>
          <p:cNvSpPr/>
          <p:nvPr/>
        </p:nvSpPr>
        <p:spPr>
          <a:xfrm>
            <a:off x="11547991" y="6322219"/>
            <a:ext cx="2120503" cy="1017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Evaluación auténtica, portafolios</a:t>
            </a:r>
            <a:endParaRPr lang="en-US" sz="16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6138" y="421243"/>
            <a:ext cx="6102429" cy="478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0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Posturas Dominantes en Ecuador</a:t>
            </a:r>
            <a:endParaRPr lang="en-US" sz="3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13" y="1072277"/>
            <a:ext cx="9015651" cy="4926646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2846903" y="8645723"/>
            <a:ext cx="153114" cy="153114"/>
          </a:xfrm>
          <a:prstGeom prst="roundRect">
            <a:avLst>
              <a:gd name="adj" fmla="val 11944"/>
            </a:avLst>
          </a:prstGeom>
          <a:solidFill>
            <a:srgbClr val="0C4130"/>
          </a:solidFill>
          <a:ln/>
        </p:spPr>
      </p:sp>
      <p:sp>
        <p:nvSpPr>
          <p:cNvPr id="5" name="Text 2"/>
          <p:cNvSpPr/>
          <p:nvPr/>
        </p:nvSpPr>
        <p:spPr>
          <a:xfrm>
            <a:off x="3060978" y="8645723"/>
            <a:ext cx="750332" cy="153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Positivista</a:t>
            </a:r>
            <a:endParaRPr lang="en-US" sz="1200" dirty="0"/>
          </a:p>
        </p:txBody>
      </p:sp>
      <p:sp>
        <p:nvSpPr>
          <p:cNvPr id="6" name="Shape 3"/>
          <p:cNvSpPr/>
          <p:nvPr/>
        </p:nvSpPr>
        <p:spPr>
          <a:xfrm>
            <a:off x="5002054" y="8645723"/>
            <a:ext cx="153114" cy="153114"/>
          </a:xfrm>
          <a:prstGeom prst="roundRect">
            <a:avLst>
              <a:gd name="adj" fmla="val 11944"/>
            </a:avLst>
          </a:prstGeom>
          <a:solidFill>
            <a:srgbClr val="198664"/>
          </a:solidFill>
          <a:ln/>
        </p:spPr>
      </p:sp>
      <p:sp>
        <p:nvSpPr>
          <p:cNvPr id="7" name="Text 4"/>
          <p:cNvSpPr/>
          <p:nvPr/>
        </p:nvSpPr>
        <p:spPr>
          <a:xfrm>
            <a:off x="5216128" y="8645723"/>
            <a:ext cx="984528" cy="153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Interpretativo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8680490" y="8645723"/>
            <a:ext cx="153114" cy="153114"/>
          </a:xfrm>
          <a:prstGeom prst="roundRect">
            <a:avLst>
              <a:gd name="adj" fmla="val 11944"/>
            </a:avLst>
          </a:prstGeom>
          <a:solidFill>
            <a:srgbClr val="26CC98"/>
          </a:solidFill>
          <a:ln/>
        </p:spPr>
      </p:sp>
      <p:sp>
        <p:nvSpPr>
          <p:cNvPr id="9" name="Text 6"/>
          <p:cNvSpPr/>
          <p:nvPr/>
        </p:nvSpPr>
        <p:spPr>
          <a:xfrm>
            <a:off x="8894564" y="8645723"/>
            <a:ext cx="482917" cy="153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Crítico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10818971" y="8645723"/>
            <a:ext cx="153114" cy="153114"/>
          </a:xfrm>
          <a:prstGeom prst="roundRect">
            <a:avLst>
              <a:gd name="adj" fmla="val 11944"/>
            </a:avLst>
          </a:prstGeom>
          <a:solidFill>
            <a:srgbClr val="63E2BA"/>
          </a:solidFill>
          <a:ln/>
        </p:spPr>
      </p:sp>
      <p:sp>
        <p:nvSpPr>
          <p:cNvPr id="11" name="Text 8"/>
          <p:cNvSpPr/>
          <p:nvPr/>
        </p:nvSpPr>
        <p:spPr>
          <a:xfrm>
            <a:off x="11033046" y="8645723"/>
            <a:ext cx="1568410" cy="153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Socio-constructivista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36138" y="8971121"/>
            <a:ext cx="13558123" cy="245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Las políticas ecuatorianas promueven un enfoque mixto que equilibra medición cuantitativa y valoración cualitativa, según el Acuerdo Ministerial MINEDUC-2020-00025-A.</a:t>
            </a:r>
            <a:endParaRPr lang="en-US" sz="12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18434" t="67691" r="12241" b="18114"/>
          <a:stretch/>
        </p:blipFill>
        <p:spPr>
          <a:xfrm>
            <a:off x="1743782" y="6204746"/>
            <a:ext cx="10857674" cy="12499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66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Retos y Oportunidades en la Evaluación Educativa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32158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Brecha Digital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70629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Disparidad en acceso tecnológico entre zonas urbanas y rurales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53091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32158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Formación Docente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70629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Necesidad de capacitación continua en evaluación innovadora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91941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6684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Evaluación Inclusiva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615886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Adaptación para estudiantes con necesidades educativas especiales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614529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6684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Digitalización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615886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Implementación de plataformas de evaluación en línea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75679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30660" y="585192"/>
            <a:ext cx="7655481" cy="132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Conclusiones y Recomendaciones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30660" y="2233136"/>
            <a:ext cx="159425" cy="1140143"/>
          </a:xfrm>
          <a:prstGeom prst="roundRect">
            <a:avLst>
              <a:gd name="adj" fmla="val 20008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709053" y="2233136"/>
            <a:ext cx="2996089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Integración de Ámbitos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709053" y="2692956"/>
            <a:ext cx="7177088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 evaluación efectiva articula gestión, currículo y aprendizaje en un sistema coherente.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6549628" y="3585924"/>
            <a:ext cx="159425" cy="1140143"/>
          </a:xfrm>
          <a:prstGeom prst="roundRect">
            <a:avLst>
              <a:gd name="adj" fmla="val 20008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7028021" y="3585924"/>
            <a:ext cx="3467814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Conciencia Epistemológica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028021" y="4045744"/>
            <a:ext cx="685811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Reconocer las posturas subyacentes permite tomar decisiones evaluativas más fundamentadas.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868597" y="4938713"/>
            <a:ext cx="159425" cy="1140143"/>
          </a:xfrm>
          <a:prstGeom prst="roundRect">
            <a:avLst>
              <a:gd name="adj" fmla="val 20008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7346990" y="4938713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Contextualización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7346990" y="5398532"/>
            <a:ext cx="653915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Adaptar prácticas evaluativas a las realidades socioculturales de cada comunidad educativa.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187565" y="6291501"/>
            <a:ext cx="159425" cy="1140143"/>
          </a:xfrm>
          <a:prstGeom prst="roundRect">
            <a:avLst>
              <a:gd name="adj" fmla="val 20008"/>
            </a:avLst>
          </a:prstGeom>
          <a:solidFill>
            <a:srgbClr val="F2EEEE"/>
          </a:solidFill>
          <a:ln/>
        </p:spPr>
      </p:sp>
      <p:sp>
        <p:nvSpPr>
          <p:cNvPr id="14" name="Text 11"/>
          <p:cNvSpPr/>
          <p:nvPr/>
        </p:nvSpPr>
        <p:spPr>
          <a:xfrm>
            <a:off x="7665958" y="6291501"/>
            <a:ext cx="2978229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Formación Permanente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7665958" y="6751320"/>
            <a:ext cx="622018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Cultivar una actitud investigativa sobre evaluación para innovar continuamente.</a:t>
            </a:r>
            <a:endParaRPr lang="en-US" sz="165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34" y="1357252"/>
            <a:ext cx="5207257" cy="58811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09298"/>
            <a:ext cx="90239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¿Qué es la Evaluación Educativa?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339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5255895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5213390"/>
            <a:ext cx="32194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Concepto Fundamental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570380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Proceso sistemático que permite determinar el valor de un objeto educativo en función de criterios predeterminados.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5216962" y="521339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32" y="5255895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54078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Propósito Central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954078" y="570380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Facilita la toma de decisiones para mejorar la calidad educativa y el aprendizaje significativo.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9640133" y="521339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5204" y="5255895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377249" y="5213390"/>
            <a:ext cx="29800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Contexto Ecuatoriano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377249" y="570380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Sustentada en la LOEI y normativas del MINEDUC que promueven la calidad y equidad educativa.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10623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Ámbitos de la Evaluación: Visión General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39064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Gestión Educativa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785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Evaluación institucional y administrativa del sistema educativo.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717" y="4483775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Gestión Curricular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Análisis de programas, planes y contenidos educativos.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326" y="3100149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37328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Evaluación de Aprendizajes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Valoración de logros y competencias estudiantiles.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4326" y="586740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4973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Ámbito de la Gestión Educativa: Concepto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507456"/>
            <a:ext cx="3664863" cy="2554248"/>
          </a:xfrm>
          <a:prstGeom prst="roundRect">
            <a:avLst>
              <a:gd name="adj" fmla="val 1332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2734270"/>
            <a:ext cx="29406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Niveles de Evaluación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224689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Políticas educativas nacionales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0604" y="4029789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Gestión institucional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0604" y="4471988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Desempeño directivo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5467" y="2507456"/>
            <a:ext cx="3664863" cy="2554248"/>
          </a:xfrm>
          <a:prstGeom prst="roundRect">
            <a:avLst>
              <a:gd name="adj" fmla="val 1332"/>
            </a:avLst>
          </a:prstGeom>
          <a:solidFill>
            <a:srgbClr val="F2EEEE"/>
          </a:solidFill>
          <a:ln/>
        </p:spPr>
      </p:sp>
      <p:sp>
        <p:nvSpPr>
          <p:cNvPr id="10" name="Text 7"/>
          <p:cNvSpPr/>
          <p:nvPr/>
        </p:nvSpPr>
        <p:spPr>
          <a:xfrm>
            <a:off x="4912281" y="27342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Indicadores Clave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4912281" y="3224689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Eficiencia administrativa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4912281" y="3666887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Clima institucional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912281" y="4109085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Uso de recursos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93790" y="5288518"/>
            <a:ext cx="7556421" cy="2191345"/>
          </a:xfrm>
          <a:prstGeom prst="roundRect">
            <a:avLst>
              <a:gd name="adj" fmla="val 1553"/>
            </a:avLst>
          </a:prstGeom>
          <a:solidFill>
            <a:srgbClr val="F2EEEE"/>
          </a:solidFill>
          <a:ln/>
        </p:spPr>
      </p:sp>
      <p:sp>
        <p:nvSpPr>
          <p:cNvPr id="15" name="Text 12"/>
          <p:cNvSpPr/>
          <p:nvPr/>
        </p:nvSpPr>
        <p:spPr>
          <a:xfrm>
            <a:off x="1020604" y="55153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Marco Legal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1020604" y="6005751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LOEI - Art. 68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1020604" y="6447949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Estándares de Calidad Educativa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1020604" y="6890147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Plan Decenal de Educación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75021"/>
            <a:ext cx="110504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Gestión Educativa: Prácticas en Ecuador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50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Evaluación Integral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3192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El MINEDUC implementa procesos cíclicos de autoevaluación, coevaluación y heteroevaluación institucional.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22470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Los resultados determinan planes de mejora con seguimiento ministerial.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350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Caso Ejemplo 2023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393192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 "Evaluación de Instituciones Educativas" valoró 4,285 centros educativos en todas las regiones.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86179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Se utilizaron 86 indicadores en seis dimensiones estratégicas.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115839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Ámbito de la Gestión Curricular: Concepto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Implementación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45072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Ejecución práctica del currículo en el aula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Desarrollo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457783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Adaptación contextualizada de programas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Diseño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43258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Planificación y estructuración curricular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 evaluación curricular verifica la coherencia entre estándares nacionales y prácticas pedagógicas locales, considerando realidades territoriales diversas.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0612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5676" y="2813447"/>
            <a:ext cx="9768126" cy="5765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Gestión Curricular: Experiencias en Ecuador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7303770" y="3666649"/>
            <a:ext cx="22860" cy="4058722"/>
          </a:xfrm>
          <a:prstGeom prst="roundRect">
            <a:avLst>
              <a:gd name="adj" fmla="val 121059"/>
            </a:avLst>
          </a:prstGeom>
          <a:solidFill>
            <a:srgbClr val="D8D4D4"/>
          </a:solidFill>
          <a:ln/>
        </p:spPr>
      </p:sp>
      <p:sp>
        <p:nvSpPr>
          <p:cNvPr id="5" name="Shape 2"/>
          <p:cNvSpPr/>
          <p:nvPr/>
        </p:nvSpPr>
        <p:spPr>
          <a:xfrm>
            <a:off x="6577132" y="4070271"/>
            <a:ext cx="553403" cy="22860"/>
          </a:xfrm>
          <a:prstGeom prst="roundRect">
            <a:avLst>
              <a:gd name="adj" fmla="val 121059"/>
            </a:avLst>
          </a:prstGeom>
          <a:solidFill>
            <a:srgbClr val="D8D4D4"/>
          </a:solidFill>
          <a:ln/>
        </p:spPr>
      </p:sp>
      <p:sp>
        <p:nvSpPr>
          <p:cNvPr id="6" name="Shape 3"/>
          <p:cNvSpPr/>
          <p:nvPr/>
        </p:nvSpPr>
        <p:spPr>
          <a:xfrm>
            <a:off x="7107674" y="3874175"/>
            <a:ext cx="415052" cy="415052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849" y="3908762"/>
            <a:ext cx="276701" cy="34587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086701" y="3851077"/>
            <a:ext cx="2306122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8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Reforma 2016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645676" y="4249936"/>
            <a:ext cx="5747147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Implementación del Currículo Nacional con enfoque en destrezas con criterios de desempeño.</a:t>
            </a:r>
            <a:endParaRPr lang="en-US" sz="1450" dirty="0"/>
          </a:p>
        </p:txBody>
      </p:sp>
      <p:sp>
        <p:nvSpPr>
          <p:cNvPr id="10" name="Shape 6"/>
          <p:cNvSpPr/>
          <p:nvPr/>
        </p:nvSpPr>
        <p:spPr>
          <a:xfrm>
            <a:off x="7499866" y="4992648"/>
            <a:ext cx="553403" cy="22860"/>
          </a:xfrm>
          <a:prstGeom prst="roundRect">
            <a:avLst>
              <a:gd name="adj" fmla="val 121059"/>
            </a:avLst>
          </a:prstGeom>
          <a:solidFill>
            <a:srgbClr val="D8D4D4"/>
          </a:solidFill>
          <a:ln/>
        </p:spPr>
      </p:sp>
      <p:sp>
        <p:nvSpPr>
          <p:cNvPr id="11" name="Shape 7"/>
          <p:cNvSpPr/>
          <p:nvPr/>
        </p:nvSpPr>
        <p:spPr>
          <a:xfrm>
            <a:off x="7107674" y="4796552"/>
            <a:ext cx="415052" cy="415052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849" y="4831140"/>
            <a:ext cx="276701" cy="34587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237577" y="4773454"/>
            <a:ext cx="2482334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Evaluación 2019-2020</a:t>
            </a:r>
            <a:endParaRPr lang="en-US" sz="1800" dirty="0"/>
          </a:p>
        </p:txBody>
      </p:sp>
      <p:sp>
        <p:nvSpPr>
          <p:cNvPr id="14" name="Text 9"/>
          <p:cNvSpPr/>
          <p:nvPr/>
        </p:nvSpPr>
        <p:spPr>
          <a:xfrm>
            <a:off x="8237577" y="5172313"/>
            <a:ext cx="5747147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Análisis de implementación mediante auditorías curriculares en todas las zonas educativas.</a:t>
            </a:r>
            <a:endParaRPr lang="en-US" sz="1450" dirty="0"/>
          </a:p>
        </p:txBody>
      </p:sp>
      <p:sp>
        <p:nvSpPr>
          <p:cNvPr id="15" name="Shape 10"/>
          <p:cNvSpPr/>
          <p:nvPr/>
        </p:nvSpPr>
        <p:spPr>
          <a:xfrm>
            <a:off x="6577132" y="5822752"/>
            <a:ext cx="553403" cy="22860"/>
          </a:xfrm>
          <a:prstGeom prst="roundRect">
            <a:avLst>
              <a:gd name="adj" fmla="val 121059"/>
            </a:avLst>
          </a:prstGeom>
          <a:solidFill>
            <a:srgbClr val="D8D4D4"/>
          </a:solidFill>
          <a:ln/>
        </p:spPr>
      </p:sp>
      <p:sp>
        <p:nvSpPr>
          <p:cNvPr id="16" name="Shape 11"/>
          <p:cNvSpPr/>
          <p:nvPr/>
        </p:nvSpPr>
        <p:spPr>
          <a:xfrm>
            <a:off x="7107674" y="5626656"/>
            <a:ext cx="415052" cy="415052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849" y="5661243"/>
            <a:ext cx="276701" cy="34587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4086701" y="5603558"/>
            <a:ext cx="2306122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8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Ajustes 2021</a:t>
            </a:r>
            <a:endParaRPr lang="en-US" sz="1800" dirty="0"/>
          </a:p>
        </p:txBody>
      </p:sp>
      <p:sp>
        <p:nvSpPr>
          <p:cNvPr id="19" name="Text 13"/>
          <p:cNvSpPr/>
          <p:nvPr/>
        </p:nvSpPr>
        <p:spPr>
          <a:xfrm>
            <a:off x="645676" y="6002417"/>
            <a:ext cx="5747147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Incorporación de competencias digitales y flexibilización curricular post-pandemia.</a:t>
            </a:r>
            <a:endParaRPr lang="en-US" sz="1450" dirty="0"/>
          </a:p>
        </p:txBody>
      </p:sp>
      <p:sp>
        <p:nvSpPr>
          <p:cNvPr id="20" name="Shape 14"/>
          <p:cNvSpPr/>
          <p:nvPr/>
        </p:nvSpPr>
        <p:spPr>
          <a:xfrm>
            <a:off x="7499866" y="6652974"/>
            <a:ext cx="553403" cy="22860"/>
          </a:xfrm>
          <a:prstGeom prst="roundRect">
            <a:avLst>
              <a:gd name="adj" fmla="val 121059"/>
            </a:avLst>
          </a:prstGeom>
          <a:solidFill>
            <a:srgbClr val="D8D4D4"/>
          </a:solidFill>
          <a:ln/>
        </p:spPr>
      </p:sp>
      <p:sp>
        <p:nvSpPr>
          <p:cNvPr id="21" name="Shape 15"/>
          <p:cNvSpPr/>
          <p:nvPr/>
        </p:nvSpPr>
        <p:spPr>
          <a:xfrm>
            <a:off x="7107674" y="6456878"/>
            <a:ext cx="415052" cy="415052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6849" y="6491466"/>
            <a:ext cx="276701" cy="345877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8237577" y="6433780"/>
            <a:ext cx="2306122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Monitoreo Actual</a:t>
            </a:r>
            <a:endParaRPr lang="en-US" sz="1800" dirty="0"/>
          </a:p>
        </p:txBody>
      </p:sp>
      <p:sp>
        <p:nvSpPr>
          <p:cNvPr id="24" name="Text 17"/>
          <p:cNvSpPr/>
          <p:nvPr/>
        </p:nvSpPr>
        <p:spPr>
          <a:xfrm>
            <a:off x="8237577" y="6832640"/>
            <a:ext cx="5747147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Coordinadores zonales evalúan mediante observación áulica y revisión documental.</a:t>
            </a:r>
            <a:endParaRPr lang="en-US" sz="14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2361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Ámbito de la Evaluación de Aprendizajes: Definición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081338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875127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Sumativa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365546"/>
            <a:ext cx="22919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Determina el nivel de logro al final de un proceso. Permite certificar y acreditar los aprendizajes.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08133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3875127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Formativa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365546"/>
            <a:ext cx="229207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Acompaña el proceso de aprendizaje. Identifica dificultades para ajustar la enseñanza.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081338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3875127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Diagnóstica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4365546"/>
            <a:ext cx="22919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Identifica conocimientos previos. Detecta necesidades antes de iniciar un nuevo aprendizaje.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288"/>
            <a:ext cx="106914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Evaluación de Aprendizajes en Ecuador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31695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58579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358509"/>
            <a:ext cx="33554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Evaluaciones Nacionales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848928"/>
            <a:ext cx="630805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Pruebas estandarizadas "Ser Bachiller" y "Ser Estudiante"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423404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3551992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00609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778806"/>
            <a:ext cx="38623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Evaluaciones Institucionales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269224"/>
            <a:ext cx="53382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Exámenes quimestrales y proyectos integradores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4843701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4972288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426393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199102"/>
            <a:ext cx="28726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Evaluaciones de Aula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689521"/>
            <a:ext cx="564630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Instrumentos diversos según necesidades docentes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5343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El sistema ecuatoriano establece criterios de promoción con calificación mínima de 7/10 y oportunidades de recuperación pedagógica.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676</Words>
  <Application>Microsoft Office PowerPoint</Application>
  <PresentationFormat>Personalizado</PresentationFormat>
  <Paragraphs>132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Inter Medium</vt:lpstr>
      <vt:lpstr>Calibri</vt:lpstr>
      <vt:lpstr>DM Sans Semi Bold</vt:lpstr>
      <vt:lpstr>Inter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karen macias</cp:lastModifiedBy>
  <cp:revision>2</cp:revision>
  <dcterms:created xsi:type="dcterms:W3CDTF">2025-04-16T02:30:18Z</dcterms:created>
  <dcterms:modified xsi:type="dcterms:W3CDTF">2025-04-16T02:35:17Z</dcterms:modified>
</cp:coreProperties>
</file>