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9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>
        <p:scale>
          <a:sx n="75" d="100"/>
          <a:sy n="75" d="100"/>
        </p:scale>
        <p:origin x="66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es-EC" sz="5400" b="1" dirty="0"/>
              <a:t>Conceptualización de lengua, lenguaje, habla y sus variaciones</a:t>
            </a:r>
            <a:endParaRPr lang="es-EC" sz="5400" b="1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C6E7F-312C-7C56-C845-AC0A1586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3" y="825500"/>
            <a:ext cx="5127172" cy="1485900"/>
          </a:xfrm>
        </p:spPr>
        <p:txBody>
          <a:bodyPr>
            <a:normAutofit/>
          </a:bodyPr>
          <a:lstStyle/>
          <a:p>
            <a:pPr algn="ctr"/>
            <a:r>
              <a:rPr lang="es-EC" b="1" u="sng" dirty="0"/>
              <a:t>Introducción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pic>
        <p:nvPicPr>
          <p:cNvPr id="4" name="Imagen 3" descr="Un dibujo de un personaje de caricatura&#10;&#10;El contenido generado por IA puede ser incorrecto.">
            <a:extLst>
              <a:ext uri="{FF2B5EF4-FFF2-40B4-BE49-F238E27FC236}">
                <a16:creationId xmlns:a16="http://schemas.microsoft.com/office/drawing/2014/main" id="{02BDBAA0-3BD0-A90E-CB3E-628D48D1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76" y="1709527"/>
            <a:ext cx="5071256" cy="343894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13666F-88B0-5082-16B4-B153365B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3" y="2095500"/>
            <a:ext cx="5127172" cy="3581400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La comunicación es una de las capacidades más importantes del ser humano. A través de ella, las personas expresan pensamientos, sentimientos, emociones y conocimientos. En esta clase entenderemos conceptos clave: lenguaje, lengua, habla y conoceremos cómo la lengua varía según diferentes factores.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4817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59418-DBDC-15DF-654C-833A81B8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s-ES" b="1" u="sng" dirty="0"/>
              <a:t>Conceptualización de Lengua y Lenguaje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01078-CE81-D5B4-9B85-386EF097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2286000"/>
            <a:ext cx="6176776" cy="3581400"/>
          </a:xfrm>
        </p:spPr>
        <p:txBody>
          <a:bodyPr>
            <a:normAutofit/>
          </a:bodyPr>
          <a:lstStyle/>
          <a:p>
            <a:r>
              <a:rPr lang="es-ES" b="1" dirty="0"/>
              <a:t>Lenguaje</a:t>
            </a:r>
          </a:p>
          <a:p>
            <a:r>
              <a:rPr lang="es-ES" dirty="0"/>
              <a:t>Es la </a:t>
            </a:r>
            <a:r>
              <a:rPr lang="es-ES" b="1" dirty="0"/>
              <a:t>facultad universal</a:t>
            </a:r>
            <a:r>
              <a:rPr lang="es-ES" dirty="0"/>
              <a:t> que posee el ser humano para comunicarse mediante signos, sean orales, escritos, visuales o gestuales.</a:t>
            </a:r>
          </a:p>
          <a:p>
            <a:r>
              <a:rPr lang="es-ES" dirty="0"/>
              <a:t>Es una capacidad natural e innata, pero requiere de interacción social para desarrollarse.</a:t>
            </a:r>
          </a:p>
          <a:p>
            <a:r>
              <a:rPr lang="es-ES" b="1" dirty="0"/>
              <a:t>Ejemplo:</a:t>
            </a:r>
            <a:r>
              <a:rPr lang="es-ES" dirty="0"/>
              <a:t> Un niño que nace en Ecuador tiene la capacidad de desarrollar lenguaje, pero aprenderá una lengua específica (como español o </a:t>
            </a:r>
            <a:r>
              <a:rPr lang="es-ES" dirty="0" err="1"/>
              <a:t>kichwa</a:t>
            </a:r>
            <a:r>
              <a:rPr lang="es-ES" dirty="0"/>
              <a:t>) según su entorno.</a:t>
            </a:r>
          </a:p>
          <a:p>
            <a:endParaRPr lang="es-EC" dirty="0"/>
          </a:p>
        </p:txBody>
      </p:sp>
      <p:pic>
        <p:nvPicPr>
          <p:cNvPr id="4" name="Imagen 3" descr="Una muñeca de juguete&#10;&#10;El contenido generado por IA puede ser incorrecto.">
            <a:extLst>
              <a:ext uri="{FF2B5EF4-FFF2-40B4-BE49-F238E27FC236}">
                <a16:creationId xmlns:a16="http://schemas.microsoft.com/office/drawing/2014/main" id="{8FA1B44D-4957-0143-00FD-F29BDB0F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1474" b="-3"/>
          <a:stretch>
            <a:fillRect/>
          </a:stretch>
        </p:blipFill>
        <p:spPr>
          <a:xfrm>
            <a:off x="8293100" y="2407718"/>
            <a:ext cx="2852832" cy="30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8684F-DF0D-8DB4-8D80-E3F8E310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73100"/>
            <a:ext cx="9601200" cy="3581400"/>
          </a:xfrm>
        </p:spPr>
        <p:txBody>
          <a:bodyPr>
            <a:noAutofit/>
          </a:bodyPr>
          <a:lstStyle/>
          <a:p>
            <a:r>
              <a:rPr lang="es-ES" sz="2400" b="1" dirty="0"/>
              <a:t>Lengua</a:t>
            </a:r>
          </a:p>
          <a:p>
            <a:pPr marL="0" indent="0">
              <a:buNone/>
            </a:pPr>
            <a:r>
              <a:rPr lang="es-ES" sz="2400" dirty="0"/>
              <a:t>Es el </a:t>
            </a:r>
            <a:r>
              <a:rPr lang="es-ES" sz="2400" b="1" dirty="0"/>
              <a:t>sistema de signos lingüísticos</a:t>
            </a:r>
            <a:r>
              <a:rPr lang="es-ES" sz="2400" dirty="0"/>
              <a:t> que utiliza una comunidad para comunicarse.</a:t>
            </a:r>
          </a:p>
          <a:p>
            <a:r>
              <a:rPr lang="es-ES" sz="2400" dirty="0"/>
              <a:t>Cada lengua posee reglas propias (gramática, pronunciación, léxico).</a:t>
            </a:r>
          </a:p>
          <a:p>
            <a:r>
              <a:rPr lang="es-ES" sz="2400" dirty="0"/>
              <a:t>Es un producto </a:t>
            </a:r>
            <a:r>
              <a:rPr lang="es-ES" sz="2400" b="1" dirty="0"/>
              <a:t>social y cultural</a:t>
            </a:r>
            <a:r>
              <a:rPr lang="es-ES" sz="2400" dirty="0"/>
              <a:t>, que varía según el grupo humano.</a:t>
            </a:r>
          </a:p>
          <a:p>
            <a:pPr marL="0" indent="0">
              <a:buNone/>
            </a:pPr>
            <a:r>
              <a:rPr lang="es-ES" sz="2400" b="1" dirty="0"/>
              <a:t>Ejemplo:</a:t>
            </a:r>
            <a:r>
              <a:rPr lang="es-ES" sz="2400" dirty="0"/>
              <a:t> El español que hablamos en Ecuador, el </a:t>
            </a:r>
            <a:r>
              <a:rPr lang="es-ES" sz="2400" dirty="0" err="1"/>
              <a:t>kichwa</a:t>
            </a:r>
            <a:r>
              <a:rPr lang="es-ES" sz="2400" dirty="0"/>
              <a:t> en las comunidades indígenas de la Sierra y Amazonía, o el shuar en la región amazónica.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b="1" dirty="0"/>
              <a:t>Ejemplo práctico:</a:t>
            </a:r>
            <a:br>
              <a:rPr lang="es-ES" sz="2400" dirty="0"/>
            </a:br>
            <a:r>
              <a:rPr lang="es-ES" sz="2400" dirty="0"/>
              <a:t>Dos personas ecuatorianas comparten la lengua (español), tienen la misma capacidad de lenguaje (como cualquier ser humano), pero cada una tiene un habla distinta según su tono, acento y expresiones.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2763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B120-2615-2D1B-9ED1-F4027961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1485900"/>
          </a:xfrm>
        </p:spPr>
        <p:txBody>
          <a:bodyPr/>
          <a:lstStyle/>
          <a:p>
            <a:pPr algn="ctr"/>
            <a:r>
              <a:rPr lang="es-EC" b="1" u="sng" dirty="0"/>
              <a:t>Variaciones de la Lengua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36BBA-9D0B-66B6-BC00-8028FF150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95400"/>
            <a:ext cx="9601200" cy="54102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La lengua no es uniforme, cambia según el lugar, el contexto, el grupo social y el tiempo.</a:t>
            </a:r>
          </a:p>
          <a:p>
            <a:r>
              <a:rPr lang="es-ES" b="1" dirty="0"/>
              <a:t>Tipos de variaciones:</a:t>
            </a:r>
          </a:p>
          <a:p>
            <a:r>
              <a:rPr lang="es-ES" b="1" dirty="0"/>
              <a:t>A. Diatópica (Geográfica)</a:t>
            </a:r>
          </a:p>
          <a:p>
            <a:r>
              <a:rPr lang="es-ES" dirty="0"/>
              <a:t>Depende de la región o territorio donde se habla.</a:t>
            </a:r>
          </a:p>
          <a:p>
            <a:r>
              <a:rPr lang="es-ES" dirty="0"/>
              <a:t>Se reflejan en los dialectos.</a:t>
            </a:r>
          </a:p>
          <a:p>
            <a:pPr marL="0" indent="0">
              <a:buNone/>
            </a:pPr>
            <a:r>
              <a:rPr lang="es-ES" b="1" dirty="0"/>
              <a:t>Ejemplos en Ecuador:</a:t>
            </a:r>
          </a:p>
          <a:p>
            <a:pPr marL="0" indent="0">
              <a:buNone/>
            </a:pPr>
            <a:r>
              <a:rPr lang="es-ES" dirty="0"/>
              <a:t>Sierra: “Ñaño” (hermano), “Achachay” (¡qué frío!).Costa: “Pana” (amigo), “Vacilar” (salir a divertirse).Amazonía: Uso de palabras propias de las lenguas originarias.</a:t>
            </a:r>
          </a:p>
          <a:p>
            <a:r>
              <a:rPr lang="es-ES" b="1" dirty="0"/>
              <a:t>Diastrática (Social)</a:t>
            </a:r>
          </a:p>
          <a:p>
            <a:r>
              <a:rPr lang="es-ES" dirty="0"/>
              <a:t>Varía según el nivel educativo, profesión, grupo social o económico.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b="1" dirty="0"/>
              <a:t>Ejemplos:</a:t>
            </a:r>
          </a:p>
          <a:p>
            <a:pPr marL="0" indent="0">
              <a:buNone/>
            </a:pPr>
            <a:r>
              <a:rPr lang="es-ES" b="1" dirty="0"/>
              <a:t>Registro culto: </a:t>
            </a:r>
            <a:r>
              <a:rPr lang="es-ES" dirty="0"/>
              <a:t>“Solicito me informe sobre el procedimiento...</a:t>
            </a:r>
          </a:p>
          <a:p>
            <a:pPr marL="0" indent="0">
              <a:buNone/>
            </a:pPr>
            <a:r>
              <a:rPr lang="es-ES" b="1" dirty="0"/>
              <a:t>Registro coloquial: </a:t>
            </a:r>
            <a:r>
              <a:rPr lang="es-ES" dirty="0"/>
              <a:t>“¿Qué fue, ñaño?”</a:t>
            </a:r>
          </a:p>
          <a:p>
            <a:pPr marL="0" indent="0">
              <a:buNone/>
            </a:pPr>
            <a:r>
              <a:rPr lang="es-ES" b="1" dirty="0"/>
              <a:t>Registro vulgar: </a:t>
            </a:r>
            <a:r>
              <a:rPr lang="es-ES" dirty="0"/>
              <a:t>Uso de expresiones incorrectas como “haber si vienes” (en lugar de “a ver si vienes”).</a:t>
            </a:r>
            <a:endParaRPr lang="es-EC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A2F3038-073C-E09A-DCD7-EA39C910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99" t="9074"/>
          <a:stretch>
            <a:fillRect/>
          </a:stretch>
        </p:blipFill>
        <p:spPr>
          <a:xfrm>
            <a:off x="7708900" y="1789729"/>
            <a:ext cx="1879600" cy="16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E15FE-E8C3-A93E-D4C4-FE63F05C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1" y="1206500"/>
            <a:ext cx="8693150" cy="5168900"/>
          </a:xfrm>
        </p:spPr>
        <p:txBody>
          <a:bodyPr>
            <a:normAutofit/>
          </a:bodyPr>
          <a:lstStyle/>
          <a:p>
            <a:r>
              <a:rPr lang="es-ES" sz="2400" b="1" dirty="0"/>
              <a:t>Diafásica (Contextual)</a:t>
            </a:r>
          </a:p>
          <a:p>
            <a:pPr marL="0" indent="0">
              <a:buNone/>
            </a:pPr>
            <a:r>
              <a:rPr lang="es-ES" sz="2400" dirty="0"/>
              <a:t>Cambia según el contexto, la formalidad o el canal.</a:t>
            </a:r>
          </a:p>
          <a:p>
            <a:pPr marL="0" indent="0">
              <a:buNone/>
            </a:pPr>
            <a:r>
              <a:rPr lang="es-ES" sz="2400" b="1" dirty="0"/>
              <a:t>Ejemplos:</a:t>
            </a:r>
          </a:p>
          <a:p>
            <a:pPr marL="0" indent="0">
              <a:buNone/>
            </a:pPr>
            <a:r>
              <a:rPr lang="es-ES" sz="2400" b="1" dirty="0"/>
              <a:t>Formal: </a:t>
            </a:r>
            <a:r>
              <a:rPr lang="es-ES" sz="2400" dirty="0"/>
              <a:t>“Estimado profesor, muy buenos días.</a:t>
            </a:r>
          </a:p>
          <a:p>
            <a:pPr marL="0" indent="0">
              <a:buNone/>
            </a:pPr>
            <a:r>
              <a:rPr lang="es-ES" sz="2400" b="1" dirty="0"/>
              <a:t>Informal: </a:t>
            </a:r>
            <a:r>
              <a:rPr lang="es-ES" sz="2400" dirty="0"/>
              <a:t>“Qué más, ñaño, ¿todo bien?”</a:t>
            </a:r>
          </a:p>
          <a:p>
            <a:r>
              <a:rPr lang="es-ES" sz="2400" b="1" dirty="0"/>
              <a:t>Diacrónica (Histórica)</a:t>
            </a:r>
          </a:p>
          <a:p>
            <a:r>
              <a:rPr lang="es-ES" sz="2400" dirty="0"/>
              <a:t>Cambia con el paso del tiempo.</a:t>
            </a:r>
          </a:p>
          <a:p>
            <a:r>
              <a:rPr lang="es-ES" sz="2400" b="1" dirty="0"/>
              <a:t>Ejemplos:</a:t>
            </a:r>
          </a:p>
          <a:p>
            <a:pPr marL="0" indent="0">
              <a:buNone/>
            </a:pPr>
            <a:r>
              <a:rPr lang="es-ES" sz="2400" dirty="0"/>
              <a:t>Antes: “Telégrafo”, “</a:t>
            </a:r>
            <a:r>
              <a:rPr lang="es-ES" sz="2400" dirty="0" err="1"/>
              <a:t>Videocasetera”.Ahora</a:t>
            </a:r>
            <a:r>
              <a:rPr lang="es-ES" sz="2400" dirty="0"/>
              <a:t>: “WhatsApp”, “</a:t>
            </a:r>
            <a:r>
              <a:rPr lang="es-ES" sz="2400" dirty="0" err="1"/>
              <a:t>Stream</a:t>
            </a:r>
            <a:r>
              <a:rPr lang="es-ES" sz="2400" dirty="0"/>
              <a:t>”, “Mensaje de voz”.</a:t>
            </a:r>
            <a:endParaRPr lang="es-EC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BF9E7D-4CA1-43E5-1EA6-6D0E123E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725" y="482600"/>
            <a:ext cx="1517650" cy="1517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22E282-462D-2751-F802-8FA68DC7E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26" t="15926" r="9259" b="19630"/>
          <a:stretch>
            <a:fillRect/>
          </a:stretch>
        </p:blipFill>
        <p:spPr>
          <a:xfrm>
            <a:off x="10174844" y="2305050"/>
            <a:ext cx="1659412" cy="1339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A9B10D-DD16-6DCA-15AF-350B1BA874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4525" y="3748141"/>
            <a:ext cx="2657475" cy="1990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23A750-5093-878D-AC64-27AE1ACC44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1050" y="5178623"/>
            <a:ext cx="2667000" cy="16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2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77FBEC-8569-19DE-6DFB-C2792CEC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es-EC" b="1" u="sng" dirty="0"/>
              <a:t>Las lenguas en Ecuador</a:t>
            </a:r>
            <a:endParaRPr lang="es-EC" b="1" u="sng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73FAF2-1DD2-B755-5CF6-0C83BCD5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4" r="2" b="2"/>
          <a:stretch>
            <a:fillRect/>
          </a:stretch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7301FA-57A1-B961-56D1-78E8A6D1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0" r="2" b="2"/>
          <a:stretch>
            <a:fillRect/>
          </a:stretch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75C4D-291E-5574-58F1-CEC13240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4127500"/>
            <a:ext cx="5892799" cy="2397216"/>
          </a:xfrm>
        </p:spPr>
        <p:txBody>
          <a:bodyPr>
            <a:normAutofit/>
          </a:bodyPr>
          <a:lstStyle/>
          <a:p>
            <a:r>
              <a:rPr lang="es-ES" b="1" dirty="0"/>
              <a:t>Lengua oficial del Estado:</a:t>
            </a:r>
          </a:p>
          <a:p>
            <a:pPr marL="0" indent="0">
              <a:buNone/>
            </a:pPr>
            <a:r>
              <a:rPr lang="es-ES" b="1" dirty="0"/>
              <a:t>Español</a:t>
            </a:r>
            <a:r>
              <a:rPr lang="es-ES" dirty="0"/>
              <a:t> (en todo el territorio nacional).</a:t>
            </a:r>
          </a:p>
          <a:p>
            <a:r>
              <a:rPr lang="es-ES" b="1" dirty="0"/>
              <a:t>Lenguas cooficiales en territorios indígenas:</a:t>
            </a:r>
          </a:p>
          <a:p>
            <a:pPr marL="0" indent="0">
              <a:buNone/>
            </a:pPr>
            <a:r>
              <a:rPr lang="es-ES" dirty="0"/>
              <a:t>Ecuador reconoce </a:t>
            </a:r>
            <a:r>
              <a:rPr lang="es-ES" b="1" dirty="0"/>
              <a:t>17 lenguas ancestrales</a:t>
            </a:r>
            <a:r>
              <a:rPr lang="es-ES" dirty="0"/>
              <a:t>, algunas activas y otras en riesgo de desaparición.</a:t>
            </a:r>
          </a:p>
          <a:p>
            <a:endParaRPr lang="es-EC" sz="15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569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49A704-9AB5-04BF-8672-664CF24D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s-ES" b="1" u="sng" dirty="0"/>
              <a:t>Ejemplos de lenguas y palabras:</a:t>
            </a:r>
            <a:endParaRPr lang="es-EC" b="1" u="sng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A285F9-CAA5-AABF-BDF6-A67752EA12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63747"/>
              </p:ext>
            </p:extLst>
          </p:nvPr>
        </p:nvGraphicFramePr>
        <p:xfrm>
          <a:off x="4901472" y="807302"/>
          <a:ext cx="6506305" cy="5242655"/>
        </p:xfrm>
        <a:graphic>
          <a:graphicData uri="http://schemas.openxmlformats.org/drawingml/2006/table">
            <a:tbl>
              <a:tblPr/>
              <a:tblGrid>
                <a:gridCol w="2308358">
                  <a:extLst>
                    <a:ext uri="{9D8B030D-6E8A-4147-A177-3AD203B41FA5}">
                      <a16:colId xmlns:a16="http://schemas.microsoft.com/office/drawing/2014/main" val="3800606197"/>
                    </a:ext>
                  </a:extLst>
                </a:gridCol>
                <a:gridCol w="2116066">
                  <a:extLst>
                    <a:ext uri="{9D8B030D-6E8A-4147-A177-3AD203B41FA5}">
                      <a16:colId xmlns:a16="http://schemas.microsoft.com/office/drawing/2014/main" val="3415740363"/>
                    </a:ext>
                  </a:extLst>
                </a:gridCol>
                <a:gridCol w="2081881">
                  <a:extLst>
                    <a:ext uri="{9D8B030D-6E8A-4147-A177-3AD203B41FA5}">
                      <a16:colId xmlns:a16="http://schemas.microsoft.com/office/drawing/2014/main" val="2502433475"/>
                    </a:ext>
                  </a:extLst>
                </a:gridCol>
              </a:tblGrid>
              <a:tr h="910695">
                <a:tc>
                  <a:txBody>
                    <a:bodyPr/>
                    <a:lstStyle/>
                    <a:p>
                      <a:r>
                        <a:rPr lang="es-EC" sz="2400" b="1" dirty="0"/>
                        <a:t>Lengua</a:t>
                      </a:r>
                      <a:endParaRPr lang="es-EC" sz="2400" dirty="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/>
                        <a:t>Palabra / Expresión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/>
                        <a:t>Significado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84827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Kichwa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Ñukaka kani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Yo soy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98136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Shuar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Nunkui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Madre tierra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084333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Tsáfiqui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Pinta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Mujer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51157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Cha'palaachi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Ñamba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Gracias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42065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Awa Pit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Kalia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Casa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68005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Wao Tededo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Mënë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Ven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59874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Baikoka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Yai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/>
                        <a:t>Padre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657191"/>
                  </a:ext>
                </a:extLst>
              </a:tr>
              <a:tr h="541495">
                <a:tc>
                  <a:txBody>
                    <a:bodyPr/>
                    <a:lstStyle/>
                    <a:p>
                      <a:r>
                        <a:rPr lang="es-EC" sz="2400" b="1"/>
                        <a:t>Sapara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i="1"/>
                        <a:t>Nantu</a:t>
                      </a:r>
                      <a:endParaRPr lang="es-EC" sz="2400"/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Luna</a:t>
                      </a:r>
                    </a:p>
                  </a:txBody>
                  <a:tcPr marL="123067" marR="123067" marT="61533" marB="61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47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5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C43C2-060E-E4D3-27D9-9F1D8BC9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41500"/>
            <a:ext cx="101600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>
                <a:latin typeface="Harlow Solid Italic" panose="04030604020F02020D02" pitchFamily="82" charset="0"/>
                <a:cs typeface="FreesiaUPC" panose="020B0502040204020203" pitchFamily="34" charset="-34"/>
              </a:rPr>
              <a:t>“Todos compartimos la capacidad del lenguaje, usamos una lengua que nos enseña nuestra cultura y cada uno habla de manera única y personal.”</a:t>
            </a:r>
            <a:endParaRPr lang="es-EC" sz="4400" dirty="0">
              <a:latin typeface="Harlow Solid Italic" panose="04030604020F02020D02" pitchFamily="82" charset="0"/>
              <a:cs typeface="FreesiaUPC" panose="020B0502040204020203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C71848-87C9-BB46-9406-BA34EA6B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742" y="4944322"/>
            <a:ext cx="1081246" cy="10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521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604</TotalTime>
  <Words>582</Words>
  <Application>Microsoft Office PowerPoint</Application>
  <PresentationFormat>Panorámica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Franklin Gothic Book</vt:lpstr>
      <vt:lpstr>Harlow Solid Italic</vt:lpstr>
      <vt:lpstr>Recorte</vt:lpstr>
      <vt:lpstr>Conceptualización de lengua, lenguaje, habla y sus variaciones</vt:lpstr>
      <vt:lpstr>Introducción</vt:lpstr>
      <vt:lpstr>Conceptualización de Lengua y Lenguaje</vt:lpstr>
      <vt:lpstr>Presentación de PowerPoint</vt:lpstr>
      <vt:lpstr>Variaciones de la Lengua</vt:lpstr>
      <vt:lpstr>Presentación de PowerPoint</vt:lpstr>
      <vt:lpstr>Las lenguas en Ecuador</vt:lpstr>
      <vt:lpstr>Ejemplos de lenguas y palabras: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Cristian Rafael Guffantte Noriega</cp:lastModifiedBy>
  <cp:revision>62</cp:revision>
  <cp:lastPrinted>2020-08-24T05:44:40Z</cp:lastPrinted>
  <dcterms:created xsi:type="dcterms:W3CDTF">2020-08-17T04:29:40Z</dcterms:created>
  <dcterms:modified xsi:type="dcterms:W3CDTF">2025-07-02T06:23:23Z</dcterms:modified>
</cp:coreProperties>
</file>